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8080"/>
    <a:srgbClr val="000000"/>
    <a:srgbClr val="EAEAEA"/>
    <a:srgbClr val="DDDDDD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63652-A596-4C05-A930-5533A134991A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B7397-5EF9-43D5-839F-EA169746FB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63652-A596-4C05-A930-5533A134991A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B7397-5EF9-43D5-839F-EA169746FB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63652-A596-4C05-A930-5533A134991A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B7397-5EF9-43D5-839F-EA169746FB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63652-A596-4C05-A930-5533A134991A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B7397-5EF9-43D5-839F-EA169746FB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63652-A596-4C05-A930-5533A134991A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B7397-5EF9-43D5-839F-EA169746FB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63652-A596-4C05-A930-5533A134991A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B7397-5EF9-43D5-839F-EA169746FB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63652-A596-4C05-A930-5533A134991A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B7397-5EF9-43D5-839F-EA169746FB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63652-A596-4C05-A930-5533A134991A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B7397-5EF9-43D5-839F-EA169746FB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63652-A596-4C05-A930-5533A134991A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B7397-5EF9-43D5-839F-EA169746FB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63652-A596-4C05-A930-5533A134991A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B7397-5EF9-43D5-839F-EA169746FB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63652-A596-4C05-A930-5533A134991A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B7397-5EF9-43D5-839F-EA169746FB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E63652-A596-4C05-A930-5533A134991A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B7397-5EF9-43D5-839F-EA169746FBC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Yandex.lnk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&#1050;&#1089;&#1102;&#1096;&#1096;/81eba258b10939a0d641ae34ebe809d7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&#1050;&#1089;&#1102;&#1096;&#1096;/1464947705_1.jp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green-color.ru/uploads/posts/2016-06/1464947705_1.jpg" TargetMode="External"/><Relationship Id="rId3" Type="http://schemas.openxmlformats.org/officeDocument/2006/relationships/hyperlink" Target="https://ru.wikipedia.org/wiki/&#1052;&#1072;&#1075;&#1085;&#1080;&#1094;&#1082;&#1080;&#1081;,_&#1051;&#1077;&#1086;&#1085;&#1090;&#1080;&#1081;_&#1060;&#1080;&#1083;&#1080;&#1087;&#1087;&#1086;&#1074;&#1080;&#1095;" TargetMode="External"/><Relationship Id="rId7" Type="http://schemas.openxmlformats.org/officeDocument/2006/relationships/hyperlink" Target="http://horoshev.ru/wp-content/uploads/2015/10/81eba258b10939a0d641ae34ebe809d7.jp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chensk.ru/gorod/uploads/tysyachelistnik.jpg" TargetMode="External"/><Relationship Id="rId11" Type="http://schemas.openxmlformats.org/officeDocument/2006/relationships/hyperlink" Target="http://&#1103;&#1088;&#1086;&#1089;&#1083;&#1072;&#1074;&#1086;&#1074;&#1072;.&#1088;&#1092;/LoadedImages/2014/09/29/lomonos.jpg" TargetMode="External"/><Relationship Id="rId5" Type="http://schemas.openxmlformats.org/officeDocument/2006/relationships/hyperlink" Target="http://ucthat-v-skole.ru/biblioteka/poslovitsy/tsifry" TargetMode="External"/><Relationship Id="rId10" Type="http://schemas.openxmlformats.org/officeDocument/2006/relationships/hyperlink" Target="http://www.masterofmusic.ru/guest/prox.php?q=aHR0cDovL2Nkbi5maXNoa2kubmV0L3VwbG9hZC9wb3N0LzIwMTYvMDYvMTkvMTk4Njg1NC82MDEwOTc0NS1sZW9udGl5LWZpbGlwcG92aWNoLW1hZ25pY2tpeS5qcGc=" TargetMode="External"/><Relationship Id="rId4" Type="http://schemas.openxmlformats.org/officeDocument/2006/relationships/hyperlink" Target="http://padaread.com/?book=40735" TargetMode="External"/><Relationship Id="rId9" Type="http://schemas.openxmlformats.org/officeDocument/2006/relationships/hyperlink" Target="https://cdn.gufo.me/images/biography_encyclopedia/9e60937224c76c13c97eea771457bc27e526fa4b.jpg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476672"/>
            <a:ext cx="8496944" cy="1728192"/>
          </a:xfrm>
          <a:solidFill>
            <a:schemeClr val="accent6">
              <a:lumMod val="20000"/>
              <a:lumOff val="80000"/>
            </a:schemeClr>
          </a:solidFill>
          <a:ln w="76200">
            <a:noFill/>
          </a:ln>
        </p:spPr>
        <p:txBody>
          <a:bodyPr>
            <a:normAutofit/>
          </a:bodyPr>
          <a:lstStyle/>
          <a:p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Проект</a:t>
            </a:r>
            <a:b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</a:b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«Занимательная математика»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35896" y="2420888"/>
            <a:ext cx="5176664" cy="4248472"/>
          </a:xfrm>
          <a:ln w="76200">
            <a:solidFill>
              <a:schemeClr val="accent6">
                <a:lumMod val="20000"/>
                <a:lumOff val="80000"/>
              </a:schemeClr>
            </a:solidFill>
          </a:ln>
        </p:spPr>
        <p:txBody>
          <a:bodyPr>
            <a:normAutofit fontScale="55000" lnSpcReduction="20000"/>
          </a:bodyPr>
          <a:lstStyle/>
          <a:p>
            <a:r>
              <a:rPr lang="ru-RU" sz="3600" dirty="0" smtClean="0">
                <a:solidFill>
                  <a:schemeClr val="bg1">
                    <a:lumMod val="75000"/>
                  </a:schemeClr>
                </a:solidFill>
                <a:latin typeface="Century" pitchFamily="18" charset="0"/>
              </a:rPr>
              <a:t>Выполнила команда обучающихся </a:t>
            </a:r>
          </a:p>
          <a:p>
            <a:r>
              <a:rPr lang="ru-RU" sz="3600" dirty="0" smtClean="0">
                <a:solidFill>
                  <a:schemeClr val="bg1">
                    <a:lumMod val="75000"/>
                  </a:schemeClr>
                </a:solidFill>
                <a:latin typeface="Century" pitchFamily="18" charset="0"/>
              </a:rPr>
              <a:t>7 «а» класса </a:t>
            </a:r>
          </a:p>
          <a:p>
            <a:r>
              <a:rPr lang="ru-RU" sz="3600" dirty="0" smtClean="0">
                <a:solidFill>
                  <a:schemeClr val="bg1">
                    <a:lumMod val="75000"/>
                  </a:schemeClr>
                </a:solidFill>
                <a:latin typeface="Century" pitchFamily="18" charset="0"/>
              </a:rPr>
              <a:t>«Числовые гении»</a:t>
            </a:r>
          </a:p>
          <a:p>
            <a:r>
              <a:rPr lang="ru-RU" sz="3600" dirty="0" smtClean="0">
                <a:solidFill>
                  <a:schemeClr val="bg1">
                    <a:lumMod val="75000"/>
                  </a:schemeClr>
                </a:solidFill>
                <a:latin typeface="Century" pitchFamily="18" charset="0"/>
              </a:rPr>
              <a:t>МБОУ «Спасская средняя школа» </a:t>
            </a:r>
          </a:p>
          <a:p>
            <a:r>
              <a:rPr lang="ru-RU" sz="3600" dirty="0" smtClean="0">
                <a:solidFill>
                  <a:schemeClr val="bg1">
                    <a:lumMod val="75000"/>
                  </a:schemeClr>
                </a:solidFill>
                <a:latin typeface="Century" pitchFamily="18" charset="0"/>
              </a:rPr>
              <a:t>Спасского района Нижегородской области</a:t>
            </a:r>
          </a:p>
          <a:p>
            <a:r>
              <a:rPr lang="ru-RU" sz="3600" dirty="0" err="1" smtClean="0">
                <a:solidFill>
                  <a:schemeClr val="bg1">
                    <a:lumMod val="75000"/>
                  </a:schemeClr>
                </a:solidFill>
                <a:latin typeface="Century" pitchFamily="18" charset="0"/>
              </a:rPr>
              <a:t>Подлесова</a:t>
            </a:r>
            <a:r>
              <a:rPr lang="ru-RU" sz="3600" dirty="0" smtClean="0">
                <a:solidFill>
                  <a:schemeClr val="bg1">
                    <a:lumMod val="75000"/>
                  </a:schemeClr>
                </a:solidFill>
                <a:latin typeface="Century" pitchFamily="18" charset="0"/>
              </a:rPr>
              <a:t> Ирина</a:t>
            </a:r>
          </a:p>
          <a:p>
            <a:r>
              <a:rPr lang="ru-RU" sz="3600" dirty="0" err="1" smtClean="0">
                <a:solidFill>
                  <a:schemeClr val="bg1">
                    <a:lumMod val="75000"/>
                  </a:schemeClr>
                </a:solidFill>
                <a:latin typeface="Century" pitchFamily="18" charset="0"/>
              </a:rPr>
              <a:t>Малеткина</a:t>
            </a:r>
            <a:r>
              <a:rPr lang="ru-RU" sz="3600" dirty="0" smtClean="0">
                <a:solidFill>
                  <a:schemeClr val="bg1">
                    <a:lumMod val="75000"/>
                  </a:schemeClr>
                </a:solidFill>
                <a:latin typeface="Century" pitchFamily="18" charset="0"/>
              </a:rPr>
              <a:t> Ксения</a:t>
            </a:r>
          </a:p>
          <a:p>
            <a:r>
              <a:rPr lang="ru-RU" sz="3600" dirty="0" smtClean="0">
                <a:solidFill>
                  <a:schemeClr val="bg1">
                    <a:lumMod val="75000"/>
                  </a:schemeClr>
                </a:solidFill>
                <a:latin typeface="Century" pitchFamily="18" charset="0"/>
              </a:rPr>
              <a:t>Воробьева Вероника</a:t>
            </a:r>
          </a:p>
          <a:p>
            <a:r>
              <a:rPr lang="ru-RU" sz="3600" dirty="0" smtClean="0">
                <a:solidFill>
                  <a:schemeClr val="bg1">
                    <a:lumMod val="75000"/>
                  </a:schemeClr>
                </a:solidFill>
                <a:latin typeface="Century" pitchFamily="18" charset="0"/>
              </a:rPr>
              <a:t>Коробова Мария</a:t>
            </a:r>
          </a:p>
          <a:p>
            <a:r>
              <a:rPr lang="ru-RU" sz="3600" dirty="0" smtClean="0">
                <a:solidFill>
                  <a:schemeClr val="bg1">
                    <a:lumMod val="75000"/>
                  </a:schemeClr>
                </a:solidFill>
                <a:latin typeface="Century" pitchFamily="18" charset="0"/>
              </a:rPr>
              <a:t>Скокова Дарья</a:t>
            </a:r>
          </a:p>
          <a:p>
            <a:r>
              <a:rPr lang="ru-RU" sz="3600" dirty="0" smtClean="0">
                <a:solidFill>
                  <a:schemeClr val="bg1">
                    <a:lumMod val="75000"/>
                  </a:schemeClr>
                </a:solidFill>
                <a:latin typeface="Century" pitchFamily="18" charset="0"/>
              </a:rPr>
              <a:t>Козлова Мария</a:t>
            </a:r>
          </a:p>
          <a:p>
            <a:r>
              <a:rPr lang="ru-RU" sz="3600" dirty="0" smtClean="0">
                <a:solidFill>
                  <a:schemeClr val="bg1">
                    <a:lumMod val="75000"/>
                  </a:schemeClr>
                </a:solidFill>
                <a:latin typeface="Century" pitchFamily="18" charset="0"/>
              </a:rPr>
              <a:t>Курочкина Анастасия</a:t>
            </a:r>
          </a:p>
          <a:p>
            <a:endParaRPr lang="ru-RU" dirty="0">
              <a:solidFill>
                <a:schemeClr val="bg1">
                  <a:lumMod val="75000"/>
                </a:schemeClr>
              </a:solidFill>
              <a:latin typeface="Century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15816" y="0"/>
            <a:ext cx="34115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/>
            <a:r>
              <a:rPr lang="ru-RU" sz="2000" b="1" dirty="0" smtClean="0">
                <a:latin typeface="Century" pitchFamily="18" charset="0"/>
              </a:rPr>
              <a:t>Лучше </a:t>
            </a:r>
            <a:r>
              <a:rPr lang="ru-RU" sz="2000" b="1" dirty="0" smtClean="0">
                <a:solidFill>
                  <a:srgbClr val="000000"/>
                </a:solidFill>
                <a:latin typeface="Century" pitchFamily="18" charset="0"/>
              </a:rPr>
              <a:t>один</a:t>
            </a:r>
            <a:r>
              <a:rPr lang="ru-RU" sz="2000" b="1" dirty="0" smtClean="0">
                <a:latin typeface="Century" pitchFamily="18" charset="0"/>
              </a:rPr>
              <a:t> старый друг, </a:t>
            </a:r>
          </a:p>
          <a:p>
            <a:pPr marL="285750" indent="-285750" algn="ctr"/>
            <a:r>
              <a:rPr lang="ru-RU" sz="2000" b="1" dirty="0" smtClean="0">
                <a:latin typeface="Century" pitchFamily="18" charset="0"/>
              </a:rPr>
              <a:t>чем </a:t>
            </a:r>
            <a:r>
              <a:rPr lang="ru-RU" sz="2000" b="1" dirty="0" smtClean="0">
                <a:solidFill>
                  <a:srgbClr val="000000"/>
                </a:solidFill>
                <a:latin typeface="Century" pitchFamily="18" charset="0"/>
              </a:rPr>
              <a:t>два</a:t>
            </a:r>
            <a:r>
              <a:rPr lang="ru-RU" sz="2000" b="1" dirty="0" smtClean="0">
                <a:latin typeface="Century" pitchFamily="18" charset="0"/>
              </a:rPr>
              <a:t> новых</a:t>
            </a:r>
            <a:endParaRPr lang="ru-RU" sz="2000" b="1" dirty="0">
              <a:latin typeface="Century" pitchFamily="18" charset="0"/>
            </a:endParaRPr>
          </a:p>
        </p:txBody>
      </p:sp>
      <p:pic>
        <p:nvPicPr>
          <p:cNvPr id="5" name="Picture 2" descr="C:\Users\Elena\Desktop\5RutNMECRtc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764704"/>
            <a:ext cx="3096344" cy="2259736"/>
          </a:xfrm>
          <a:prstGeom prst="rect">
            <a:avLst/>
          </a:prstGeom>
          <a:noFill/>
          <a:ln>
            <a:solidFill>
              <a:srgbClr val="80808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1700808"/>
            <a:ext cx="30011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/>
            <a:r>
              <a:rPr lang="ru-RU" sz="2000" b="1" dirty="0" smtClean="0">
                <a:latin typeface="Century" pitchFamily="18" charset="0"/>
              </a:rPr>
              <a:t>Как свои </a:t>
            </a:r>
            <a:r>
              <a:rPr lang="ru-RU" sz="2000" b="1" dirty="0" smtClean="0">
                <a:solidFill>
                  <a:srgbClr val="000000"/>
                </a:solidFill>
                <a:latin typeface="Century" pitchFamily="18" charset="0"/>
              </a:rPr>
              <a:t>пять</a:t>
            </a:r>
            <a:r>
              <a:rPr lang="ru-RU" sz="2000" b="1" dirty="0" smtClean="0">
                <a:latin typeface="Century" pitchFamily="18" charset="0"/>
              </a:rPr>
              <a:t> пальцев</a:t>
            </a:r>
            <a:endParaRPr lang="ru-RU" sz="2000" b="1" dirty="0">
              <a:latin typeface="Century" pitchFamily="18" charset="0"/>
            </a:endParaRPr>
          </a:p>
        </p:txBody>
      </p:sp>
      <p:pic>
        <p:nvPicPr>
          <p:cNvPr id="7" name="Picture 4" descr="https://pp.userapi.com/c837227/v837227646/58292/WAvpJWaHO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32856"/>
            <a:ext cx="2160240" cy="2886734"/>
          </a:xfrm>
          <a:prstGeom prst="rect">
            <a:avLst/>
          </a:prstGeom>
          <a:noFill/>
          <a:ln>
            <a:solidFill>
              <a:srgbClr val="80808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pp.userapi.com/c841337/v841337646/2ceb0/1hUPDio9Fbk.jpg"/>
          <p:cNvPicPr>
            <a:picLocks noChangeAspect="1" noChangeArrowheads="1"/>
          </p:cNvPicPr>
          <p:nvPr/>
        </p:nvPicPr>
        <p:blipFill>
          <a:blip r:embed="rId5" cstate="print">
            <a:lum bright="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916832"/>
            <a:ext cx="2304256" cy="3079184"/>
          </a:xfrm>
          <a:prstGeom prst="rect">
            <a:avLst/>
          </a:prstGeom>
          <a:noFill/>
          <a:ln>
            <a:solidFill>
              <a:srgbClr val="80808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3347864" y="3429000"/>
            <a:ext cx="24737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Century" pitchFamily="18" charset="0"/>
              </a:rPr>
              <a:t>Убить </a:t>
            </a:r>
            <a:r>
              <a:rPr lang="ru-RU" sz="2000" b="1" dirty="0" smtClean="0">
                <a:solidFill>
                  <a:srgbClr val="000000"/>
                </a:solidFill>
                <a:latin typeface="Century" pitchFamily="18" charset="0"/>
              </a:rPr>
              <a:t>двух</a:t>
            </a:r>
            <a:r>
              <a:rPr lang="ru-RU" sz="2000" b="1" dirty="0" smtClean="0">
                <a:latin typeface="Century" pitchFamily="18" charset="0"/>
              </a:rPr>
              <a:t> зайцев</a:t>
            </a:r>
            <a:endParaRPr lang="ru-RU" sz="2000" b="1" dirty="0">
              <a:latin typeface="Century" pitchFamily="18" charset="0"/>
            </a:endParaRPr>
          </a:p>
        </p:txBody>
      </p:sp>
      <p:pic>
        <p:nvPicPr>
          <p:cNvPr id="21" name="Picture 4" descr="https://pp.userapi.com/c837331/v837331217/5b2a8/n91KouG1uMw.jpg"/>
          <p:cNvPicPr>
            <a:picLocks noChangeAspect="1" noChangeArrowheads="1"/>
          </p:cNvPicPr>
          <p:nvPr/>
        </p:nvPicPr>
        <p:blipFill>
          <a:blip r:embed="rId6" cstate="print">
            <a:lum bright="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933056"/>
            <a:ext cx="3528392" cy="2640414"/>
          </a:xfrm>
          <a:prstGeom prst="rect">
            <a:avLst/>
          </a:prstGeom>
          <a:noFill/>
          <a:ln>
            <a:solidFill>
              <a:srgbClr val="80808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119664" y="1412776"/>
            <a:ext cx="30243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/>
            <a:r>
              <a:rPr lang="ru-RU" sz="2000" b="1" dirty="0">
                <a:latin typeface="Century" pitchFamily="18" charset="0"/>
              </a:rPr>
              <a:t>Уплетать за </a:t>
            </a:r>
            <a:r>
              <a:rPr lang="ru-RU" sz="2000" b="1" dirty="0">
                <a:solidFill>
                  <a:srgbClr val="000000"/>
                </a:solidFill>
                <a:latin typeface="Century" pitchFamily="18" charset="0"/>
              </a:rPr>
              <a:t>обе </a:t>
            </a:r>
            <a:r>
              <a:rPr lang="ru-RU" sz="2000" b="1" dirty="0">
                <a:latin typeface="Century" pitchFamily="18" charset="0"/>
              </a:rPr>
              <a:t>щеки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pp.userapi.com/c824200/v824200155/4584/sM61axenFS8.jpg"/>
          <p:cNvPicPr>
            <a:picLocks noChangeAspect="1" noChangeArrowheads="1"/>
          </p:cNvPicPr>
          <p:nvPr/>
        </p:nvPicPr>
        <p:blipFill rotWithShape="1">
          <a:blip r:embed="rId3" cstate="print">
            <a:lum brigh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3375" b="50000"/>
          <a:stretch/>
        </p:blipFill>
        <p:spPr bwMode="auto">
          <a:xfrm rot="16200000">
            <a:off x="6116809" y="11983"/>
            <a:ext cx="2088231" cy="3449657"/>
          </a:xfrm>
          <a:prstGeom prst="rect">
            <a:avLst/>
          </a:prstGeom>
          <a:noFill/>
          <a:ln>
            <a:solidFill>
              <a:srgbClr val="80808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5868144" y="188640"/>
            <a:ext cx="2736304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" pitchFamily="18" charset="0"/>
                <a:ea typeface="+mn-ea"/>
                <a:cs typeface="+mn-cs"/>
              </a:rPr>
              <a:t>Ни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" pitchFamily="18" charset="0"/>
                <a:ea typeface="+mn-ea"/>
                <a:cs typeface="+mn-cs"/>
              </a:rPr>
              <a:t>два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" pitchFamily="18" charset="0"/>
                <a:ea typeface="+mn-ea"/>
                <a:cs typeface="+mn-cs"/>
              </a:rPr>
              <a:t>, ни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" pitchFamily="18" charset="0"/>
                <a:ea typeface="+mn-ea"/>
                <a:cs typeface="+mn-cs"/>
              </a:rPr>
              <a:t>полтора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2" descr="https://pp.userapi.com/c840337/v840337149/1c30b/o9DoLNrI8QA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900" b="31070"/>
          <a:stretch/>
        </p:blipFill>
        <p:spPr bwMode="auto">
          <a:xfrm>
            <a:off x="2699792" y="2420888"/>
            <a:ext cx="1608376" cy="1406917"/>
          </a:xfrm>
          <a:prstGeom prst="rect">
            <a:avLst/>
          </a:prstGeom>
          <a:noFill/>
          <a:ln>
            <a:solidFill>
              <a:srgbClr val="80808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pp.userapi.com/c840337/v840337149/1c30b/o9DoLNrI8QA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900" b="31070"/>
          <a:stretch/>
        </p:blipFill>
        <p:spPr bwMode="auto">
          <a:xfrm>
            <a:off x="2699792" y="908720"/>
            <a:ext cx="1608376" cy="1406917"/>
          </a:xfrm>
          <a:prstGeom prst="rect">
            <a:avLst/>
          </a:prstGeom>
          <a:noFill/>
          <a:ln>
            <a:solidFill>
              <a:srgbClr val="80808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pp.userapi.com/c840337/v840337149/1c30b/o9DoLNrI8QA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900" b="31070"/>
          <a:stretch/>
        </p:blipFill>
        <p:spPr bwMode="auto">
          <a:xfrm>
            <a:off x="251520" y="1484784"/>
            <a:ext cx="1608376" cy="1406917"/>
          </a:xfrm>
          <a:prstGeom prst="rect">
            <a:avLst/>
          </a:prstGeom>
          <a:noFill/>
          <a:ln>
            <a:solidFill>
              <a:srgbClr val="80808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трелка вправо 9"/>
          <p:cNvSpPr/>
          <p:nvPr/>
        </p:nvSpPr>
        <p:spPr>
          <a:xfrm>
            <a:off x="1979712" y="1844824"/>
            <a:ext cx="576064" cy="4845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51520" y="476672"/>
            <a:ext cx="4309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r"/>
            <a:r>
              <a:rPr lang="ru-RU" sz="2000" b="1" dirty="0" smtClean="0">
                <a:solidFill>
                  <a:srgbClr val="000000"/>
                </a:solidFill>
                <a:latin typeface="Century" pitchFamily="18" charset="0"/>
              </a:rPr>
              <a:t>Одна</a:t>
            </a:r>
            <a:r>
              <a:rPr lang="ru-RU" sz="2000" b="1" dirty="0" smtClean="0">
                <a:latin typeface="Century" pitchFamily="18" charset="0"/>
              </a:rPr>
              <a:t> голова хорошо, а </a:t>
            </a:r>
            <a:r>
              <a:rPr lang="ru-RU" sz="2000" b="1" dirty="0" smtClean="0">
                <a:solidFill>
                  <a:srgbClr val="000000"/>
                </a:solidFill>
                <a:latin typeface="Century" pitchFamily="18" charset="0"/>
              </a:rPr>
              <a:t>две</a:t>
            </a:r>
            <a:r>
              <a:rPr lang="ru-RU" sz="2000" b="1" dirty="0" smtClean="0">
                <a:solidFill>
                  <a:srgbClr val="002060"/>
                </a:solidFill>
                <a:latin typeface="Century" pitchFamily="18" charset="0"/>
              </a:rPr>
              <a:t> </a:t>
            </a:r>
            <a:r>
              <a:rPr lang="ru-RU" sz="2000" b="1" dirty="0" smtClean="0">
                <a:latin typeface="Century" pitchFamily="18" charset="0"/>
              </a:rPr>
              <a:t>лучше</a:t>
            </a:r>
            <a:endParaRPr lang="ru-RU" sz="2000" b="1" dirty="0">
              <a:latin typeface="Century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788024" y="3645024"/>
            <a:ext cx="26629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/>
            <a:r>
              <a:rPr lang="ru-RU" sz="2000" b="1" dirty="0" smtClean="0">
                <a:latin typeface="Century" pitchFamily="18" charset="0"/>
              </a:rPr>
              <a:t>Как </a:t>
            </a:r>
            <a:r>
              <a:rPr lang="ru-RU" sz="2000" b="1" dirty="0" smtClean="0">
                <a:solidFill>
                  <a:srgbClr val="000000"/>
                </a:solidFill>
                <a:latin typeface="Century" pitchFamily="18" charset="0"/>
              </a:rPr>
              <a:t>две</a:t>
            </a:r>
            <a:r>
              <a:rPr lang="ru-RU" sz="2000" b="1" dirty="0" smtClean="0">
                <a:solidFill>
                  <a:srgbClr val="002060"/>
                </a:solidFill>
                <a:latin typeface="Century" pitchFamily="18" charset="0"/>
              </a:rPr>
              <a:t> </a:t>
            </a:r>
            <a:r>
              <a:rPr lang="ru-RU" sz="2000" b="1" dirty="0" smtClean="0">
                <a:latin typeface="Century" pitchFamily="18" charset="0"/>
              </a:rPr>
              <a:t>капли воды</a:t>
            </a:r>
            <a:endParaRPr lang="ru-RU" sz="2000" b="1" dirty="0">
              <a:latin typeface="Century" pitchFamily="18" charset="0"/>
            </a:endParaRPr>
          </a:p>
        </p:txBody>
      </p:sp>
      <p:pic>
        <p:nvPicPr>
          <p:cNvPr id="13" name="Picture 2" descr="https://pp.userapi.com/c639429/v639429531/774b6/BM3czlqzrvI.jpg"/>
          <p:cNvPicPr>
            <a:picLocks noChangeAspect="1" noChangeArrowheads="1"/>
          </p:cNvPicPr>
          <p:nvPr/>
        </p:nvPicPr>
        <p:blipFill>
          <a:blip r:embed="rId5" cstate="print">
            <a:lum bright="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221088"/>
            <a:ext cx="3117141" cy="2296841"/>
          </a:xfrm>
          <a:prstGeom prst="rect">
            <a:avLst/>
          </a:prstGeom>
          <a:noFill/>
          <a:ln>
            <a:solidFill>
              <a:srgbClr val="80808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29000"/>
            <a:ext cx="4355976" cy="3266982"/>
          </a:xfrm>
          <a:prstGeom prst="rect">
            <a:avLst/>
          </a:prstGeom>
          <a:noFill/>
          <a:ln>
            <a:solidFill>
              <a:srgbClr val="808080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772400" cy="9144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Тысячелистник обыкновенный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83768" y="1124745"/>
            <a:ext cx="6408712" cy="275152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354330" lvl="0" indent="-285750" algn="ctr">
              <a:spcBef>
                <a:spcPct val="20000"/>
              </a:spcBef>
              <a:buClr>
                <a:srgbClr val="009DD9"/>
              </a:buClr>
              <a:buFont typeface="Wingdings" pitchFamily="2" charset="2"/>
              <a:buChar char="v"/>
            </a:pPr>
            <a:r>
              <a:rPr lang="ru-RU" sz="2400" dirty="0" smtClean="0">
                <a:solidFill>
                  <a:srgbClr val="009DD9"/>
                </a:solidFill>
                <a:latin typeface="Century" pitchFamily="18" charset="0"/>
              </a:rPr>
              <a:t>Одна </a:t>
            </a:r>
            <a:r>
              <a:rPr lang="ru-RU" sz="2400" dirty="0">
                <a:solidFill>
                  <a:srgbClr val="009DD9"/>
                </a:solidFill>
                <a:latin typeface="Century" pitchFamily="18" charset="0"/>
              </a:rPr>
              <a:t>древнерусская летопись гласит, что внука Дмитрия Донского, страдавшего постоянным кровотечением из носа вылечил такой прекрасный цветок.</a:t>
            </a:r>
          </a:p>
          <a:p>
            <a:pPr marL="411480" lvl="0" indent="-342900" algn="ctr">
              <a:spcBef>
                <a:spcPct val="20000"/>
              </a:spcBef>
              <a:buFont typeface="Wingdings" pitchFamily="2" charset="2"/>
              <a:buChar char="v"/>
            </a:pPr>
            <a:r>
              <a:rPr lang="ru-RU" sz="2400" dirty="0" smtClean="0">
                <a:solidFill>
                  <a:srgbClr val="009DD9"/>
                </a:solidFill>
                <a:latin typeface="Century" pitchFamily="18" charset="0"/>
              </a:rPr>
              <a:t>Тысячелистник </a:t>
            </a:r>
            <a:r>
              <a:rPr lang="ru-RU" sz="2400" dirty="0">
                <a:solidFill>
                  <a:srgbClr val="009DD9"/>
                </a:solidFill>
                <a:latin typeface="Century" pitchFamily="18" charset="0"/>
              </a:rPr>
              <a:t>отлично справляется с кровотечением и ранами</a:t>
            </a:r>
            <a:r>
              <a:rPr lang="ru-RU" sz="2400" dirty="0" smtClean="0">
                <a:solidFill>
                  <a:srgbClr val="009DD9"/>
                </a:solidFill>
                <a:latin typeface="Century" pitchFamily="18" charset="0"/>
              </a:rPr>
              <a:t>.</a:t>
            </a:r>
            <a:endParaRPr lang="ru-RU" sz="2000" dirty="0">
              <a:latin typeface="Century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8229600" cy="82939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Столетник (алоэ вера)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433"/>
          <a:stretch>
            <a:fillRect/>
          </a:stretch>
        </p:blipFill>
        <p:spPr bwMode="auto">
          <a:xfrm>
            <a:off x="4716016" y="1484784"/>
            <a:ext cx="4211960" cy="3966484"/>
          </a:xfrm>
          <a:prstGeom prst="rect">
            <a:avLst/>
          </a:prstGeom>
          <a:noFill/>
          <a:ln w="3175">
            <a:solidFill>
              <a:srgbClr val="808080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Текст 3"/>
          <p:cNvSpPr txBox="1">
            <a:spLocks/>
          </p:cNvSpPr>
          <p:nvPr/>
        </p:nvSpPr>
        <p:spPr>
          <a:xfrm>
            <a:off x="179512" y="764704"/>
            <a:ext cx="4464496" cy="583264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77500" lnSpcReduction="20000"/>
          </a:bodyPr>
          <a:lstStyle/>
          <a:p>
            <a:pPr marR="0" lvl="0" algn="ctr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2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" pitchFamily="18" charset="0"/>
              </a:rPr>
              <a:t>Родина столетника</a:t>
            </a:r>
            <a:r>
              <a:rPr kumimoji="0" lang="ru-RU" sz="29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" pitchFamily="18" charset="0"/>
              </a:rPr>
              <a:t> − </a:t>
            </a:r>
            <a:r>
              <a:rPr kumimoji="0" lang="ru-RU" sz="2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" pitchFamily="18" charset="0"/>
              </a:rPr>
              <a:t>мыс Доброй Надежды.</a:t>
            </a:r>
          </a:p>
          <a:p>
            <a:pPr marR="0" lvl="0" algn="ctr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2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" pitchFamily="18" charset="0"/>
              </a:rPr>
              <a:t>Алоэ используется для лечения ожогов, язв, ран.</a:t>
            </a:r>
          </a:p>
          <a:p>
            <a:pPr marR="0" lvl="0" algn="ctr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2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" pitchFamily="18" charset="0"/>
              </a:rPr>
              <a:t>У </a:t>
            </a:r>
            <a:r>
              <a:rPr kumimoji="0" lang="ru-RU" sz="2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" pitchFamily="18" charset="0"/>
              </a:rPr>
              <a:t>столетника </a:t>
            </a:r>
            <a:r>
              <a:rPr kumimoji="0" lang="ru-RU" sz="2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" pitchFamily="18" charset="0"/>
              </a:rPr>
              <a:t>есть несколько легенд его названия.</a:t>
            </a:r>
          </a:p>
          <a:p>
            <a:pPr marR="0" lvl="0" algn="ctr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" pitchFamily="18" charset="0"/>
              </a:rPr>
              <a:t>На Руси одни говаривали, что алоэ настолько чудесное растение, что способно продлевать жизнь людям и его назвали столетником. Другие же говорили, что алоэ цветёт один раз в сто лет и </a:t>
            </a:r>
            <a:r>
              <a:rPr kumimoji="0" lang="ru-RU" sz="2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" pitchFamily="18" charset="0"/>
              </a:rPr>
              <a:t>поэтому</a:t>
            </a:r>
            <a:r>
              <a:rPr kumimoji="0" lang="ru-RU" sz="29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" pitchFamily="18" charset="0"/>
              </a:rPr>
              <a:t> </a:t>
            </a:r>
            <a:r>
              <a:rPr kumimoji="0" lang="ru-RU" sz="29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" pitchFamily="18" charset="0"/>
              </a:rPr>
              <a:t>− </a:t>
            </a:r>
            <a:r>
              <a:rPr kumimoji="0" lang="ru-RU" sz="2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" pitchFamily="18" charset="0"/>
              </a:rPr>
              <a:t>столетник.</a:t>
            </a:r>
          </a:p>
          <a:p>
            <a:pPr marR="0" lvl="0" algn="ctr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2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" pitchFamily="18" charset="0"/>
              </a:rPr>
              <a:t>А само слово алоэ</a:t>
            </a:r>
            <a:r>
              <a:rPr kumimoji="0" lang="ru-RU" sz="29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" pitchFamily="18" charset="0"/>
              </a:rPr>
              <a:t> −</a:t>
            </a:r>
            <a:r>
              <a:rPr kumimoji="0" lang="ru-RU" sz="2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" pitchFamily="18" charset="0"/>
              </a:rPr>
              <a:t> означает горький.</a:t>
            </a:r>
          </a:p>
          <a:p>
            <a:pPr marL="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  <a:hlinkClick r:id="rId4" action="ppaction://hlinkfile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00808"/>
            <a:ext cx="3974233" cy="4032448"/>
          </a:xfrm>
          <a:prstGeom prst="rect">
            <a:avLst/>
          </a:prstGeom>
          <a:noFill/>
          <a:ln w="3175">
            <a:solidFill>
              <a:srgbClr val="808080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70609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Золототысячник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11960" y="980728"/>
            <a:ext cx="4716016" cy="563231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buFont typeface="Courier New" pitchFamily="49" charset="0"/>
              <a:buChar char="o"/>
            </a:pPr>
            <a:r>
              <a:rPr lang="ru-RU" dirty="0" smtClean="0">
                <a:latin typeface="Century" pitchFamily="18" charset="0"/>
              </a:rPr>
              <a:t>  Название этого растения произошло от</a:t>
            </a:r>
            <a:r>
              <a:rPr lang="en-US" dirty="0" smtClean="0">
                <a:latin typeface="Century" pitchFamily="18" charset="0"/>
              </a:rPr>
              <a:t>«centum» (</a:t>
            </a:r>
            <a:r>
              <a:rPr lang="ru-RU" dirty="0" smtClean="0">
                <a:latin typeface="Century" pitchFamily="18" charset="0"/>
              </a:rPr>
              <a:t>сто) и </a:t>
            </a:r>
            <a:r>
              <a:rPr lang="en-US" dirty="0" smtClean="0">
                <a:latin typeface="Century" pitchFamily="18" charset="0"/>
              </a:rPr>
              <a:t> «aurum» (</a:t>
            </a:r>
            <a:r>
              <a:rPr lang="ru-RU" dirty="0" smtClean="0">
                <a:latin typeface="Century" pitchFamily="18" charset="0"/>
              </a:rPr>
              <a:t>золото) – </a:t>
            </a:r>
          </a:p>
          <a:p>
            <a:pPr algn="ctr"/>
            <a:r>
              <a:rPr lang="ru-RU" dirty="0" smtClean="0">
                <a:latin typeface="Century" pitchFamily="18" charset="0"/>
              </a:rPr>
              <a:t>«Сто золотых» из-за высокой целебности.</a:t>
            </a:r>
          </a:p>
          <a:p>
            <a:pPr algn="ctr"/>
            <a:endParaRPr lang="ru-RU" dirty="0" smtClean="0">
              <a:latin typeface="Century" pitchFamily="18" charset="0"/>
            </a:endParaRPr>
          </a:p>
          <a:p>
            <a:pPr algn="ctr">
              <a:buFont typeface="Courier New" pitchFamily="49" charset="0"/>
              <a:buChar char="o"/>
            </a:pPr>
            <a:r>
              <a:rPr lang="ru-RU" dirty="0" smtClean="0">
                <a:latin typeface="Century" pitchFamily="18" charset="0"/>
              </a:rPr>
              <a:t>. Есть легенда: «смертельно заболел один богатый человек. Врачи не смогли ему помочь, в отчаянии он дал обет, что если исцелится, то отдаст  сто золотых монет для бедных. Во сне приснился ему ангел и сказал: «Ты исцелишься, если будешь принимать траву, которую я принёс, но выполни свой обет», – и исчез, оставив пучок травы. Больной вскоре выздоровел, честно выполнив свое обещание, с той поры и стали ее называть «сто золотых». </a:t>
            </a:r>
          </a:p>
          <a:p>
            <a:pPr algn="ctr">
              <a:buFont typeface="Courier New" pitchFamily="49" charset="0"/>
              <a:buChar char="o"/>
            </a:pPr>
            <a:r>
              <a:rPr lang="ru-RU" dirty="0" smtClean="0">
                <a:latin typeface="Century" pitchFamily="18" charset="0"/>
              </a:rPr>
              <a:t>Позже из-за описки одного лекаря, написавшего в рецепте лишний ноль, это растение стали называть золототысячником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Геометрический космос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pic>
        <p:nvPicPr>
          <p:cNvPr id="4" name="Picture 2" descr="https://pp.userapi.com/c840429/v840429116/1b628/XpS4Eqz8tx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2151300" y="881150"/>
            <a:ext cx="4882290" cy="6089561"/>
          </a:xfrm>
          <a:prstGeom prst="rect">
            <a:avLst/>
          </a:prstGeom>
          <a:noFill/>
          <a:ln w="76200">
            <a:solidFill>
              <a:srgbClr val="000000"/>
            </a:solidFill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Источники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980728"/>
            <a:ext cx="8229600" cy="5257800"/>
          </a:xfrm>
        </p:spPr>
        <p:txBody>
          <a:bodyPr>
            <a:normAutofit lnSpcReduction="10000"/>
          </a:bodyPr>
          <a:lstStyle/>
          <a:p>
            <a:r>
              <a:rPr lang="nb-NO" sz="1800" dirty="0" smtClean="0">
                <a:latin typeface="Century" pitchFamily="18" charset="0"/>
                <a:hlinkClick r:id="rId3"/>
              </a:rPr>
              <a:t>https://ru.wikipedia.org/wiki/</a:t>
            </a:r>
            <a:r>
              <a:rPr lang="ru-RU" sz="1800" dirty="0" err="1" smtClean="0">
                <a:latin typeface="Century" pitchFamily="18" charset="0"/>
                <a:hlinkClick r:id="rId3"/>
              </a:rPr>
              <a:t>Магницкий,_Леонтий_Филиппович</a:t>
            </a:r>
            <a:endParaRPr lang="ru-RU" sz="1800" dirty="0" smtClean="0">
              <a:latin typeface="Century" pitchFamily="18" charset="0"/>
            </a:endParaRPr>
          </a:p>
          <a:p>
            <a:r>
              <a:rPr lang="nb-NO" sz="1800" dirty="0" smtClean="0">
                <a:latin typeface="Century" pitchFamily="18" charset="0"/>
                <a:hlinkClick r:id="rId4"/>
              </a:rPr>
              <a:t>http://padaread.com/?book=40735</a:t>
            </a:r>
            <a:endParaRPr lang="ru-RU" sz="1800" dirty="0" smtClean="0">
              <a:latin typeface="Century" pitchFamily="18" charset="0"/>
            </a:endParaRPr>
          </a:p>
          <a:p>
            <a:r>
              <a:rPr lang="nb-NO" sz="1800" dirty="0" smtClean="0">
                <a:latin typeface="Century" pitchFamily="18" charset="0"/>
                <a:hlinkClick r:id="rId5"/>
              </a:rPr>
              <a:t>http://ucthat-v-skole.ru/biblioteka/poslovitsy/tsifry</a:t>
            </a:r>
            <a:endParaRPr lang="ru-RU" sz="1800" dirty="0" smtClean="0">
              <a:latin typeface="Century" pitchFamily="18" charset="0"/>
            </a:endParaRPr>
          </a:p>
          <a:p>
            <a:r>
              <a:rPr lang="nb-NO" sz="1800" dirty="0" smtClean="0">
                <a:hlinkClick r:id="rId6"/>
              </a:rPr>
              <a:t>http://www.bolshoyvopros.ru/questions/537304-zagadka-kakimi-notami-mozhno-izmerit-rasstojanie.html</a:t>
            </a:r>
            <a:endParaRPr lang="ru-RU" sz="1800" dirty="0" smtClean="0">
              <a:hlinkClick r:id="rId6"/>
            </a:endParaRPr>
          </a:p>
          <a:p>
            <a:r>
              <a:rPr lang="nb-NO" sz="1800" dirty="0" smtClean="0">
                <a:hlinkClick r:id="rId6"/>
              </a:rPr>
              <a:t>http://www.bolshoyvopros.ru/questions/467503-zagadka-tri-kuricy-za-tri-dnja-nesut-tri-jajca-sm-dalee.html</a:t>
            </a:r>
            <a:endParaRPr lang="ru-RU" sz="1800" dirty="0" smtClean="0">
              <a:hlinkClick r:id="rId6"/>
            </a:endParaRPr>
          </a:p>
          <a:p>
            <a:r>
              <a:rPr lang="en-US" sz="1800" dirty="0" smtClean="0">
                <a:hlinkClick r:id="rId6"/>
              </a:rPr>
              <a:t>http://</a:t>
            </a:r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sx="1000" sy="1000" algn="ctr" rotWithShape="0">
                    <a:srgbClr val="000000"/>
                  </a:outerShdw>
                </a:effectLst>
                <a:hlinkClick r:id="rId6"/>
              </a:rPr>
              <a:t>www.mchensk.ru/gorod/uploads/tysyachelistnik.jpg</a:t>
            </a:r>
            <a:endParaRPr lang="ru-RU" sz="1800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sx="1000" sy="1000" algn="ctr" rotWithShape="0">
                  <a:srgbClr val="000000"/>
                </a:outerShdw>
              </a:effectLst>
            </a:endParaRPr>
          </a:p>
          <a:p>
            <a:r>
              <a:rPr lang="en-US" sz="1800" dirty="0" smtClean="0">
                <a:hlinkClick r:id="rId7"/>
              </a:rPr>
              <a:t>http://horoshev.ru/wp-content/uploads/2015/10/81eba258b10939a0d641ae34ebe809d7.jpg</a:t>
            </a:r>
            <a:endParaRPr lang="ru-RU" sz="1800" dirty="0" smtClean="0"/>
          </a:p>
          <a:p>
            <a:r>
              <a:rPr lang="en-US" sz="1800" dirty="0" smtClean="0">
                <a:hlinkClick r:id="rId8"/>
              </a:rPr>
              <a:t>http://</a:t>
            </a:r>
            <a:r>
              <a:rPr lang="en-US" sz="1800" dirty="0" smtClean="0">
                <a:solidFill>
                  <a:schemeClr val="accent2">
                    <a:lumMod val="60000"/>
                    <a:lumOff val="40000"/>
                  </a:schemeClr>
                </a:solidFill>
                <a:hlinkClick r:id="rId8"/>
              </a:rPr>
              <a:t>green-color.ru/uploads/posts/2016-06/1464947705_1.jpg</a:t>
            </a:r>
            <a:endParaRPr lang="ru-RU" sz="1800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r>
              <a:rPr lang="nb-NO" sz="1800" dirty="0" smtClean="0">
                <a:hlinkClick r:id="rId9"/>
              </a:rPr>
              <a:t>https://cdn.gufo.me/images/biography_encyclopedia/9e60937224c76c13c97eea771457bc27e526fa4b.jpg</a:t>
            </a:r>
            <a:endParaRPr lang="ru-RU" sz="1800" dirty="0" smtClean="0"/>
          </a:p>
          <a:p>
            <a:r>
              <a:rPr lang="nb-NO" sz="1800" dirty="0" smtClean="0">
                <a:hlinkClick r:id="rId10"/>
              </a:rPr>
              <a:t>http://www.masterofmusic.ru/guest/prox.php?q=aHR0cDovL2Nkbi5maXNoa2kubmV0L3VwbG9hZC9wb3N0LzIwMTYvMDYvMTkvMTk4Njg1NC82MDEwOTc0NS1sZW9udGl5LWZpbGlwcG92aWNoLW1hZ25pY2tpeS5qcGc%3D</a:t>
            </a:r>
            <a:endParaRPr lang="ru-RU" sz="1800" dirty="0" smtClean="0"/>
          </a:p>
          <a:p>
            <a:r>
              <a:rPr lang="nb-NO" sz="1800" dirty="0" smtClean="0">
                <a:hlinkClick r:id="rId11"/>
              </a:rPr>
              <a:t>http://</a:t>
            </a:r>
            <a:r>
              <a:rPr lang="ru-RU" sz="1800" dirty="0" err="1" smtClean="0">
                <a:hlinkClick r:id="rId11"/>
              </a:rPr>
              <a:t>ярославова.рф</a:t>
            </a:r>
            <a:r>
              <a:rPr lang="ru-RU" sz="1800" dirty="0" smtClean="0">
                <a:hlinkClick r:id="rId11"/>
              </a:rPr>
              <a:t>/</a:t>
            </a:r>
            <a:r>
              <a:rPr lang="nb-NO" sz="1800" dirty="0" smtClean="0">
                <a:hlinkClick r:id="rId11"/>
              </a:rPr>
              <a:t>LoadedImages/2014/09/29/lomonos.jpg</a:t>
            </a:r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>
              <a:latin typeface="Century" pitchFamily="18" charset="0"/>
            </a:endParaRPr>
          </a:p>
          <a:p>
            <a:endParaRPr lang="ru-RU" sz="1800" dirty="0" smtClean="0">
              <a:latin typeface="Century" pitchFamily="18" charset="0"/>
            </a:endParaRPr>
          </a:p>
          <a:p>
            <a:endParaRPr lang="ru-RU" sz="1800" dirty="0">
              <a:latin typeface="Century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539552" y="1772816"/>
            <a:ext cx="8136904" cy="21602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80808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" pitchFamily="18" charset="0"/>
              </a:rPr>
              <a:t>Редакторы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entury" pitchFamily="18" charset="0"/>
              </a:rPr>
              <a:t> – Козлова</a:t>
            </a:r>
            <a:r>
              <a:rPr kumimoji="0" lang="ru-RU" sz="2800" b="0" i="0" u="none" strike="noStrike" kern="1200" cap="none" spc="0" normalizeH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entury" pitchFamily="18" charset="0"/>
              </a:rPr>
              <a:t> М., Коробова М., Воробьева В.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entury" pitchFamily="18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" pitchFamily="18" charset="0"/>
              </a:rPr>
              <a:t>Иллюстраторы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entury" pitchFamily="18" charset="0"/>
              </a:rPr>
              <a:t> – </a:t>
            </a: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entury" pitchFamily="18" charset="0"/>
              </a:rPr>
              <a:t>Подлесова</a:t>
            </a:r>
            <a:r>
              <a:rPr kumimoji="0" lang="ru-RU" sz="2800" b="0" i="0" u="none" strike="noStrike" kern="1200" cap="none" spc="0" normalizeH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entury" pitchFamily="18" charset="0"/>
              </a:rPr>
              <a:t> И., Скокова Д.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entury" pitchFamily="18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" pitchFamily="18" charset="0"/>
              </a:rPr>
              <a:t>Сценаристы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entury" pitchFamily="18" charset="0"/>
              </a:rPr>
              <a:t> – </a:t>
            </a: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entury" pitchFamily="18" charset="0"/>
              </a:rPr>
              <a:t>Малеткина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entury" pitchFamily="18" charset="0"/>
              </a:rPr>
              <a:t> К., Курочкина А.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0000"/>
            <a:grayscl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108012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Times New Roman" pitchFamily="18" charset="0"/>
              </a:rPr>
              <a:t>Магницкий Леонтий Филиппович </a:t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Times New Roman" pitchFamily="18" charset="0"/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Times New Roman" pitchFamily="18" charset="0"/>
              </a:rPr>
              <a:t>(1669-1739) </a:t>
            </a:r>
            <a:r>
              <a:rPr lang="ru-RU" sz="3200" b="1" dirty="0" smtClean="0">
                <a:latin typeface="Century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Century" pitchFamily="18" charset="0"/>
                <a:cs typeface="Times New Roman" pitchFamily="18" charset="0"/>
              </a:rPr>
            </a:br>
            <a:endParaRPr lang="ru-RU" sz="3200" dirty="0">
              <a:latin typeface="Century" pitchFamily="18" charset="0"/>
            </a:endParaRPr>
          </a:p>
        </p:txBody>
      </p:sp>
      <p:pic>
        <p:nvPicPr>
          <p:cNvPr id="4" name="Picture 2" descr="C:\Users\Arina\Desktop\Магницкий.jpg"/>
          <p:cNvPicPr>
            <a:picLocks noChangeAspect="1" noChangeArrowheads="1"/>
          </p:cNvPicPr>
          <p:nvPr/>
        </p:nvPicPr>
        <p:blipFill>
          <a:blip r:embed="rId3" cstate="print"/>
          <a:srcRect b="4975"/>
          <a:stretch>
            <a:fillRect/>
          </a:stretch>
        </p:blipFill>
        <p:spPr bwMode="auto">
          <a:xfrm>
            <a:off x="251520" y="1484784"/>
            <a:ext cx="3429000" cy="4978102"/>
          </a:xfrm>
          <a:prstGeom prst="rect">
            <a:avLst/>
          </a:prstGeom>
          <a:noFill/>
          <a:ln>
            <a:solidFill>
              <a:srgbClr val="808080"/>
            </a:solidFill>
          </a:ln>
        </p:spPr>
      </p:pic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3851920" y="1196752"/>
            <a:ext cx="5112568" cy="5256584"/>
          </a:xfrm>
          <a:solidFill>
            <a:srgbClr val="EAEAEA"/>
          </a:solidFill>
        </p:spPr>
        <p:txBody>
          <a:bodyPr>
            <a:normAutofit fontScale="85000" lnSpcReduction="1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ru-RU" sz="2400" dirty="0" smtClean="0">
                <a:solidFill>
                  <a:schemeClr val="bg1">
                    <a:lumMod val="75000"/>
                  </a:schemeClr>
                </a:solidFill>
                <a:latin typeface="Century" pitchFamily="18" charset="0"/>
                <a:cs typeface="Times New Roman" pitchFamily="18" charset="0"/>
              </a:rPr>
              <a:t>Леонтий Филиппович родился в Осташковской патриаршей слободе. При рождении у него была фамилия Телятин или Теляшин. </a:t>
            </a:r>
          </a:p>
          <a:p>
            <a:pPr marL="0" indent="0" algn="ctr">
              <a:lnSpc>
                <a:spcPct val="120000"/>
              </a:lnSpc>
              <a:buNone/>
            </a:pPr>
            <a:endParaRPr lang="ru-RU" sz="2400" dirty="0" smtClean="0">
              <a:solidFill>
                <a:schemeClr val="bg1">
                  <a:lumMod val="75000"/>
                </a:schemeClr>
              </a:solidFill>
              <a:latin typeface="Century" pitchFamily="18" charset="0"/>
              <a:cs typeface="Times New Roman" pitchFamily="18" charset="0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ru-RU" sz="2400" dirty="0" smtClean="0">
                <a:solidFill>
                  <a:schemeClr val="bg1">
                    <a:lumMod val="75000"/>
                  </a:schemeClr>
                </a:solidFill>
                <a:latin typeface="Century" pitchFamily="18" charset="0"/>
                <a:cs typeface="Times New Roman" pitchFamily="18" charset="0"/>
              </a:rPr>
              <a:t> Учился в Славяно</a:t>
            </a:r>
            <a:r>
              <a:rPr lang="ru-RU" sz="2400" dirty="0">
                <a:solidFill>
                  <a:schemeClr val="bg1">
                    <a:lumMod val="75000"/>
                  </a:schemeClr>
                </a:solidFill>
                <a:latin typeface="Century" pitchFamily="18" charset="0"/>
                <a:cs typeface="Times New Roman" pitchFamily="18" charset="0"/>
              </a:rPr>
              <a:t>-</a:t>
            </a:r>
            <a:r>
              <a:rPr lang="ru-RU" sz="2400" dirty="0" smtClean="0">
                <a:solidFill>
                  <a:schemeClr val="bg1">
                    <a:lumMod val="75000"/>
                  </a:schemeClr>
                </a:solidFill>
                <a:latin typeface="Century" pitchFamily="18" charset="0"/>
                <a:cs typeface="Times New Roman" pitchFamily="18" charset="0"/>
              </a:rPr>
              <a:t>греко-латинской академии. Свои математические познания он приобрёл путём самостоятельного изучения. </a:t>
            </a:r>
          </a:p>
          <a:p>
            <a:pPr marL="0" indent="0" algn="ctr">
              <a:lnSpc>
                <a:spcPct val="120000"/>
              </a:lnSpc>
              <a:buNone/>
            </a:pPr>
            <a:endParaRPr lang="ru-RU" sz="2400" dirty="0">
              <a:solidFill>
                <a:schemeClr val="bg1">
                  <a:lumMod val="75000"/>
                </a:schemeClr>
              </a:solidFill>
              <a:latin typeface="Century" pitchFamily="18" charset="0"/>
              <a:cs typeface="Times New Roman" pitchFamily="18" charset="0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ru-RU" sz="2400" dirty="0" smtClean="0">
                <a:solidFill>
                  <a:schemeClr val="bg1">
                    <a:lumMod val="75000"/>
                  </a:schemeClr>
                </a:solidFill>
                <a:latin typeface="Century" pitchFamily="18" charset="0"/>
                <a:cs typeface="Times New Roman" pitchFamily="18" charset="0"/>
              </a:rPr>
              <a:t>Преподаватель математики в Школе математических и </a:t>
            </a:r>
            <a:r>
              <a:rPr lang="ru-RU" sz="2400" dirty="0" err="1" smtClean="0">
                <a:solidFill>
                  <a:schemeClr val="bg1">
                    <a:lumMod val="75000"/>
                  </a:schemeClr>
                </a:solidFill>
                <a:latin typeface="Century" pitchFamily="18" charset="0"/>
                <a:cs typeface="Times New Roman" pitchFamily="18" charset="0"/>
              </a:rPr>
              <a:t>навигацких</a:t>
            </a:r>
            <a:r>
              <a:rPr lang="ru-RU" sz="2400" dirty="0" smtClean="0">
                <a:solidFill>
                  <a:schemeClr val="bg1">
                    <a:lumMod val="75000"/>
                  </a:schemeClr>
                </a:solidFill>
                <a:latin typeface="Century" pitchFamily="18" charset="0"/>
                <a:cs typeface="Times New Roman" pitchFamily="18" charset="0"/>
              </a:rPr>
              <a:t> наук в Москве, автор первого в России учебного пособия по математике.</a:t>
            </a:r>
          </a:p>
          <a:p>
            <a:pPr>
              <a:lnSpc>
                <a:spcPct val="120000"/>
              </a:lnSpc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0000"/>
            <a:grayscl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митрий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980728"/>
            <a:ext cx="3389915" cy="4896544"/>
          </a:xfrm>
          <a:prstGeom prst="rect">
            <a:avLst/>
          </a:prstGeom>
          <a:noFill/>
          <a:ln>
            <a:solidFill>
              <a:srgbClr val="808080"/>
            </a:solidFill>
          </a:ln>
        </p:spPr>
      </p:pic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395536" y="620688"/>
            <a:ext cx="4536504" cy="5688632"/>
          </a:xfrm>
          <a:solidFill>
            <a:srgbClr val="EAEAEA"/>
          </a:solidFill>
        </p:spPr>
        <p:txBody>
          <a:bodyPr>
            <a:normAutofit fontScale="77500" lnSpcReduction="2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ru-RU" dirty="0" smtClean="0">
                <a:solidFill>
                  <a:schemeClr val="bg1">
                    <a:lumMod val="75000"/>
                  </a:schemeClr>
                </a:solidFill>
                <a:latin typeface="Century" pitchFamily="18" charset="0"/>
                <a:cs typeface="Times New Roman" pitchFamily="18" charset="0"/>
              </a:rPr>
              <a:t>При встрече он произвёл на царя Петра 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  <a:latin typeface="Century" pitchFamily="18" charset="0"/>
                <a:cs typeface="Times New Roman" pitchFamily="18" charset="0"/>
              </a:rPr>
              <a:t>I </a:t>
            </a:r>
            <a:r>
              <a:rPr lang="ru-RU" dirty="0" smtClean="0">
                <a:solidFill>
                  <a:schemeClr val="bg1">
                    <a:lumMod val="75000"/>
                  </a:schemeClr>
                </a:solidFill>
                <a:latin typeface="Century" pitchFamily="18" charset="0"/>
                <a:cs typeface="Times New Roman" pitchFamily="18" charset="0"/>
              </a:rPr>
              <a:t>очень сильное впечатление незаурядным умственным развитием и обширными познаниями. </a:t>
            </a:r>
          </a:p>
          <a:p>
            <a:pPr marL="0" indent="0" algn="ctr">
              <a:lnSpc>
                <a:spcPct val="120000"/>
              </a:lnSpc>
              <a:buNone/>
            </a:pPr>
            <a:endParaRPr lang="ru-RU" dirty="0" smtClean="0">
              <a:solidFill>
                <a:schemeClr val="bg1">
                  <a:lumMod val="75000"/>
                </a:schemeClr>
              </a:solidFill>
              <a:latin typeface="Century" pitchFamily="18" charset="0"/>
              <a:cs typeface="Times New Roman" pitchFamily="18" charset="0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ru-RU" dirty="0" smtClean="0">
                <a:solidFill>
                  <a:schemeClr val="bg1">
                    <a:lumMod val="75000"/>
                  </a:schemeClr>
                </a:solidFill>
                <a:latin typeface="Century" pitchFamily="18" charset="0"/>
                <a:cs typeface="Times New Roman" pitchFamily="18" charset="0"/>
              </a:rPr>
              <a:t>Пётр I «жаловал» ему фамилию Магницкий «в сравнении того, как магнит привлекает к себе железо, так он природными и </a:t>
            </a:r>
            <a:r>
              <a:rPr lang="ru-RU" dirty="0" err="1" smtClean="0">
                <a:solidFill>
                  <a:schemeClr val="bg1">
                    <a:lumMod val="75000"/>
                  </a:schemeClr>
                </a:solidFill>
                <a:latin typeface="Century" pitchFamily="18" charset="0"/>
                <a:cs typeface="Times New Roman" pitchFamily="18" charset="0"/>
              </a:rPr>
              <a:t>самообразованными</a:t>
            </a:r>
            <a:r>
              <a:rPr lang="ru-RU" dirty="0" smtClean="0">
                <a:solidFill>
                  <a:schemeClr val="bg1">
                    <a:lumMod val="75000"/>
                  </a:schemeClr>
                </a:solidFill>
                <a:latin typeface="Century" pitchFamily="18" charset="0"/>
                <a:cs typeface="Times New Roman" pitchFamily="18" charset="0"/>
              </a:rPr>
              <a:t> способностями своими обратил внимание на себя».</a:t>
            </a:r>
          </a:p>
          <a:p>
            <a:pPr>
              <a:lnSpc>
                <a:spcPct val="120000"/>
              </a:lnSpc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0000"/>
            <a:grayscl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19256" cy="57606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Times New Roman" pitchFamily="18" charset="0"/>
              </a:rPr>
              <a:t>«Арифметика» Магницкого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91880" y="1772816"/>
            <a:ext cx="5652120" cy="5085184"/>
          </a:xfrm>
          <a:solidFill>
            <a:srgbClr val="EAEAEA"/>
          </a:solidFill>
        </p:spPr>
        <p:txBody>
          <a:bodyPr>
            <a:normAutofit fontScale="25000" lnSpcReduction="20000"/>
          </a:bodyPr>
          <a:lstStyle/>
          <a:p>
            <a:pPr marL="0" indent="0" algn="ctr">
              <a:lnSpc>
                <a:spcPct val="120000"/>
              </a:lnSpc>
              <a:buNone/>
            </a:pPr>
            <a:endParaRPr lang="ru-RU" sz="4200" dirty="0">
              <a:latin typeface="Century" pitchFamily="18" charset="0"/>
              <a:cs typeface="Times New Roman" pitchFamily="18" charset="0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ru-RU" sz="7200" dirty="0" smtClean="0">
                <a:solidFill>
                  <a:schemeClr val="bg1">
                    <a:lumMod val="75000"/>
                  </a:schemeClr>
                </a:solidFill>
                <a:latin typeface="Century" pitchFamily="18" charset="0"/>
                <a:cs typeface="Times New Roman" pitchFamily="18" charset="0"/>
              </a:rPr>
              <a:t>Вот одна из задач Магницкого.</a:t>
            </a:r>
            <a:r>
              <a:rPr lang="ru-RU" sz="7200" b="1" dirty="0" smtClean="0">
                <a:solidFill>
                  <a:schemeClr val="bg1">
                    <a:lumMod val="75000"/>
                  </a:schemeClr>
                </a:solidFill>
                <a:latin typeface="Century" pitchFamily="18" charset="0"/>
                <a:cs typeface="Times New Roman" pitchFamily="18" charset="0"/>
              </a:rPr>
              <a:t> 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ru-RU" sz="7200" b="1" dirty="0" smtClean="0">
                <a:solidFill>
                  <a:schemeClr val="bg1">
                    <a:lumMod val="75000"/>
                  </a:schemeClr>
                </a:solidFill>
                <a:latin typeface="Century" pitchFamily="18" charset="0"/>
                <a:cs typeface="Times New Roman" pitchFamily="18" charset="0"/>
              </a:rPr>
              <a:t>«Кадь пития»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ru-RU" sz="7200" dirty="0" smtClean="0">
                <a:solidFill>
                  <a:schemeClr val="bg1">
                    <a:lumMod val="75000"/>
                  </a:schemeClr>
                </a:solidFill>
                <a:latin typeface="Century" pitchFamily="18" charset="0"/>
                <a:cs typeface="Times New Roman" pitchFamily="18" charset="0"/>
              </a:rPr>
              <a:t>Один человек выпьет кадь пития в 14 дней, а со женою выпьет ту же кадь в 10 дней, и </a:t>
            </a:r>
            <a:r>
              <a:rPr lang="ru-RU" sz="7200" dirty="0" err="1" smtClean="0">
                <a:solidFill>
                  <a:schemeClr val="bg1">
                    <a:lumMod val="75000"/>
                  </a:schemeClr>
                </a:solidFill>
                <a:latin typeface="Century" pitchFamily="18" charset="0"/>
                <a:cs typeface="Times New Roman" pitchFamily="18" charset="0"/>
              </a:rPr>
              <a:t>ведательно</a:t>
            </a:r>
            <a:r>
              <a:rPr lang="ru-RU" sz="7200" dirty="0" smtClean="0">
                <a:solidFill>
                  <a:schemeClr val="bg1">
                    <a:lumMod val="75000"/>
                  </a:schemeClr>
                </a:solidFill>
                <a:latin typeface="Century" pitchFamily="18" charset="0"/>
                <a:cs typeface="Times New Roman" pitchFamily="18" charset="0"/>
              </a:rPr>
              <a:t> есть, в </a:t>
            </a:r>
            <a:r>
              <a:rPr lang="ru-RU" sz="7200" dirty="0" err="1" smtClean="0">
                <a:solidFill>
                  <a:schemeClr val="bg1">
                    <a:lumMod val="75000"/>
                  </a:schemeClr>
                </a:solidFill>
                <a:latin typeface="Century" pitchFamily="18" charset="0"/>
                <a:cs typeface="Times New Roman" pitchFamily="18" charset="0"/>
              </a:rPr>
              <a:t>колико</a:t>
            </a:r>
            <a:r>
              <a:rPr lang="ru-RU" sz="7200" dirty="0" smtClean="0">
                <a:solidFill>
                  <a:schemeClr val="bg1">
                    <a:lumMod val="75000"/>
                  </a:schemeClr>
                </a:solidFill>
                <a:latin typeface="Century" pitchFamily="18" charset="0"/>
                <a:cs typeface="Times New Roman" pitchFamily="18" charset="0"/>
              </a:rPr>
              <a:t> дней жена его особо выпьет ту же кадь.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ru-RU" sz="7200" dirty="0" smtClean="0">
                <a:solidFill>
                  <a:schemeClr val="bg1">
                    <a:lumMod val="75000"/>
                  </a:schemeClr>
                </a:solidFill>
                <a:latin typeface="Century" pitchFamily="18" charset="0"/>
                <a:cs typeface="Times New Roman" pitchFamily="18" charset="0"/>
              </a:rPr>
              <a:t>Решение:</a:t>
            </a:r>
          </a:p>
          <a:p>
            <a:pPr marL="0" indent="0" algn="ctr">
              <a:buNone/>
            </a:pPr>
            <a:r>
              <a:rPr lang="ru-RU" sz="7600" dirty="0">
                <a:solidFill>
                  <a:schemeClr val="bg1">
                    <a:lumMod val="75000"/>
                  </a:schemeClr>
                </a:solidFill>
                <a:latin typeface="Century" pitchFamily="18" charset="0"/>
              </a:rPr>
              <a:t>Пусть жена выпивает за 1 день </a:t>
            </a:r>
            <a:r>
              <a:rPr lang="ru-RU" sz="7600" dirty="0" smtClean="0">
                <a:solidFill>
                  <a:schemeClr val="bg1">
                    <a:lumMod val="75000"/>
                  </a:schemeClr>
                </a:solidFill>
                <a:latin typeface="Century" pitchFamily="18" charset="0"/>
              </a:rPr>
              <a:t>Х</a:t>
            </a:r>
            <a:r>
              <a:rPr lang="ru-RU" sz="7600" dirty="0">
                <a:solidFill>
                  <a:schemeClr val="bg1">
                    <a:lumMod val="75000"/>
                  </a:schemeClr>
                </a:solidFill>
                <a:latin typeface="Century" pitchFamily="18" charset="0"/>
              </a:rPr>
              <a:t> кади пития, т. к. за 1 день человек выпьет 1/14 кади пития, а со женою 1/10 кади пития, составим уравнение:</a:t>
            </a:r>
          </a:p>
          <a:p>
            <a:pPr marL="0" indent="0" algn="ctr">
              <a:buNone/>
            </a:pPr>
            <a:r>
              <a:rPr lang="ru-RU" sz="7600" dirty="0">
                <a:solidFill>
                  <a:schemeClr val="bg1">
                    <a:lumMod val="75000"/>
                  </a:schemeClr>
                </a:solidFill>
                <a:latin typeface="Century" pitchFamily="18" charset="0"/>
              </a:rPr>
              <a:t>1) Х + 1/14 = 1/10</a:t>
            </a:r>
          </a:p>
          <a:p>
            <a:pPr marL="0" indent="0" algn="ctr">
              <a:buNone/>
            </a:pPr>
            <a:r>
              <a:rPr lang="ru-RU" sz="7600" dirty="0">
                <a:solidFill>
                  <a:schemeClr val="bg1">
                    <a:lumMod val="75000"/>
                  </a:schemeClr>
                </a:solidFill>
                <a:latin typeface="Century" pitchFamily="18" charset="0"/>
              </a:rPr>
              <a:t>Х = 1/10 - 1/14</a:t>
            </a:r>
          </a:p>
          <a:p>
            <a:pPr marL="0" indent="0" algn="ctr">
              <a:buNone/>
            </a:pPr>
            <a:r>
              <a:rPr lang="ru-RU" sz="7600" dirty="0">
                <a:solidFill>
                  <a:schemeClr val="bg1">
                    <a:lumMod val="75000"/>
                  </a:schemeClr>
                </a:solidFill>
                <a:latin typeface="Century" pitchFamily="18" charset="0"/>
              </a:rPr>
              <a:t>Х = (14 - 10) / 140 = 4/140 = 1/35 (кади пития)-жена выпивает за 1 день</a:t>
            </a:r>
          </a:p>
          <a:p>
            <a:pPr marL="0" indent="0" algn="ctr">
              <a:buNone/>
            </a:pPr>
            <a:r>
              <a:rPr lang="ru-RU" sz="7600" dirty="0">
                <a:solidFill>
                  <a:schemeClr val="bg1">
                    <a:lumMod val="75000"/>
                  </a:schemeClr>
                </a:solidFill>
                <a:latin typeface="Century" pitchFamily="18" charset="0"/>
              </a:rPr>
              <a:t>2) 1/35∙35=35/35=1 (кадь пития)-выпивает 1 кадь пития за 35 </a:t>
            </a:r>
            <a:r>
              <a:rPr lang="ru-RU" sz="7600" dirty="0" smtClean="0">
                <a:solidFill>
                  <a:schemeClr val="bg1">
                    <a:lumMod val="75000"/>
                  </a:schemeClr>
                </a:solidFill>
                <a:latin typeface="Century" pitchFamily="18" charset="0"/>
              </a:rPr>
              <a:t>дней</a:t>
            </a:r>
            <a:endParaRPr lang="ru-RU" sz="7600" dirty="0" smtClean="0">
              <a:solidFill>
                <a:schemeClr val="bg1">
                  <a:lumMod val="75000"/>
                </a:schemeClr>
              </a:solidFill>
              <a:latin typeface="Century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12800" dirty="0">
              <a:latin typeface="Century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467544" y="692696"/>
            <a:ext cx="8676456" cy="1368152"/>
          </a:xfrm>
          <a:solidFill>
            <a:srgbClr val="EAEAEA"/>
          </a:solidFill>
          <a:ln>
            <a:noFill/>
          </a:ln>
        </p:spPr>
        <p:txBody>
          <a:bodyPr>
            <a:noAutofit/>
          </a:bodyPr>
          <a:lstStyle/>
          <a:p>
            <a:pPr algn="ctr"/>
            <a:r>
              <a:rPr lang="ru-RU" sz="1800" dirty="0" smtClean="0">
                <a:solidFill>
                  <a:schemeClr val="bg1">
                    <a:lumMod val="75000"/>
                  </a:schemeClr>
                </a:solidFill>
                <a:latin typeface="Century" pitchFamily="18" charset="0"/>
                <a:cs typeface="Times New Roman" pitchFamily="18" charset="0"/>
              </a:rPr>
              <a:t>Пётр </a:t>
            </a:r>
            <a:r>
              <a:rPr lang="en-US" sz="1800" dirty="0" smtClean="0">
                <a:solidFill>
                  <a:schemeClr val="bg1">
                    <a:lumMod val="75000"/>
                  </a:schemeClr>
                </a:solidFill>
                <a:latin typeface="Century" pitchFamily="18" charset="0"/>
                <a:cs typeface="Times New Roman" pitchFamily="18" charset="0"/>
              </a:rPr>
              <a:t>I</a:t>
            </a:r>
            <a:r>
              <a:rPr lang="ru-RU" sz="1800" dirty="0" smtClean="0">
                <a:solidFill>
                  <a:schemeClr val="bg1">
                    <a:lumMod val="75000"/>
                  </a:schemeClr>
                </a:solidFill>
                <a:latin typeface="Century" pitchFamily="18" charset="0"/>
                <a:cs typeface="Times New Roman" pitchFamily="18" charset="0"/>
              </a:rPr>
              <a:t> поручил написать Леонтию Филипповичу учебник по математике и кораблевождению. </a:t>
            </a:r>
          </a:p>
          <a:p>
            <a:pPr algn="ctr"/>
            <a:r>
              <a:rPr lang="ru-RU" sz="1800" dirty="0" smtClean="0">
                <a:solidFill>
                  <a:schemeClr val="bg1">
                    <a:lumMod val="75000"/>
                  </a:schemeClr>
                </a:solidFill>
                <a:latin typeface="Century" pitchFamily="18" charset="0"/>
                <a:cs typeface="Times New Roman" pitchFamily="18" charset="0"/>
              </a:rPr>
              <a:t>По «Арифметике» учился М. В. Ломоносов, назвавший её «вратами учёности». </a:t>
            </a:r>
          </a:p>
          <a:p>
            <a:endParaRPr lang="ru-RU" sz="1800" dirty="0"/>
          </a:p>
        </p:txBody>
      </p:sp>
      <p:pic>
        <p:nvPicPr>
          <p:cNvPr id="4" name="Picture 2" descr="C:\Users\Arina\Desktop\michai-omonosow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204864"/>
            <a:ext cx="3009894" cy="4104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6">
            <a:extLst>
              <a:ext uri="{FF2B5EF4-FFF2-40B4-BE49-F238E27FC236}">
                <a16:creationId xmlns:a16="http://schemas.microsoft.com/office/drawing/2014/main" xmlns="" id="{F0E644E7-6332-48CB-9445-960266DF77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bright="10000"/>
          </a:blip>
          <a:stretch>
            <a:fillRect/>
          </a:stretch>
        </p:blipFill>
        <p:spPr>
          <a:xfrm>
            <a:off x="251520" y="2420888"/>
            <a:ext cx="3168352" cy="4224414"/>
          </a:xfrm>
          <a:prstGeom prst="rect">
            <a:avLst/>
          </a:prstGeom>
          <a:ln>
            <a:solidFill>
              <a:srgbClr val="80808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0"/>
            <a:ext cx="5554960" cy="936104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Задачи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51720" y="908720"/>
            <a:ext cx="6768752" cy="1728192"/>
          </a:xfrm>
          <a:solidFill>
            <a:schemeClr val="bg2"/>
          </a:solidFill>
          <a:ln>
            <a:solidFill>
              <a:srgbClr val="808080"/>
            </a:solidFill>
          </a:ln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808080"/>
                </a:solidFill>
                <a:latin typeface="Century" pitchFamily="18" charset="0"/>
              </a:rPr>
              <a:t>Позавчера Артёму было 16 лет. В следующем году ему будет 19 лет. Как такое может быть? </a:t>
            </a:r>
          </a:p>
        </p:txBody>
      </p:sp>
      <p:sp>
        <p:nvSpPr>
          <p:cNvPr id="4" name="Текст 4"/>
          <p:cNvSpPr txBox="1">
            <a:spLocks/>
          </p:cNvSpPr>
          <p:nvPr/>
        </p:nvSpPr>
        <p:spPr>
          <a:xfrm>
            <a:off x="611560" y="3933056"/>
            <a:ext cx="7920880" cy="2016224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07904" y="3212976"/>
            <a:ext cx="48245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u="sng" dirty="0" smtClean="0">
                <a:solidFill>
                  <a:srgbClr val="808080"/>
                </a:solidFill>
                <a:latin typeface="Century" pitchFamily="18" charset="0"/>
              </a:rPr>
              <a:t>Ответ:</a:t>
            </a:r>
            <a:r>
              <a:rPr lang="ru-RU" sz="2400" i="1" dirty="0" smtClean="0">
                <a:solidFill>
                  <a:srgbClr val="808080"/>
                </a:solidFill>
                <a:latin typeface="Century" pitchFamily="18" charset="0"/>
              </a:rPr>
              <a:t> Если нынешний день 1 января, а День Рождения у Артёма 30 декабря, то позавчера (30 декабря) ему исполнилось 17 лет, в наступающем году ему исполнится 18 лет, а в следующем году - 19 лет</a:t>
            </a:r>
            <a:r>
              <a:rPr lang="ru-RU" sz="2400" i="1" dirty="0">
                <a:solidFill>
                  <a:srgbClr val="808080"/>
                </a:solidFill>
                <a:latin typeface="Century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332656"/>
            <a:ext cx="7211144" cy="1728192"/>
          </a:xfrm>
          <a:solidFill>
            <a:schemeClr val="bg2"/>
          </a:solidFill>
          <a:ln>
            <a:solidFill>
              <a:srgbClr val="808080"/>
            </a:solidFill>
          </a:ln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808080"/>
                </a:solidFill>
                <a:latin typeface="Century" pitchFamily="18" charset="0"/>
              </a:rPr>
              <a:t>4 человека играли в шахматы. Каждый сыграл по 8 партий и выиграл по 8 раз. Это возможно? </a:t>
            </a:r>
          </a:p>
          <a:p>
            <a:pPr algn="ctr"/>
            <a:endParaRPr lang="ru-RU" dirty="0" smtClean="0">
              <a:solidFill>
                <a:srgbClr val="ACD433"/>
              </a:solidFill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139952" y="2924944"/>
            <a:ext cx="44929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2400" i="1" u="sng" dirty="0">
                <a:solidFill>
                  <a:srgbClr val="808080"/>
                </a:solidFill>
                <a:latin typeface="Century" pitchFamily="18" charset="0"/>
              </a:rPr>
              <a:t>Ответ: </a:t>
            </a:r>
            <a:r>
              <a:rPr lang="ru-RU" sz="2400" i="1" dirty="0">
                <a:solidFill>
                  <a:srgbClr val="808080"/>
                </a:solidFill>
                <a:latin typeface="Century" pitchFamily="18" charset="0"/>
              </a:rPr>
              <a:t> Да, они играли в разные партии, с разными людьми.</a:t>
            </a:r>
            <a:endParaRPr lang="ru-RU" sz="2400" i="1" u="sng" dirty="0">
              <a:solidFill>
                <a:srgbClr val="808080"/>
              </a:solidFill>
              <a:latin typeface="Century" pitchFamily="18" charset="0"/>
            </a:endParaRPr>
          </a:p>
        </p:txBody>
      </p:sp>
      <p:pic>
        <p:nvPicPr>
          <p:cNvPr id="5" name="Рисунок 12">
            <a:extLst>
              <a:ext uri="{FF2B5EF4-FFF2-40B4-BE49-F238E27FC236}">
                <a16:creationId xmlns:a16="http://schemas.microsoft.com/office/drawing/2014/main" xmlns="" id="{0538C1FC-0EF0-4293-A83F-0BEBB0301AE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2276872"/>
            <a:ext cx="3096344" cy="4341516"/>
          </a:xfrm>
          <a:prstGeom prst="rect">
            <a:avLst/>
          </a:prstGeom>
          <a:ln>
            <a:solidFill>
              <a:srgbClr val="808080"/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908720"/>
            <a:ext cx="8229600" cy="1656183"/>
          </a:xfrm>
          <a:solidFill>
            <a:schemeClr val="bg2"/>
          </a:solidFill>
          <a:ln>
            <a:solidFill>
              <a:srgbClr val="808080"/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u="none" dirty="0" smtClean="0">
                <a:solidFill>
                  <a:srgbClr val="808080"/>
                </a:solidFill>
                <a:effectLst/>
                <a:latin typeface="Century" pitchFamily="18" charset="0"/>
              </a:rPr>
              <a:t>Есть ли такие ноты, с помощью, которых можно составить единицу измерения расстояния?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3284984"/>
            <a:ext cx="2952328" cy="117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3200" i="1" dirty="0">
                <a:solidFill>
                  <a:srgbClr val="808080"/>
                </a:solidFill>
                <a:latin typeface="Century" pitchFamily="18" charset="0"/>
              </a:rPr>
              <a:t>Ответ: да, </a:t>
            </a:r>
            <a:endParaRPr lang="ru-RU" sz="3200" i="1" dirty="0" smtClean="0">
              <a:solidFill>
                <a:srgbClr val="808080"/>
              </a:solidFill>
              <a:latin typeface="Century" pitchFamily="18" charset="0"/>
            </a:endParaRPr>
          </a:p>
          <a:p>
            <a:pPr marL="342900" lvl="0" indent="-342900" algn="ctr">
              <a:spcBef>
                <a:spcPct val="20000"/>
              </a:spcBef>
            </a:pPr>
            <a:r>
              <a:rPr lang="ru-RU" sz="3200" i="1" dirty="0" smtClean="0">
                <a:solidFill>
                  <a:srgbClr val="808080"/>
                </a:solidFill>
                <a:latin typeface="Century" pitchFamily="18" charset="0"/>
              </a:rPr>
              <a:t>МИ-ЛЯ-МИ</a:t>
            </a:r>
            <a:endParaRPr lang="ru-RU" sz="3200" i="1" dirty="0">
              <a:solidFill>
                <a:srgbClr val="80808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entury" pitchFamily="18" charset="0"/>
            </a:endParaRPr>
          </a:p>
        </p:txBody>
      </p:sp>
      <p:pic>
        <p:nvPicPr>
          <p:cNvPr id="5" name="Picture 15" descr="351405_nota-lya-kartink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356992"/>
            <a:ext cx="4462328" cy="19442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548680"/>
            <a:ext cx="8229600" cy="1872208"/>
          </a:xfrm>
          <a:solidFill>
            <a:schemeClr val="bg2"/>
          </a:solidFill>
          <a:ln>
            <a:solidFill>
              <a:srgbClr val="808080"/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u="none" dirty="0" smtClean="0">
                <a:solidFill>
                  <a:srgbClr val="808080"/>
                </a:solidFill>
                <a:effectLst/>
                <a:latin typeface="Century" pitchFamily="18" charset="0"/>
              </a:rPr>
              <a:t>Мне стало интересно, если, 3 курицы за 3 дня несут 3 яйца то, сколько яиц они снесут за 27 дней?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23928" y="2924945"/>
            <a:ext cx="4968551" cy="2850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800" i="1" dirty="0">
                <a:solidFill>
                  <a:srgbClr val="808080"/>
                </a:solidFill>
                <a:latin typeface="Century" pitchFamily="18" charset="0"/>
              </a:rPr>
              <a:t>Ответ: Одна курица несёт одно яйцо за 3 дня</a:t>
            </a:r>
            <a:r>
              <a:rPr lang="ru-RU" sz="2800" i="1" dirty="0" smtClean="0">
                <a:solidFill>
                  <a:srgbClr val="808080"/>
                </a:solidFill>
                <a:latin typeface="Century" pitchFamily="18" charset="0"/>
              </a:rPr>
              <a:t>.</a:t>
            </a:r>
          </a:p>
          <a:p>
            <a:pPr lvl="0">
              <a:spcBef>
                <a:spcPct val="20000"/>
              </a:spcBef>
            </a:pPr>
            <a:r>
              <a:rPr lang="ru-RU" sz="2800" i="1" dirty="0" smtClean="0">
                <a:solidFill>
                  <a:srgbClr val="808080"/>
                </a:solidFill>
                <a:latin typeface="Century" pitchFamily="18" charset="0"/>
              </a:rPr>
              <a:t> </a:t>
            </a:r>
            <a:r>
              <a:rPr lang="ru-RU" sz="2800" i="1" dirty="0">
                <a:solidFill>
                  <a:srgbClr val="808080"/>
                </a:solidFill>
                <a:latin typeface="Century" pitchFamily="18" charset="0"/>
              </a:rPr>
              <a:t>За 27 дней одна курица снесёт 9 яиц (27:3=9). </a:t>
            </a:r>
            <a:endParaRPr lang="ru-RU" sz="2800" i="1" dirty="0" smtClean="0">
              <a:solidFill>
                <a:srgbClr val="808080"/>
              </a:solidFill>
              <a:latin typeface="Century" pitchFamily="18" charset="0"/>
            </a:endParaRPr>
          </a:p>
          <a:p>
            <a:pPr lvl="0">
              <a:spcBef>
                <a:spcPct val="20000"/>
              </a:spcBef>
            </a:pPr>
            <a:r>
              <a:rPr lang="ru-RU" sz="2800" i="1" dirty="0" smtClean="0">
                <a:solidFill>
                  <a:srgbClr val="808080"/>
                </a:solidFill>
                <a:latin typeface="Century" pitchFamily="18" charset="0"/>
              </a:rPr>
              <a:t>То </a:t>
            </a:r>
            <a:r>
              <a:rPr lang="ru-RU" sz="2800" i="1" dirty="0">
                <a:solidFill>
                  <a:srgbClr val="808080"/>
                </a:solidFill>
                <a:latin typeface="Century" pitchFamily="18" charset="0"/>
              </a:rPr>
              <a:t>есть, 27*9=243 яйца снесут 27 куриц за 27 дней.</a:t>
            </a:r>
            <a:endParaRPr lang="ru-RU" sz="2800" i="1" dirty="0">
              <a:solidFill>
                <a:srgbClr val="80808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entury" pitchFamily="18" charset="0"/>
            </a:endParaRPr>
          </a:p>
        </p:txBody>
      </p:sp>
      <p:pic>
        <p:nvPicPr>
          <p:cNvPr id="5" name="Picture 13" descr="362236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284984"/>
            <a:ext cx="3264363" cy="2304256"/>
          </a:xfrm>
          <a:prstGeom prst="rect">
            <a:avLst/>
          </a:prstGeom>
          <a:noFill/>
          <a:ln>
            <a:solidFill>
              <a:srgbClr val="808080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36712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Пословицы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sp>
        <p:nvSpPr>
          <p:cNvPr id="4" name="Объект 4"/>
          <p:cNvSpPr>
            <a:spLocks noGrp="1"/>
          </p:cNvSpPr>
          <p:nvPr>
            <p:ph sz="half" idx="1"/>
          </p:nvPr>
        </p:nvSpPr>
        <p:spPr>
          <a:xfrm>
            <a:off x="251520" y="836712"/>
            <a:ext cx="2880320" cy="864096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2200" b="1" dirty="0">
                <a:latin typeface="Century" pitchFamily="18" charset="0"/>
              </a:rPr>
              <a:t>Не имей </a:t>
            </a:r>
            <a:r>
              <a:rPr lang="ru-RU" sz="2200" b="1" dirty="0">
                <a:solidFill>
                  <a:srgbClr val="000000"/>
                </a:solidFill>
                <a:latin typeface="Century" pitchFamily="18" charset="0"/>
              </a:rPr>
              <a:t>сто</a:t>
            </a:r>
            <a:r>
              <a:rPr lang="ru-RU" sz="2200" b="1" dirty="0">
                <a:latin typeface="Century" pitchFamily="18" charset="0"/>
              </a:rPr>
              <a:t> рублей, а имей </a:t>
            </a:r>
            <a:r>
              <a:rPr lang="ru-RU" sz="2200" b="1" dirty="0">
                <a:solidFill>
                  <a:srgbClr val="000000"/>
                </a:solidFill>
                <a:latin typeface="Century" pitchFamily="18" charset="0"/>
              </a:rPr>
              <a:t>сто</a:t>
            </a:r>
            <a:r>
              <a:rPr lang="ru-RU" sz="2200" b="1" dirty="0">
                <a:latin typeface="Century" pitchFamily="18" charset="0"/>
              </a:rPr>
              <a:t> </a:t>
            </a:r>
            <a:r>
              <a:rPr lang="ru-RU" sz="2200" b="1" dirty="0" smtClean="0">
                <a:latin typeface="Century" pitchFamily="18" charset="0"/>
              </a:rPr>
              <a:t>друзей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5" name="Picture 2" descr="https://pp.userapi.com/c837122/v837122142/578bd/r-CP0CNOWC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56792"/>
            <a:ext cx="3308924" cy="2952328"/>
          </a:xfrm>
          <a:prstGeom prst="rect">
            <a:avLst/>
          </a:prstGeom>
          <a:noFill/>
          <a:ln>
            <a:solidFill>
              <a:srgbClr val="80808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419872" y="2492896"/>
            <a:ext cx="29851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/>
            <a:r>
              <a:rPr lang="ru-RU" sz="2000" b="1" dirty="0">
                <a:latin typeface="Century" pitchFamily="18" charset="0"/>
              </a:rPr>
              <a:t>От горшка </a:t>
            </a:r>
            <a:r>
              <a:rPr lang="ru-RU" sz="2000" b="1" dirty="0">
                <a:solidFill>
                  <a:srgbClr val="000000"/>
                </a:solidFill>
                <a:latin typeface="Century" pitchFamily="18" charset="0"/>
              </a:rPr>
              <a:t>два</a:t>
            </a:r>
            <a:r>
              <a:rPr lang="ru-RU" sz="2000" b="1" dirty="0">
                <a:solidFill>
                  <a:srgbClr val="002060"/>
                </a:solidFill>
                <a:latin typeface="Century" pitchFamily="18" charset="0"/>
              </a:rPr>
              <a:t> </a:t>
            </a:r>
            <a:r>
              <a:rPr lang="ru-RU" sz="2000" b="1" dirty="0">
                <a:latin typeface="Century" pitchFamily="18" charset="0"/>
              </a:rPr>
              <a:t>вершка</a:t>
            </a:r>
          </a:p>
        </p:txBody>
      </p:sp>
      <p:pic>
        <p:nvPicPr>
          <p:cNvPr id="7" name="Picture 2" descr="https://pp.userapi.com/c840222/v840222646/3eb59/sKGkL8Ir3C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924944"/>
            <a:ext cx="2735344" cy="3655249"/>
          </a:xfrm>
          <a:prstGeom prst="rect">
            <a:avLst/>
          </a:prstGeom>
          <a:noFill/>
          <a:ln>
            <a:solidFill>
              <a:srgbClr val="80808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444208" y="836712"/>
            <a:ext cx="22044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  <a:latin typeface="Century" pitchFamily="18" charset="0"/>
              </a:rPr>
              <a:t>Два</a:t>
            </a:r>
            <a:r>
              <a:rPr lang="ru-RU" sz="2000" b="1" dirty="0" smtClean="0">
                <a:solidFill>
                  <a:srgbClr val="002060"/>
                </a:solidFill>
                <a:latin typeface="Century" pitchFamily="18" charset="0"/>
              </a:rPr>
              <a:t> </a:t>
            </a:r>
            <a:r>
              <a:rPr lang="ru-RU" sz="2000" b="1" dirty="0" smtClean="0">
                <a:latin typeface="Century" pitchFamily="18" charset="0"/>
              </a:rPr>
              <a:t>сапога пара</a:t>
            </a:r>
            <a:endParaRPr lang="ru-RU" sz="2000" b="1" dirty="0">
              <a:latin typeface="Century" pitchFamily="18" charset="0"/>
            </a:endParaRPr>
          </a:p>
        </p:txBody>
      </p:sp>
      <p:pic>
        <p:nvPicPr>
          <p:cNvPr id="9" name="Picture 4" descr="https://pp.userapi.com/c824500/v824500585/2efb/APG4G0QORMU.jpg"/>
          <p:cNvPicPr>
            <a:picLocks noChangeAspect="1" noChangeArrowheads="1"/>
          </p:cNvPicPr>
          <p:nvPr/>
        </p:nvPicPr>
        <p:blipFill>
          <a:blip r:embed="rId5" cstate="print">
            <a:lum bright="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340768"/>
            <a:ext cx="2532642" cy="3384376"/>
          </a:xfrm>
          <a:prstGeom prst="rect">
            <a:avLst/>
          </a:prstGeom>
          <a:noFill/>
          <a:ln>
            <a:solidFill>
              <a:srgbClr val="80808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2">
      <a:dk1>
        <a:srgbClr val="009DD9"/>
      </a:dk1>
      <a:lt1>
        <a:srgbClr val="982805"/>
      </a:lt1>
      <a:dk2>
        <a:srgbClr val="CB3607"/>
      </a:dk2>
      <a:lt2>
        <a:srgbClr val="DBF5F9"/>
      </a:lt2>
      <a:accent1>
        <a:srgbClr val="76D9E8"/>
      </a:accent1>
      <a:accent2>
        <a:srgbClr val="FFF654"/>
      </a:accent2>
      <a:accent3>
        <a:srgbClr val="00B050"/>
      </a:accent3>
      <a:accent4>
        <a:srgbClr val="F97951"/>
      </a:accent4>
      <a:accent5>
        <a:srgbClr val="7CCA62"/>
      </a:accent5>
      <a:accent6>
        <a:srgbClr val="A5C249"/>
      </a:accent6>
      <a:hlink>
        <a:srgbClr val="0075A2"/>
      </a:hlink>
      <a:folHlink>
        <a:srgbClr val="92D05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286</TotalTime>
  <Words>720</Words>
  <Application>Microsoft Office PowerPoint</Application>
  <PresentationFormat>Экран (4:3)</PresentationFormat>
  <Paragraphs>95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Проект «Занимательная математика»</vt:lpstr>
      <vt:lpstr>Магницкий Леонтий Филиппович  (1669-1739)  </vt:lpstr>
      <vt:lpstr>Слайд 3</vt:lpstr>
      <vt:lpstr>«Арифметика» Магницкого</vt:lpstr>
      <vt:lpstr>Задачи</vt:lpstr>
      <vt:lpstr>Слайд 6</vt:lpstr>
      <vt:lpstr>Слайд 7</vt:lpstr>
      <vt:lpstr>Слайд 8</vt:lpstr>
      <vt:lpstr>Пословицы</vt:lpstr>
      <vt:lpstr>Слайд 10</vt:lpstr>
      <vt:lpstr>Слайд 11</vt:lpstr>
      <vt:lpstr>Тысячелистник обыкновенный</vt:lpstr>
      <vt:lpstr>Столетник (алоэ вера)</vt:lpstr>
      <vt:lpstr>Золототысячник</vt:lpstr>
      <vt:lpstr>Геометрический космос</vt:lpstr>
      <vt:lpstr>Источники</vt:lpstr>
      <vt:lpstr>Слайд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Виктория</cp:lastModifiedBy>
  <cp:revision>31</cp:revision>
  <dcterms:created xsi:type="dcterms:W3CDTF">2017-10-29T13:34:02Z</dcterms:created>
  <dcterms:modified xsi:type="dcterms:W3CDTF">2017-10-30T11:15:28Z</dcterms:modified>
</cp:coreProperties>
</file>