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5" r:id="rId4"/>
    <p:sldId id="276" r:id="rId5"/>
    <p:sldId id="271" r:id="rId6"/>
    <p:sldId id="272" r:id="rId7"/>
    <p:sldId id="273" r:id="rId8"/>
    <p:sldId id="274" r:id="rId9"/>
    <p:sldId id="267" r:id="rId10"/>
    <p:sldId id="268" r:id="rId11"/>
    <p:sldId id="257" r:id="rId12"/>
    <p:sldId id="258" r:id="rId13"/>
    <p:sldId id="259" r:id="rId14"/>
    <p:sldId id="265" r:id="rId15"/>
    <p:sldId id="266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2370B-DF56-44A8-B072-E6F4B2E716AA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6A346-FD09-43A2-AF16-A26D676D8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B%D0%BE%D1%8D" TargetMode="External"/><Relationship Id="rId3" Type="http://schemas.openxmlformats.org/officeDocument/2006/relationships/hyperlink" Target="http://photosflowery.ru/photo/98/985b8165102e5eef6fbfd05f4d497e08.jpg" TargetMode="External"/><Relationship Id="rId7" Type="http://schemas.openxmlformats.org/officeDocument/2006/relationships/hyperlink" Target="https://goo.gl/7kX5Kd" TargetMode="External"/><Relationship Id="rId12" Type="http://schemas.openxmlformats.org/officeDocument/2006/relationships/hyperlink" Target="http://dizajn-sada.ru/wp-content/uploads/2013/09/leghorn-chicken111.jpg" TargetMode="External"/><Relationship Id="rId2" Type="http://schemas.openxmlformats.org/officeDocument/2006/relationships/hyperlink" Target="http://img0.liveinternet.ru/images/attach/c/0/121/343/121343172_0_3e5ad_11b12875_X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oo.gl/zAwv3X" TargetMode="External"/><Relationship Id="rId11" Type="http://schemas.openxmlformats.org/officeDocument/2006/relationships/hyperlink" Target="https://goo.gl/B5gNYS" TargetMode="External"/><Relationship Id="rId5" Type="http://schemas.openxmlformats.org/officeDocument/2006/relationships/hyperlink" Target="http://kolesnikovalud.ru/_ph/4/808095534.jpg" TargetMode="External"/><Relationship Id="rId10" Type="http://schemas.openxmlformats.org/officeDocument/2006/relationships/hyperlink" Target="https://upload.wikimedia.org/wikipedia/commons/f/f6/Sofja_Wassiljewna_Kowalewskaja_1.jpg" TargetMode="External"/><Relationship Id="rId4" Type="http://schemas.openxmlformats.org/officeDocument/2006/relationships/hyperlink" Target="https://goo.gl/S5vjCZ" TargetMode="External"/><Relationship Id="rId9" Type="http://schemas.openxmlformats.org/officeDocument/2006/relationships/hyperlink" Target="https://goo.gl/hHBGo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Проект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«Занимательная математика»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Работу выполнила команда «Почемучки»  2В класса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МАОУ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«СОШ № 119» г. Перми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050" name="Picture 2" descr="C:\Users\Любовь\Pictures\img4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620688"/>
            <a:ext cx="4003238" cy="52867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6021288"/>
            <a:ext cx="2075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Орехов Артем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549696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Столетник-Алоэ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556792"/>
            <a:ext cx="7920880" cy="41659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2400" dirty="0" smtClean="0"/>
              <a:t>Столетник-Алоэ </a:t>
            </a:r>
            <a:r>
              <a:rPr lang="ru-RU" sz="2400" dirty="0"/>
              <a:t>древовидное. В России выращивают как комнатное растение, а Родиной являются </a:t>
            </a:r>
            <a:r>
              <a:rPr lang="ru-RU" sz="2400" dirty="0" smtClean="0"/>
              <a:t>Южная Африка </a:t>
            </a:r>
            <a:r>
              <a:rPr lang="ru-RU" sz="2400" dirty="0"/>
              <a:t>и мыс Доброй Надежды, там оно растет как дикое, достигает высоты 2-3 метров</a:t>
            </a:r>
            <a:r>
              <a:rPr lang="ru-RU" sz="2400" dirty="0" smtClean="0"/>
              <a:t>. Имеет </a:t>
            </a:r>
            <a:r>
              <a:rPr lang="ru-RU" sz="2400" dirty="0"/>
              <a:t>такое название</a:t>
            </a:r>
            <a:r>
              <a:rPr lang="ru-RU" sz="2400" dirty="0" smtClean="0"/>
              <a:t>, т.к</a:t>
            </a:r>
            <a:r>
              <a:rPr lang="ru-RU" sz="2400" dirty="0"/>
              <a:t>. редко </a:t>
            </a:r>
            <a:r>
              <a:rPr lang="ru-RU" sz="2400" dirty="0" smtClean="0"/>
              <a:t>цветёт, якобы </a:t>
            </a:r>
            <a:r>
              <a:rPr lang="ru-RU" sz="2400" dirty="0"/>
              <a:t>раз в 100 лет. Его сок используется в медицине для лечения насморка, при болезнях глаз и кожи.</a:t>
            </a:r>
          </a:p>
        </p:txBody>
      </p:sp>
      <p:pic>
        <p:nvPicPr>
          <p:cNvPr id="1026" name="Picture 2" descr="C:\Users\Sapozhkova\Desktop\столетни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37112"/>
            <a:ext cx="3024336" cy="220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404664"/>
            <a:ext cx="4224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 этап – «Биологический»</a:t>
            </a:r>
            <a:endParaRPr lang="ru-RU" sz="2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/>
              <a:t>Тысячелистник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908720"/>
            <a:ext cx="7704856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</a:t>
            </a:r>
            <a:r>
              <a:rPr lang="ru-RU" sz="2400" dirty="0" smtClean="0"/>
              <a:t>Травянистое </a:t>
            </a:r>
            <a:r>
              <a:rPr lang="ru-RU" sz="2400" dirty="0"/>
              <a:t>неприхотливое растение с сильным запахом</a:t>
            </a:r>
            <a:r>
              <a:rPr lang="ru-RU" sz="2400" dirty="0" smtClean="0"/>
              <a:t>, встречается </a:t>
            </a:r>
            <a:r>
              <a:rPr lang="ru-RU" sz="2400" dirty="0"/>
              <a:t>по всей России от Баренцева до Черного морей</a:t>
            </a:r>
            <a:r>
              <a:rPr lang="ru-RU" sz="2400" dirty="0" smtClean="0"/>
              <a:t>. Растет </a:t>
            </a:r>
            <a:r>
              <a:rPr lang="ru-RU" sz="2400" dirty="0"/>
              <a:t>с начала лета до глубокой осени по обочинам вдоль дорог, по краям полей и открытых полянах</a:t>
            </a:r>
            <a:r>
              <a:rPr lang="ru-RU" sz="2400" dirty="0" smtClean="0"/>
              <a:t>. В </a:t>
            </a:r>
            <a:r>
              <a:rPr lang="ru-RU" sz="2400" dirty="0"/>
              <a:t>разных уголках России называют по </a:t>
            </a:r>
            <a:r>
              <a:rPr lang="ru-RU" sz="2400" dirty="0" smtClean="0"/>
              <a:t>–разному (</a:t>
            </a:r>
            <a:r>
              <a:rPr lang="ru-RU" sz="2400" dirty="0" err="1" smtClean="0"/>
              <a:t>серпорез</a:t>
            </a:r>
            <a:r>
              <a:rPr lang="ru-RU" sz="2400" dirty="0"/>
              <a:t>, порезник из-за твердого</a:t>
            </a:r>
            <a:r>
              <a:rPr lang="ru-RU" sz="2400" dirty="0" smtClean="0"/>
              <a:t>, жесткого </a:t>
            </a:r>
            <a:r>
              <a:rPr lang="ru-RU" sz="2400" dirty="0"/>
              <a:t>стебля, солдатской травой</a:t>
            </a:r>
            <a:r>
              <a:rPr lang="ru-RU" sz="2400" dirty="0" smtClean="0"/>
              <a:t>, т.к</a:t>
            </a:r>
            <a:r>
              <a:rPr lang="ru-RU" sz="2400" dirty="0"/>
              <a:t>. порошок из его листьев прикладывали к ранам солдат во время войн</a:t>
            </a:r>
            <a:r>
              <a:rPr lang="ru-RU" sz="2400" dirty="0" smtClean="0"/>
              <a:t>). </a:t>
            </a:r>
            <a:r>
              <a:rPr lang="ru-RU" sz="2400" dirty="0" smtClean="0"/>
              <a:t> </a:t>
            </a:r>
            <a:r>
              <a:rPr lang="ru-RU" sz="2400" dirty="0" smtClean="0"/>
              <a:t>Широко </a:t>
            </a:r>
            <a:r>
              <a:rPr lang="ru-RU" sz="2400" dirty="0"/>
              <a:t>используется в </a:t>
            </a:r>
            <a:r>
              <a:rPr lang="ru-RU" sz="2400" dirty="0" smtClean="0"/>
              <a:t>медицине </a:t>
            </a:r>
            <a:r>
              <a:rPr lang="ru-RU" sz="2400" dirty="0" smtClean="0"/>
              <a:t> </a:t>
            </a:r>
            <a:r>
              <a:rPr lang="ru-RU" sz="2400" dirty="0" smtClean="0"/>
              <a:t>при </a:t>
            </a:r>
            <a:r>
              <a:rPr lang="ru-RU" sz="2400" dirty="0"/>
              <a:t>заболеваниях кожи</a:t>
            </a:r>
            <a:r>
              <a:rPr lang="ru-RU" sz="2400" dirty="0" smtClean="0"/>
              <a:t>, печени,</a:t>
            </a:r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       </a:t>
            </a:r>
            <a:r>
              <a:rPr lang="ru-RU" sz="2400" dirty="0" smtClean="0"/>
              <a:t> </a:t>
            </a:r>
            <a:r>
              <a:rPr lang="ru-RU" sz="2400" dirty="0"/>
              <a:t>для улучшения </a:t>
            </a:r>
            <a:r>
              <a:rPr lang="ru-RU" sz="2400" dirty="0" smtClean="0"/>
              <a:t>аппетита.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4406012"/>
            <a:ext cx="3275856" cy="245198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4968"/>
          </a:xfrm>
        </p:spPr>
        <p:txBody>
          <a:bodyPr>
            <a:normAutofit/>
          </a:bodyPr>
          <a:lstStyle/>
          <a:p>
            <a:r>
              <a:rPr lang="ru-RU" sz="3200" dirty="0"/>
              <a:t>Золототысячник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9632" y="1424533"/>
            <a:ext cx="4824536" cy="543346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3400" dirty="0" smtClean="0"/>
              <a:t>Травянистое </a:t>
            </a:r>
            <a:r>
              <a:rPr lang="ru-RU" sz="3400" dirty="0"/>
              <a:t>растение с нежными сиреневыми цветками, Родина растения Кавказ, Алтай</a:t>
            </a:r>
            <a:r>
              <a:rPr lang="ru-RU" sz="3400" dirty="0" smtClean="0"/>
              <a:t>, Западная </a:t>
            </a:r>
            <a:r>
              <a:rPr lang="ru-RU" sz="3400" dirty="0"/>
              <a:t>Сибирь</a:t>
            </a:r>
            <a:r>
              <a:rPr lang="ru-RU" sz="3400" dirty="0" smtClean="0"/>
              <a:t>, любит </a:t>
            </a:r>
            <a:r>
              <a:rPr lang="ru-RU" sz="3400" dirty="0"/>
              <a:t>луга, склоны</a:t>
            </a:r>
            <a:r>
              <a:rPr lang="ru-RU" sz="3400" dirty="0" smtClean="0"/>
              <a:t>, берега </a:t>
            </a:r>
            <a:r>
              <a:rPr lang="ru-RU" sz="3400" dirty="0"/>
              <a:t>рек. </a:t>
            </a:r>
            <a:r>
              <a:rPr lang="ru-RU" sz="3600" dirty="0" smtClean="0"/>
              <a:t>Для применения с лечебными целями траву золототысячника собирают в июне — </a:t>
            </a:r>
            <a:r>
              <a:rPr lang="ru-RU" sz="3600" dirty="0" smtClean="0"/>
              <a:t>июле. </a:t>
            </a:r>
            <a:r>
              <a:rPr lang="ru-RU" sz="3400" dirty="0" smtClean="0"/>
              <a:t>В </a:t>
            </a:r>
            <a:r>
              <a:rPr lang="ru-RU" sz="3400" dirty="0"/>
              <a:t>медицине используют при простуде, для растирания суставов</a:t>
            </a:r>
            <a:r>
              <a:rPr lang="ru-RU" sz="3400" dirty="0" smtClean="0"/>
              <a:t>, при </a:t>
            </a:r>
            <a:r>
              <a:rPr lang="ru-RU" sz="3400" dirty="0"/>
              <a:t>спазмах</a:t>
            </a:r>
            <a:r>
              <a:rPr lang="ru-RU" sz="3400" dirty="0" smtClean="0"/>
              <a:t>, болезнях </a:t>
            </a:r>
            <a:r>
              <a:rPr lang="ru-RU" sz="3400" dirty="0"/>
              <a:t>ЖКТ.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412776"/>
            <a:ext cx="2758688" cy="3489251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C:\Users\Любовь\Pictures\img4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20000" contrast="-20000"/>
          </a:blip>
          <a:srcRect/>
          <a:stretch>
            <a:fillRect/>
          </a:stretch>
        </p:blipFill>
        <p:spPr bwMode="auto">
          <a:xfrm>
            <a:off x="1403648" y="1268760"/>
            <a:ext cx="7079940" cy="48860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7904" y="6237312"/>
            <a:ext cx="2911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Белоусова Виктория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620688"/>
            <a:ext cx="4066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5 этап - «Творческий»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138659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075" name="Picture 3" descr="C:\Users\Любовь\Pictures\img48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20000" contrast="-20000"/>
          </a:blip>
          <a:srcRect/>
          <a:stretch>
            <a:fillRect/>
          </a:stretch>
        </p:blipFill>
        <p:spPr bwMode="auto">
          <a:xfrm>
            <a:off x="1331640" y="404664"/>
            <a:ext cx="7278699" cy="52894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5805264"/>
            <a:ext cx="3249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Шакирова</a:t>
            </a:r>
            <a:r>
              <a:rPr lang="ru-RU" sz="2800" b="1" dirty="0" smtClean="0"/>
              <a:t> </a:t>
            </a:r>
            <a:r>
              <a:rPr lang="ru-RU" sz="2400" b="1" dirty="0" smtClean="0"/>
              <a:t>Александра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178311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img0.liveinternet.ru/images/attach/c/0/121/343/121343172_0_3e5ad_11b12875_XL.jpg</a:t>
            </a:r>
            <a:r>
              <a:rPr lang="ru-RU" sz="2000" dirty="0" smtClean="0"/>
              <a:t> </a:t>
            </a:r>
            <a:r>
              <a:rPr lang="ru-RU" sz="2000" dirty="0" smtClean="0"/>
              <a:t>столетник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35699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86916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photosflowery.ru/photo/98/985b8165102e5eef6fbfd05f4d497e08.jpg</a:t>
            </a:r>
            <a:r>
              <a:rPr lang="ru-RU" dirty="0" smtClean="0"/>
              <a:t> </a:t>
            </a:r>
            <a:r>
              <a:rPr lang="ru-RU" dirty="0" smtClean="0"/>
              <a:t>золототысячник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933056"/>
            <a:ext cx="4320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goo.gl/S5vjCZ</a:t>
            </a:r>
            <a:r>
              <a:rPr lang="ru-RU" dirty="0" smtClean="0"/>
              <a:t>  </a:t>
            </a:r>
            <a:r>
              <a:rPr lang="ru-RU" dirty="0" smtClean="0"/>
              <a:t>тысячелистник  фото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6093296"/>
            <a:ext cx="5038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http://kolesnikovalud.ru/_</a:t>
            </a:r>
            <a:r>
              <a:rPr lang="en-US" dirty="0" smtClean="0">
                <a:hlinkClick r:id="rId5"/>
              </a:rPr>
              <a:t>ph/4/808095534.jpg</a:t>
            </a:r>
            <a:r>
              <a:rPr lang="ru-RU" dirty="0" smtClean="0"/>
              <a:t> фон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365104"/>
            <a:ext cx="5029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goo.gl/zAwv3X</a:t>
            </a:r>
            <a:r>
              <a:rPr lang="ru-RU" dirty="0" smtClean="0"/>
              <a:t>   - тысячелистник описание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5589240"/>
            <a:ext cx="4883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goo.gl/7kX5Kd</a:t>
            </a:r>
            <a:r>
              <a:rPr lang="ru-RU" dirty="0" smtClean="0"/>
              <a:t> золототысячник описание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270892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https://ru.wikipedia.org/wiki/%</a:t>
            </a:r>
            <a:r>
              <a:rPr lang="en-US" dirty="0" smtClean="0">
                <a:hlinkClick r:id="rId8"/>
              </a:rPr>
              <a:t>D0%90%D0%BB%D0%BE%D1%8D</a:t>
            </a:r>
            <a:r>
              <a:rPr lang="ru-RU" dirty="0" smtClean="0"/>
              <a:t> столетник - описание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628800"/>
            <a:ext cx="2948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goo.gl/hHBGoc</a:t>
            </a:r>
            <a:r>
              <a:rPr lang="ru-RU" dirty="0" smtClean="0"/>
              <a:t> клоун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62068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upload.wikimedia.org/wikipedia/commons/f/f6/Sofja_Wassiljewna_Kowalewskaja_1.jpg</a:t>
            </a:r>
            <a:r>
              <a:rPr lang="ru-RU" dirty="0" smtClean="0"/>
              <a:t>  фото С. Ковалевской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83568" y="1268760"/>
            <a:ext cx="5046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goo.gl/B5gNYS</a:t>
            </a:r>
            <a:r>
              <a:rPr lang="ru-RU" dirty="0" smtClean="0"/>
              <a:t>   биография </a:t>
            </a:r>
            <a:r>
              <a:rPr lang="ru-RU" dirty="0" smtClean="0"/>
              <a:t>С. Ковалевской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347864" y="188640"/>
            <a:ext cx="16953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Источники: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3356992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dizajn-sada.ru/wp-content/uploads/2013/09/leghorn-chicken111.jpg</a:t>
            </a:r>
            <a:r>
              <a:rPr lang="ru-RU" dirty="0" smtClean="0"/>
              <a:t>  курица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98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1 этап «Исторический»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1268760"/>
            <a:ext cx="65527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Ковалевская Софья </a:t>
            </a:r>
            <a:r>
              <a:rPr lang="ru-RU" sz="3200" b="1" i="1" dirty="0" smtClean="0"/>
              <a:t>Васильевна</a:t>
            </a:r>
            <a:r>
              <a:rPr lang="ru-RU" sz="3200" dirty="0" smtClean="0"/>
              <a:t> </a:t>
            </a:r>
          </a:p>
          <a:p>
            <a:endParaRPr lang="ru-RU" sz="2400" dirty="0" smtClean="0"/>
          </a:p>
          <a:p>
            <a:r>
              <a:rPr lang="ru-RU" sz="2400" dirty="0" smtClean="0"/>
              <a:t>Софья Васильевна Ковалевская родилась 3 (15) января 1850 г. в Москве.</a:t>
            </a:r>
          </a:p>
          <a:p>
            <a:r>
              <a:rPr lang="ru-RU" sz="2400" dirty="0" smtClean="0"/>
              <a:t>Софья </a:t>
            </a:r>
            <a:r>
              <a:rPr lang="ru-RU" sz="2400" dirty="0" smtClean="0"/>
              <a:t>Васильевна Ковалевская — русский</a:t>
            </a:r>
            <a:r>
              <a:rPr lang="ru-RU" sz="2400" dirty="0" smtClean="0"/>
              <a:t> математик и механик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с 1889 года </a:t>
            </a:r>
            <a:r>
              <a:rPr lang="ru-RU" sz="2400" dirty="0" smtClean="0"/>
              <a:t>иностранный </a:t>
            </a:r>
            <a:r>
              <a:rPr lang="ru-RU" sz="2400" dirty="0" smtClean="0"/>
              <a:t> </a:t>
            </a:r>
            <a:r>
              <a:rPr lang="ru-RU" sz="2400" dirty="0" smtClean="0"/>
              <a:t>член-корреспондент</a:t>
            </a:r>
          </a:p>
          <a:p>
            <a:r>
              <a:rPr lang="ru-RU" sz="2400" dirty="0" smtClean="0"/>
              <a:t> Петербургской Академии наук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Первая в России и в </a:t>
            </a:r>
            <a:endParaRPr lang="ru-RU" sz="2400" dirty="0" smtClean="0"/>
          </a:p>
          <a:p>
            <a:r>
              <a:rPr lang="ru-RU" sz="2400" dirty="0" smtClean="0"/>
              <a:t>Северной </a:t>
            </a:r>
            <a:r>
              <a:rPr lang="ru-RU" sz="2400" dirty="0" smtClean="0"/>
              <a:t>Европе женщина-профессор </a:t>
            </a:r>
            <a:endParaRPr lang="ru-RU" sz="2400" dirty="0" smtClean="0"/>
          </a:p>
          <a:p>
            <a:r>
              <a:rPr lang="ru-RU" sz="2400" dirty="0" smtClean="0"/>
              <a:t>и </a:t>
            </a:r>
            <a:r>
              <a:rPr lang="ru-RU" sz="2400" dirty="0" smtClean="0"/>
              <a:t>первая в мире женщина </a:t>
            </a:r>
            <a:r>
              <a:rPr lang="ru-RU" sz="2400" dirty="0" smtClean="0"/>
              <a:t>—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профессор </a:t>
            </a:r>
            <a:r>
              <a:rPr lang="ru-RU" sz="2400" dirty="0" smtClean="0"/>
              <a:t>математики.</a:t>
            </a:r>
            <a:endParaRPr lang="ru-RU" sz="2400" b="1" dirty="0"/>
          </a:p>
        </p:txBody>
      </p:sp>
      <p:pic>
        <p:nvPicPr>
          <p:cNvPr id="8" name="Содержимое 7" descr="Sofja_Wassiljewna_Kowalewskaja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1971675" cy="24003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620688"/>
            <a:ext cx="77152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    Наиболее </a:t>
            </a:r>
            <a:r>
              <a:rPr lang="ru-RU" sz="2400" dirty="0" smtClean="0"/>
              <a:t>важные исследования относятся к теории вращения твёрдого тела. Ковалевская открыла третий классический случай разрешимости задачи о вращении твёрдого тела вокруг неподвижной точки. Этим продвинула вперёд решение задачи, начатое Леонардом Эйлером и Ж. Л. Лагранжем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      В </a:t>
            </a:r>
            <a:r>
              <a:rPr lang="ru-RU" sz="2400" dirty="0" smtClean="0"/>
              <a:t>1889 году получила большую премию Парижской академии за исследование о вращении тяжёлого несимметричного волчка.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4509120"/>
            <a:ext cx="5958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Софья Ковалевская скончалась в возрасте 41 года 29 января 1891 года в Стокгольме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Память о Софье Ковалевской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836712"/>
            <a:ext cx="7740352" cy="5289451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Ковалевская (лат. </a:t>
            </a:r>
            <a:r>
              <a:rPr lang="ru-RU" sz="2400" i="1" dirty="0" err="1" smtClean="0"/>
              <a:t>Kovalevskaya</a:t>
            </a:r>
            <a:r>
              <a:rPr lang="ru-RU" sz="2400" dirty="0" smtClean="0"/>
              <a:t>) — лунный кратер; наименование утверждено Международным астрономическим союзом в 1970 году.</a:t>
            </a:r>
          </a:p>
          <a:p>
            <a:r>
              <a:rPr lang="ru-RU" sz="2400" dirty="0" smtClean="0"/>
              <a:t>В память о С. Ковалевской назван астероид (1859) Ковалевская, открытый астрономом Крымской астрофизической обсерватории </a:t>
            </a:r>
            <a:r>
              <a:rPr lang="ru-RU" sz="2400" dirty="0" smtClean="0"/>
              <a:t>Л. </a:t>
            </a:r>
            <a:r>
              <a:rPr lang="ru-RU" sz="2400" dirty="0" smtClean="0"/>
              <a:t>Журавлёвой 4 сентября 1972 </a:t>
            </a:r>
            <a:r>
              <a:rPr lang="ru-RU" sz="2400" dirty="0" smtClean="0"/>
              <a:t>года.</a:t>
            </a:r>
          </a:p>
          <a:p>
            <a:r>
              <a:rPr lang="ru-RU" sz="2400" dirty="0" smtClean="0"/>
              <a:t>Премия имени С. В. Ковалевской — присуждается Отделением математических наук РАН с 1992 года за выдающиеся результаты в области математики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Имя Софьи Ковалевской носят улицы во многих городах бывшего СССР.</a:t>
            </a:r>
          </a:p>
          <a:p>
            <a:r>
              <a:rPr lang="ru-RU" sz="2400" dirty="0" smtClean="0"/>
              <a:t>Самолёт </a:t>
            </a:r>
            <a:r>
              <a:rPr lang="ru-RU" sz="2400" dirty="0" err="1" smtClean="0"/>
              <a:t>Airbus</a:t>
            </a:r>
            <a:r>
              <a:rPr lang="ru-RU" sz="2400" dirty="0" smtClean="0"/>
              <a:t> A320 авиакомпании «</a:t>
            </a:r>
            <a:r>
              <a:rPr lang="ru-RU" sz="2400" dirty="0" err="1" smtClean="0"/>
              <a:t>Аэрофлот-Российские</a:t>
            </a:r>
            <a:r>
              <a:rPr lang="ru-RU" sz="2400" dirty="0" smtClean="0"/>
              <a:t> Авиалинии» носит имя Софьи </a:t>
            </a:r>
            <a:r>
              <a:rPr lang="ru-RU" sz="2400" dirty="0" smtClean="0"/>
              <a:t>Ковалевской.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ru-RU" dirty="0" smtClean="0"/>
              <a:t> этап «Математический»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600200"/>
            <a:ext cx="7211144" cy="4525963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На груше росло 50 груш, а на иве – на 12 меньше. Сколько груш росло на иве?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Когда курица стоит  на одной ноге, то весит 2 кг. Сколько весит курица на 2 ногах?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 дереве сидело 2 сороки, 3 воробья и 2 белки. Вдруг 2 воробья вспорхнули и  улетели. Сколько птиц осталось на ветке?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1) На иве не растут груши.</a:t>
            </a:r>
          </a:p>
          <a:p>
            <a:pPr>
              <a:buNone/>
            </a:pPr>
            <a:r>
              <a:rPr lang="ru-RU" dirty="0" smtClean="0"/>
              <a:t> 2) 2 кг</a:t>
            </a:r>
          </a:p>
          <a:p>
            <a:pPr>
              <a:buNone/>
            </a:pPr>
            <a:r>
              <a:rPr lang="ru-RU" dirty="0" smtClean="0"/>
              <a:t>3) 3 птицы.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708920"/>
            <a:ext cx="2851513" cy="21358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5054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4) На арену вышли клоуны </a:t>
            </a:r>
            <a:r>
              <a:rPr lang="ru-RU" dirty="0" err="1" smtClean="0"/>
              <a:t>Бим</a:t>
            </a:r>
            <a:r>
              <a:rPr lang="ru-RU" dirty="0" smtClean="0"/>
              <a:t>, </a:t>
            </a:r>
            <a:r>
              <a:rPr lang="ru-RU" dirty="0" err="1" smtClean="0"/>
              <a:t>Бам</a:t>
            </a:r>
            <a:r>
              <a:rPr lang="ru-RU" dirty="0" smtClean="0"/>
              <a:t>, Бом в синем, красном, зеленом колпаках с красным, синим, зеленым бантом. У </a:t>
            </a:r>
            <a:r>
              <a:rPr lang="ru-RU" dirty="0" err="1" smtClean="0"/>
              <a:t>Бома</a:t>
            </a:r>
            <a:r>
              <a:rPr lang="ru-RU" dirty="0" smtClean="0"/>
              <a:t> ни колпак ни бант не были синими. У </a:t>
            </a:r>
            <a:r>
              <a:rPr lang="ru-RU" dirty="0" err="1" smtClean="0"/>
              <a:t>Бима</a:t>
            </a:r>
            <a:r>
              <a:rPr lang="ru-RU" dirty="0" smtClean="0"/>
              <a:t> был зеленый колпак, а бант другого цвета. У </a:t>
            </a:r>
            <a:r>
              <a:rPr lang="ru-RU" dirty="0" err="1" smtClean="0"/>
              <a:t>Бама</a:t>
            </a:r>
            <a:r>
              <a:rPr lang="ru-RU" dirty="0" smtClean="0"/>
              <a:t> колпак и бант совпадали по цвету. Определи цвет колпака и банта у каждого клоуна.</a:t>
            </a:r>
            <a:endParaRPr lang="ru-RU" dirty="0"/>
          </a:p>
        </p:txBody>
      </p:sp>
      <p:pic>
        <p:nvPicPr>
          <p:cNvPr id="5" name="Рисунок 4" descr="f2994eddd55a735027e525d447c317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2599" y="4933181"/>
            <a:ext cx="1781401" cy="19248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4) У </a:t>
            </a:r>
            <a:r>
              <a:rPr lang="ru-RU" dirty="0" err="1" smtClean="0"/>
              <a:t>Бома</a:t>
            </a:r>
            <a:r>
              <a:rPr lang="ru-RU" dirty="0" smtClean="0"/>
              <a:t> красный колпак и зеленый бант.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У </a:t>
            </a:r>
            <a:r>
              <a:rPr lang="ru-RU" dirty="0" err="1" smtClean="0"/>
              <a:t>Бима</a:t>
            </a:r>
            <a:r>
              <a:rPr lang="ru-RU" dirty="0" smtClean="0"/>
              <a:t> </a:t>
            </a:r>
            <a:r>
              <a:rPr lang="ru-RU" dirty="0" smtClean="0"/>
              <a:t>–</a:t>
            </a:r>
            <a:r>
              <a:rPr lang="ru-RU" dirty="0" smtClean="0"/>
              <a:t>  зеленый колпак и красный </a:t>
            </a:r>
            <a:r>
              <a:rPr lang="ru-RU" dirty="0" smtClean="0"/>
              <a:t>бант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У </a:t>
            </a:r>
            <a:r>
              <a:rPr lang="ru-RU" dirty="0" err="1" smtClean="0"/>
              <a:t>Бама</a:t>
            </a:r>
            <a:r>
              <a:rPr lang="ru-RU" dirty="0" smtClean="0"/>
              <a:t> – синий </a:t>
            </a:r>
            <a:r>
              <a:rPr lang="ru-RU" dirty="0" smtClean="0"/>
              <a:t>колпак </a:t>
            </a:r>
            <a:r>
              <a:rPr lang="ru-RU" dirty="0" smtClean="0"/>
              <a:t>и</a:t>
            </a:r>
            <a:r>
              <a:rPr lang="ru-RU" dirty="0" smtClean="0"/>
              <a:t> </a:t>
            </a:r>
            <a:r>
              <a:rPr lang="ru-RU" dirty="0" smtClean="0"/>
              <a:t>синий </a:t>
            </a:r>
            <a:r>
              <a:rPr lang="ru-RU" dirty="0" smtClean="0"/>
              <a:t>бант.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olesnikovalud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C:\Users\Любовь\Pictures\img4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30000" contrast="30000"/>
          </a:blip>
          <a:srcRect/>
          <a:stretch>
            <a:fillRect/>
          </a:stretch>
        </p:blipFill>
        <p:spPr bwMode="auto">
          <a:xfrm>
            <a:off x="1619672" y="1124744"/>
            <a:ext cx="6817108" cy="52164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3928" y="6318029"/>
            <a:ext cx="2132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Смирнов Иван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55776" y="404664"/>
            <a:ext cx="4074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3 этап – «Литературный»</a:t>
            </a:r>
            <a:endParaRPr lang="ru-RU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567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Проект  «Занимательная математика»</vt:lpstr>
      <vt:lpstr>1 этап «Исторический»</vt:lpstr>
      <vt:lpstr>Слайд 3</vt:lpstr>
      <vt:lpstr>Память о Софье Ковалевской </vt:lpstr>
      <vt:lpstr>2 этап «Математический»</vt:lpstr>
      <vt:lpstr>Ответы:</vt:lpstr>
      <vt:lpstr>Слайд 7</vt:lpstr>
      <vt:lpstr>Ответы:</vt:lpstr>
      <vt:lpstr>Слайд 9</vt:lpstr>
      <vt:lpstr>Слайд 10</vt:lpstr>
      <vt:lpstr>Столетник-Алоэ</vt:lpstr>
      <vt:lpstr>Тысячелистник</vt:lpstr>
      <vt:lpstr>Золототысячник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40</cp:revision>
  <dcterms:created xsi:type="dcterms:W3CDTF">2017-10-22T16:09:32Z</dcterms:created>
  <dcterms:modified xsi:type="dcterms:W3CDTF">2017-10-27T17:37:13Z</dcterms:modified>
</cp:coreProperties>
</file>