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8" r:id="rId1"/>
    <p:sldMasterId id="2147484014" r:id="rId2"/>
  </p:sldMasterIdLst>
  <p:sldIdLst>
    <p:sldId id="275" r:id="rId3"/>
    <p:sldId id="276" r:id="rId4"/>
    <p:sldId id="256" r:id="rId5"/>
    <p:sldId id="257" r:id="rId6"/>
    <p:sldId id="258" r:id="rId7"/>
    <p:sldId id="259" r:id="rId8"/>
    <p:sldId id="260" r:id="rId9"/>
    <p:sldId id="277" r:id="rId10"/>
    <p:sldId id="262" r:id="rId11"/>
    <p:sldId id="264" r:id="rId12"/>
    <p:sldId id="265" r:id="rId13"/>
    <p:sldId id="266" r:id="rId14"/>
    <p:sldId id="278" r:id="rId15"/>
    <p:sldId id="267" r:id="rId16"/>
    <p:sldId id="268" r:id="rId17"/>
    <p:sldId id="269" r:id="rId18"/>
    <p:sldId id="270" r:id="rId19"/>
    <p:sldId id="279" r:id="rId20"/>
    <p:sldId id="261" r:id="rId21"/>
    <p:sldId id="271" r:id="rId22"/>
    <p:sldId id="272" r:id="rId23"/>
    <p:sldId id="280" r:id="rId24"/>
    <p:sldId id="273" r:id="rId25"/>
    <p:sldId id="27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1436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1012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04786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2717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4548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49114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7318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8208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70723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52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79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22256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8248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4914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345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5726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4076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1113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523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1672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4890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0907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12695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6993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5766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5978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5354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676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519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9467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4539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0015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0490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1779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CF2C6-22FD-4399-BC03-B802D2939B28}" type="datetimeFigureOut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DB3EEE-D935-475E-A549-660121EB5C76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ADAE">
                    <a:shade val="75000"/>
                  </a:srgbClr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8CADAE">
                  <a:shade val="75000"/>
                </a:srgbClr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5678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  <p:sldLayoutId id="2147483990" r:id="rId12"/>
    <p:sldLayoutId id="2147483991" r:id="rId13"/>
    <p:sldLayoutId id="2147483992" r:id="rId14"/>
    <p:sldLayoutId id="2147483993" r:id="rId15"/>
    <p:sldLayoutId id="2147483994" r:id="rId16"/>
    <p:sldLayoutId id="21474839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106E36-FD25-4E2D-B0AA-010F637433A0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4617B">
                    <a:shade val="9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27.10.2017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4617B">
                  <a:shade val="9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4617B">
                  <a:shade val="9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4617B">
                    <a:shade val="90000"/>
                  </a:srgbClr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4617B">
                  <a:shade val="90000"/>
                </a:srgbClr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013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  <p:sldLayoutId id="2147484026" r:id="rId12"/>
    <p:sldLayoutId id="2147484027" r:id="rId13"/>
    <p:sldLayoutId id="2147484028" r:id="rId14"/>
    <p:sldLayoutId id="2147484029" r:id="rId15"/>
    <p:sldLayoutId id="2147484030" r:id="rId16"/>
    <p:sldLayoutId id="214748403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3264" y="-292830"/>
            <a:ext cx="4597472" cy="31770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882739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Сетевой проект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540515"/>
            <a:ext cx="6400800" cy="766936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Занимательная математика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97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57823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Ответ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827584" y="1340768"/>
            <a:ext cx="7772870" cy="342410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800" dirty="0" smtClean="0"/>
              <a:t>У Наташи, Кати и Сони были три скрипки, а у Веры и Марины две флейты.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47332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862" y="260648"/>
            <a:ext cx="7773338" cy="5782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Задача №2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62294" y="980728"/>
            <a:ext cx="7772870" cy="342410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5400" dirty="0" smtClean="0"/>
              <a:t>Тетрадь дешевле ручки, но дороже карандаша. Что дешевле?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4221088"/>
            <a:ext cx="7352871" cy="17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7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Ответ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274320" lvl="1" indent="0" algn="ctr">
              <a:buNone/>
            </a:pPr>
            <a:r>
              <a:rPr lang="ru-RU" sz="4300" dirty="0" smtClean="0"/>
              <a:t>Карандаш самый дешевый.</a:t>
            </a:r>
            <a:endParaRPr lang="ru-RU" sz="4300" dirty="0"/>
          </a:p>
        </p:txBody>
      </p:sp>
    </p:spTree>
    <p:extLst>
      <p:ext uri="{BB962C8B-B14F-4D97-AF65-F5344CB8AC3E}">
        <p14:creationId xmlns:p14="http://schemas.microsoft.com/office/powerpoint/2010/main" val="60601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4970722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</a:rPr>
              <a:t>Литературный 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4" y="4525396"/>
            <a:ext cx="2085013" cy="21276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8987" y="4730312"/>
            <a:ext cx="2085013" cy="21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48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7772400" cy="408108"/>
          </a:xfrm>
        </p:spPr>
        <p:txBody>
          <a:bodyPr>
            <a:normAutofit fontScale="90000"/>
          </a:bodyPr>
          <a:lstStyle/>
          <a:p>
            <a:r>
              <a:rPr lang="ru-RU" sz="1800" b="0" dirty="0" smtClean="0"/>
              <a:t>.</a:t>
            </a: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1" dirty="0" smtClean="0"/>
              <a:t>Все про единицу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2276872"/>
            <a:ext cx="3454198" cy="3505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805702"/>
            <a:ext cx="7020272" cy="3786214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 в поле не воин.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ОДИН, как красное солнышко.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ОДИН, как ясный месяц.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ОДИН, как медведь в берлоге.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 с сошкой, СЕМЕРО с ложкой.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ОДНОГО, ОДИН за всех, тогда в деле будет успех. 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Лучше ОДИН раз увидеть, чем СТО раз услышать.</a:t>
            </a:r>
            <a:b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ОДНА ласточка весны не делает.</a:t>
            </a:r>
            <a:b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ОДНА пчела МНОГО меду не натаскает.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3957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686" y="2366963"/>
            <a:ext cx="5166628" cy="3424237"/>
          </a:xfrm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000939" y="1049756"/>
            <a:ext cx="3760808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</a:pPr>
            <a:r>
              <a:rPr lang="ru-RU" sz="3300" dirty="0">
                <a:solidFill>
                  <a:prstClr val="black"/>
                </a:solidFill>
                <a:latin typeface="Arial Black" panose="020B0A04020102020204" pitchFamily="34" charset="0"/>
              </a:rPr>
              <a:t>Одно зерно горсть даёт.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14" y="4500006"/>
            <a:ext cx="1564275" cy="159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51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1" y="0"/>
            <a:ext cx="8075094" cy="104674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Древнерусские меры длины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845" y="818161"/>
            <a:ext cx="3868340" cy="1885621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6000" b="1" dirty="0"/>
              <a:t>Вершок (Старорусская единица измерения длины, первоначально равнялась длине основной фаланги указательного пальца.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331" y="2794341"/>
            <a:ext cx="3829520" cy="2996859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Два вершка (или полвершка) от горшка, а уже указчик.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4048" y="1304134"/>
            <a:ext cx="3887391" cy="1237065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/>
              <a:t>Шаг (одна из древнейших мер длины, средняя длина человеческого шага = 71 см)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Идти семимильными шагами.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665" y="4151295"/>
            <a:ext cx="3436520" cy="229595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4005064"/>
            <a:ext cx="1775535" cy="229595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14" y="4500006"/>
            <a:ext cx="1564275" cy="159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38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500174"/>
            <a:ext cx="97493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Не имей СТО рублей, а имей СТО друзей.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2786058"/>
            <a:ext cx="6894513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9669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4178634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</a:rPr>
              <a:t>биологический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22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080" y="260648"/>
            <a:ext cx="4572638" cy="34294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9592" y="260648"/>
            <a:ext cx="34517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>
                <a:solidFill>
                  <a:srgbClr val="FF99CC"/>
                </a:solidFill>
              </a:rPr>
              <a:t>Золототысячник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798142"/>
            <a:ext cx="3570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</a:t>
            </a:r>
            <a:r>
              <a:rPr lang="ru-RU" dirty="0" smtClean="0"/>
              <a:t>астение </a:t>
            </a:r>
            <a:r>
              <a:rPr lang="ru-RU" dirty="0"/>
              <a:t>семейства Горечавковые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9320" y="1167474"/>
            <a:ext cx="40838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Историю происхождения названия золототысячника рассказывает одна легенда, как однажды богач, которого измучила страшная болезнь, в отчаянии пообещал отдать все свое состояние беднякам, если он исцелится. И приснился богачу ангел, который дал ему такой совет: «Я принес тебе траву – принимай ее, и она принесет тебе исцеление. Однако не забудь о своем обещании». Богач, проснувшись, раздал беднякам сто золотых монет и стал лечиться травой, которую принес ему ангел. И случилось чудо – болезнь отступила. С того времени и называют траву золототысячником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28079" y="3690127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Золототысячник является двухлетним травянистым растением, которое может в высоту достигать 50 см. Имеет четырёхгранные, прямые, одиночные стебли, продолговатые листья, стержневой разветвлённый корень и ярко-розовые цветки, сжатые в </a:t>
            </a:r>
            <a:r>
              <a:rPr lang="ru-RU" dirty="0" err="1"/>
              <a:t>щитково</a:t>
            </a:r>
            <a:r>
              <a:rPr lang="ru-RU" dirty="0"/>
              <a:t>-метельчатые соцветия.</a:t>
            </a:r>
          </a:p>
          <a:p>
            <a:pPr algn="ctr"/>
            <a:r>
              <a:rPr lang="ru-RU" dirty="0" err="1" smtClean="0"/>
              <a:t>Растётпреимущественно</a:t>
            </a:r>
            <a:r>
              <a:rPr lang="ru-RU" dirty="0" smtClean="0"/>
              <a:t> </a:t>
            </a:r>
            <a:r>
              <a:rPr lang="ru-RU" dirty="0"/>
              <a:t> умеренных и субтропических районах Северного </a:t>
            </a:r>
            <a:r>
              <a:rPr lang="ru-RU" dirty="0" smtClean="0"/>
              <a:t>полушария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087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420888"/>
            <a:ext cx="7773338" cy="1596177"/>
          </a:xfrm>
        </p:spPr>
        <p:txBody>
          <a:bodyPr>
            <a:normAutofit/>
          </a:bodyPr>
          <a:lstStyle/>
          <a:p>
            <a:r>
              <a:rPr lang="ru-RU" sz="5400" b="1" i="1" dirty="0">
                <a:solidFill>
                  <a:srgbClr val="C00000"/>
                </a:solidFill>
              </a:rPr>
              <a:t>исторический</a:t>
            </a:r>
            <a:br>
              <a:rPr lang="ru-RU" sz="5400" b="1" i="1" dirty="0">
                <a:solidFill>
                  <a:srgbClr val="C00000"/>
                </a:solidFill>
              </a:rPr>
            </a:br>
            <a:endParaRPr lang="ru-RU" sz="5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40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141" y="402073"/>
            <a:ext cx="3572162" cy="252287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55976" y="48130"/>
            <a:ext cx="35348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Тысячелистник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39952" y="756016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Тысячелистник обыкновенный представляет собой многолетнее, сложноцветное, невысокое, душистое растение. Корневище растения толстое, желтого окраса, имеющее множество корней и подземных побегов. На верху стебля находится соцветие, состоящее из множества мелких цветочных корзинок. Растение зацветает в период с начала лета до начала осени. Плоды созревают в сентябре-октябре.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Тысячелистник встречается по всей России, Средней Азии и на Дальнем Востоке. Растение предпочитает расти на опушках, полянах в лесу, по обочинам дорог. Тысячелистник растет в садах, населенных пунктах, в парках на освещенных и чистых от сорняков местах.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5303" y="3140968"/>
            <a:ext cx="34538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Древние римляне после завоевания земель обязательно сеяли возле своих военных лагерей это растение и называли его военной травой. Тысячелистник специально высаживали возле рабочих мастерских, чтобы всегда под рукой была свежая трава и можно было наложить повязку из растения в случае травмы или открытой раны. </a:t>
            </a:r>
          </a:p>
        </p:txBody>
      </p:sp>
    </p:spTree>
    <p:extLst>
      <p:ext uri="{BB962C8B-B14F-4D97-AF65-F5344CB8AC3E}">
        <p14:creationId xmlns:p14="http://schemas.microsoft.com/office/powerpoint/2010/main" val="178243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260648"/>
            <a:ext cx="3611101" cy="26160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5169"/>
            <a:ext cx="5419814" cy="117663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9796" y="836712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Почему АЛОЭ называют столетником? Народная мудрость гласит, что это растение дарит людям долголетие. Так как век алоэ долог, то одно растение способно охранять здоровье трех поколений. У себя на родине (в Южной и Восточной Африке) оно цветет ежегодно и плодоносит тоже ежегодно. В наших широтах тоже цветет, но редко. Только очень терпеливый и заботливый хозяин при правильном уходе за цветком может дождаться цветения.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АЛОЭ еще называют ДЕРЕВОМ МАКЕДОНСКОГО, потому что (как утверждают некоторые историки) он пролил много крови, чтобы завоевать остров </a:t>
            </a:r>
            <a:r>
              <a:rPr lang="ru-RU" dirty="0" err="1"/>
              <a:t>Сокотру</a:t>
            </a:r>
            <a:r>
              <a:rPr lang="ru-RU" dirty="0"/>
              <a:t>, когда узнал, что на этом острове растет удивительное дерево, из листьев которого туземцы делают способный излечить многие болезни сок.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52119" y="2775704"/>
            <a:ext cx="33230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algn="ctr"/>
            <a:r>
              <a:rPr lang="ru-RU" dirty="0"/>
              <a:t>Прародиной алоэ (столетника) являются регионы Южной и тропической Африки и непосредственно мыс Доброй Надежды. В диком виде растение достигает от двух до трех метров в высоту и до тридцати сантиметров в диаметре.</a:t>
            </a:r>
          </a:p>
        </p:txBody>
      </p:sp>
    </p:spTree>
    <p:extLst>
      <p:ext uri="{BB962C8B-B14F-4D97-AF65-F5344CB8AC3E}">
        <p14:creationId xmlns:p14="http://schemas.microsoft.com/office/powerpoint/2010/main" val="372771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4898714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</a:rPr>
              <a:t>Творческий 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41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34976">
            <a:off x="374946" y="490957"/>
            <a:ext cx="2839318" cy="208823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1920" y="260649"/>
            <a:ext cx="1728192" cy="2688298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18897">
            <a:off x="5884038" y="582564"/>
            <a:ext cx="2862254" cy="2044467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03059">
            <a:off x="395536" y="3429000"/>
            <a:ext cx="3718991" cy="2574686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76370">
            <a:off x="4644007" y="3429000"/>
            <a:ext cx="4086391" cy="288032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42917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509120"/>
            <a:ext cx="7772400" cy="1362075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ИЛлюстратор</a:t>
            </a:r>
            <a:r>
              <a:rPr lang="ru-RU" dirty="0" smtClean="0"/>
              <a:t> : Морозов </a:t>
            </a:r>
            <a:r>
              <a:rPr lang="ru-RU" dirty="0" err="1" smtClean="0"/>
              <a:t>тимур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сценаристы: попова </a:t>
            </a:r>
            <a:r>
              <a:rPr lang="ru-RU" dirty="0" err="1" smtClean="0"/>
              <a:t>наталья</a:t>
            </a:r>
            <a:r>
              <a:rPr lang="ru-RU" dirty="0" smtClean="0"/>
              <a:t>, </a:t>
            </a:r>
            <a:r>
              <a:rPr lang="ru-RU" dirty="0" err="1" smtClean="0"/>
              <a:t>киселева</a:t>
            </a:r>
            <a:r>
              <a:rPr lang="ru-RU" dirty="0" smtClean="0"/>
              <a:t> </a:t>
            </a:r>
            <a:r>
              <a:rPr lang="ru-RU" dirty="0" err="1" smtClean="0"/>
              <a:t>мария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редакторы: </a:t>
            </a:r>
            <a:r>
              <a:rPr lang="ru-RU" dirty="0" err="1" smtClean="0"/>
              <a:t>молодин</a:t>
            </a:r>
            <a:r>
              <a:rPr lang="ru-RU" dirty="0" smtClean="0"/>
              <a:t> </a:t>
            </a:r>
            <a:r>
              <a:rPr lang="ru-RU" dirty="0" err="1" smtClean="0"/>
              <a:t>сергей</a:t>
            </a:r>
            <a:r>
              <a:rPr lang="ru-RU" dirty="0" smtClean="0"/>
              <a:t>, </a:t>
            </a:r>
            <a:r>
              <a:rPr lang="ru-RU" dirty="0" err="1" smtClean="0"/>
              <a:t>семикоз</a:t>
            </a:r>
            <a:r>
              <a:rPr lang="ru-RU" dirty="0" smtClean="0"/>
              <a:t> </a:t>
            </a:r>
            <a:r>
              <a:rPr lang="ru-RU" dirty="0" err="1" smtClean="0"/>
              <a:t>екатерина</a:t>
            </a:r>
            <a:r>
              <a:rPr lang="ru-RU" dirty="0" smtClean="0"/>
              <a:t>, </a:t>
            </a:r>
            <a:r>
              <a:rPr lang="ru-RU" dirty="0" err="1" smtClean="0"/>
              <a:t>веретковская</a:t>
            </a:r>
            <a:r>
              <a:rPr lang="ru-RU" dirty="0" smtClean="0"/>
              <a:t> вероника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476672"/>
            <a:ext cx="7772400" cy="150018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Команда «Умники»</a:t>
            </a:r>
          </a:p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 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20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3808" y="1237180"/>
            <a:ext cx="6840760" cy="100811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000" b="1" dirty="0" smtClean="0">
                <a:solidFill>
                  <a:srgbClr val="C00000"/>
                </a:solidFill>
              </a:rPr>
              <a:t>Софья Васильевна Ковалевская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1850-1891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1061584"/>
            <a:ext cx="4932040" cy="2367416"/>
          </a:xfrm>
        </p:spPr>
        <p:txBody>
          <a:bodyPr>
            <a:noAutofit/>
          </a:bodyPr>
          <a:lstStyle/>
          <a:p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1800" b="1" dirty="0" smtClean="0">
                <a:solidFill>
                  <a:schemeClr val="tx1"/>
                </a:solidFill>
              </a:rPr>
              <a:t>Первая в России и в Северной Европе женщина-математик,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профессор  Стокгольм</a:t>
            </a:r>
            <a:r>
              <a:rPr lang="en-US" sz="2000" b="1" dirty="0" smtClean="0">
                <a:solidFill>
                  <a:schemeClr val="tx1"/>
                </a:solidFill>
              </a:rPr>
              <a:t>c</a:t>
            </a:r>
            <a:r>
              <a:rPr lang="ru-RU" sz="2000" b="1" dirty="0" smtClean="0">
                <a:solidFill>
                  <a:schemeClr val="tx1"/>
                </a:solidFill>
              </a:rPr>
              <a:t>кого Университета,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член-корреспондент Санкт-Петербургской Академии наук, литератор и публицист.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10800000" flipV="1">
            <a:off x="4572000" y="5085184"/>
            <a:ext cx="374441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i="1" dirty="0" smtClean="0"/>
              <a:t>«Стоит мне только коснуться математики, как я опять забуду все на свете…» </a:t>
            </a:r>
            <a:endParaRPr lang="ru-RU" sz="2400" b="1" i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758" y="1268761"/>
            <a:ext cx="344618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149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Vert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0"/>
            <a:ext cx="4821421" cy="6827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548679"/>
            <a:ext cx="4639670" cy="58954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100" dirty="0" smtClean="0"/>
              <a:t>Софья Ковалевская родилась 15 января 1950 года в семье артиллерийского генерала Василия Корвин-Круковского.</a:t>
            </a:r>
          </a:p>
          <a:p>
            <a:pPr marL="0" indent="0">
              <a:buNone/>
            </a:pPr>
            <a:endParaRPr lang="ru-RU" sz="2100" dirty="0"/>
          </a:p>
          <a:p>
            <a:pPr marL="0" indent="0">
              <a:buNone/>
            </a:pPr>
            <a:r>
              <a:rPr lang="ru-RU" sz="2100" dirty="0" smtClean="0"/>
              <a:t>С раннего детства Софья начала увлекаться литературой и научными книгами. </a:t>
            </a:r>
          </a:p>
          <a:p>
            <a:pPr marL="0" indent="0">
              <a:buNone/>
            </a:pPr>
            <a:r>
              <a:rPr lang="ru-RU" sz="2100" dirty="0" smtClean="0"/>
              <a:t>С математикой впервые познакомилась, когда на ее комнату не хватило обоев и вместо них наклеили листы с лекциями М.В. Остроградского об исчислении.</a:t>
            </a:r>
          </a:p>
          <a:p>
            <a:pPr marL="0" indent="0">
              <a:buNone/>
            </a:pPr>
            <a:endParaRPr lang="ru-RU" sz="2100" dirty="0" smtClean="0"/>
          </a:p>
          <a:p>
            <a:pPr marL="0" indent="0">
              <a:buNone/>
            </a:pPr>
            <a:r>
              <a:rPr lang="ru-RU" sz="2100" dirty="0" smtClean="0"/>
              <a:t>Математические способности проявились впервые в возрасте 13 лет.</a:t>
            </a:r>
            <a:endParaRPr lang="ru-RU" sz="21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6672"/>
            <a:ext cx="4001289" cy="5328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28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42000">
              <a:schemeClr val="accent6">
                <a:lumMod val="40000"/>
                <a:lumOff val="60000"/>
              </a:schemeClr>
            </a:gs>
            <a:gs pos="0">
              <a:schemeClr val="accent2">
                <a:lumMod val="20000"/>
                <a:lumOff val="80000"/>
              </a:schemeClr>
            </a:gs>
            <a:gs pos="63000">
              <a:srgbClr val="FEE7F2"/>
            </a:gs>
            <a:gs pos="100000">
              <a:srgbClr val="FAC77D">
                <a:lumMod val="11000"/>
                <a:lumOff val="89000"/>
              </a:srgbClr>
            </a:gs>
            <a:gs pos="100000">
              <a:srgbClr val="FBA97D">
                <a:lumMod val="0"/>
              </a:srgbClr>
            </a:gs>
            <a:gs pos="100000">
              <a:srgbClr val="FBD49C">
                <a:lumMod val="0"/>
              </a:srgbClr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278" y="4932954"/>
            <a:ext cx="7787208" cy="1722416"/>
          </a:xfrm>
          <a:noFill/>
        </p:spPr>
        <p:txBody>
          <a:bodyPr>
            <a:normAutofit/>
          </a:bodyPr>
          <a:lstStyle/>
          <a:p>
            <a:pPr algn="just"/>
            <a:r>
              <a:rPr lang="ru-RU" sz="2000" dirty="0"/>
              <a:t> </a:t>
            </a:r>
            <a:r>
              <a:rPr lang="ru-RU" sz="2000" dirty="0" smtClean="0"/>
              <a:t>  </a:t>
            </a:r>
            <a:r>
              <a:rPr lang="ru-RU" sz="2100" dirty="0" smtClean="0"/>
              <a:t>В </a:t>
            </a:r>
            <a:r>
              <a:rPr lang="ru-RU" sz="2100" dirty="0"/>
              <a:t>1868 </a:t>
            </a:r>
            <a:r>
              <a:rPr lang="ru-RU" sz="2100" dirty="0" smtClean="0"/>
              <a:t>году Софья Васильевна, </a:t>
            </a:r>
            <a:r>
              <a:rPr lang="ru-RU" sz="2100" dirty="0"/>
              <a:t>чтобы иметь возможность заняться наукой, </a:t>
            </a:r>
            <a:r>
              <a:rPr lang="ru-RU" sz="2100" dirty="0" smtClean="0"/>
              <a:t>вышла замуж за Владимира </a:t>
            </a:r>
            <a:r>
              <a:rPr lang="ru-RU" sz="2100" dirty="0" err="1" smtClean="0"/>
              <a:t>Онуфриевича</a:t>
            </a:r>
            <a:r>
              <a:rPr lang="ru-RU" sz="2100" dirty="0" smtClean="0"/>
              <a:t> Ковалевского </a:t>
            </a:r>
            <a:r>
              <a:rPr lang="ru-RU" sz="2100" dirty="0"/>
              <a:t>и в </a:t>
            </a:r>
            <a:r>
              <a:rPr lang="ru-RU" sz="2100" dirty="0" smtClean="0"/>
              <a:t>1869 году </a:t>
            </a:r>
            <a:r>
              <a:rPr lang="ru-RU" sz="2100" dirty="0"/>
              <a:t>уехала в Гейдельберг, где изучала математику</a:t>
            </a:r>
            <a:r>
              <a:rPr lang="ru-RU" sz="2100" dirty="0" smtClean="0"/>
              <a:t>. В 1878 у Ковалевских родилась дочь.</a:t>
            </a:r>
            <a:endParaRPr lang="ru-RU" sz="2100" dirty="0"/>
          </a:p>
        </p:txBody>
      </p:sp>
      <p:pic>
        <p:nvPicPr>
          <p:cNvPr id="3075" name="Picture 3" descr="C:\Users\molodina\Downloads\Ковалевский_В.О._188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68465"/>
            <a:ext cx="3318454" cy="448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552" y="456632"/>
            <a:ext cx="3464535" cy="4498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590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FFFF00">
                <a:lumMod val="15000"/>
                <a:lumOff val="85000"/>
              </a:srgbClr>
            </a:gs>
            <a:gs pos="84000">
              <a:srgbClr val="D4DEFF"/>
            </a:gs>
            <a:gs pos="83000">
              <a:srgbClr val="D4DEFF"/>
            </a:gs>
            <a:gs pos="98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860032" y="494697"/>
            <a:ext cx="4042792" cy="565601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В 1884 </a:t>
            </a:r>
            <a:r>
              <a:rPr lang="ru-RU" sz="2000" dirty="0" smtClean="0"/>
              <a:t>Софья Ковалевская </a:t>
            </a:r>
            <a:r>
              <a:rPr lang="ru-RU" sz="2000" dirty="0"/>
              <a:t>была назначена профессором Стокгольмского университета. В течение 8 лет прочла 12 курсов</a:t>
            </a:r>
            <a:r>
              <a:rPr lang="ru-RU" sz="2000" dirty="0" smtClean="0"/>
              <a:t>.</a:t>
            </a: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Была награждена за свои работы о вращении твердого тела премиями  Шведской и Парижской Академии наук.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Ковалевская — автор повести «Нигилистка» (1884), драмы «Борьба за счастье» (1887, совместно со шведской писательницей А. Ш. </a:t>
            </a:r>
            <a:r>
              <a:rPr lang="ru-RU" sz="2000" dirty="0" err="1"/>
              <a:t>Леффлер</a:t>
            </a:r>
            <a:r>
              <a:rPr lang="ru-RU" sz="2000" dirty="0"/>
              <a:t>), семейной хроники «Воспоминания детства</a:t>
            </a:r>
            <a:r>
              <a:rPr lang="ru-RU" sz="2000" dirty="0" smtClean="0"/>
              <a:t>».</a:t>
            </a: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04663"/>
            <a:ext cx="4085262" cy="5836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435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94000"/>
              </a:schemeClr>
            </a:gs>
            <a:gs pos="40000">
              <a:srgbClr val="11AFE3">
                <a:lumMod val="0"/>
                <a:lumOff val="100000"/>
              </a:srgbClr>
            </a:gs>
            <a:gs pos="22000">
              <a:srgbClr val="21D6E0"/>
            </a:gs>
            <a:gs pos="100000">
              <a:srgbClr val="0087E6"/>
            </a:gs>
            <a:gs pos="100000">
              <a:srgbClr val="005CB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798" y="202630"/>
            <a:ext cx="7106554" cy="1138138"/>
          </a:xfrm>
        </p:spPr>
        <p:txBody>
          <a:bodyPr>
            <a:noAutofit/>
          </a:bodyPr>
          <a:lstStyle/>
          <a:p>
            <a:pPr algn="l"/>
            <a:r>
              <a:rPr lang="ru-RU" sz="2800" b="1" i="1" dirty="0" smtClean="0"/>
              <a:t>«У математиков существует свой язык – это формулы»</a:t>
            </a:r>
            <a:endParaRPr lang="ru-RU" sz="2800" b="1" i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427984" y="1356614"/>
            <a:ext cx="4349021" cy="478539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i="1" dirty="0" smtClean="0"/>
              <a:t>«Главное качество – это настойчивость. И еще: надо самому раскрывать в себе то, что заложено природой»</a:t>
            </a:r>
          </a:p>
          <a:p>
            <a:pPr marL="0" indent="0">
              <a:buNone/>
            </a:pPr>
            <a:endParaRPr lang="ru-RU" sz="2600" i="1" dirty="0" smtClean="0"/>
          </a:p>
          <a:p>
            <a:pPr marL="0" indent="0">
              <a:buNone/>
            </a:pPr>
            <a:r>
              <a:rPr lang="ru-RU" sz="2600" dirty="0" smtClean="0"/>
              <a:t>Софья Ковалевская внесла огромный вклад в развитие математики и публицистики не только в России, но и во всем мире. </a:t>
            </a:r>
            <a:endParaRPr lang="ru-RU" sz="2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737" y="1356614"/>
            <a:ext cx="3726219" cy="486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76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367457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математический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3501008"/>
            <a:ext cx="2706859" cy="270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9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3460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Задача №1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827584" y="764704"/>
            <a:ext cx="7643192" cy="1828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У Наташи, Кати, Марины, Веры и Сони были три скрипки и две флейты.</a:t>
            </a:r>
            <a:br>
              <a:rPr lang="ru-RU" dirty="0" smtClean="0"/>
            </a:br>
            <a:r>
              <a:rPr lang="ru-RU" dirty="0" smtClean="0"/>
              <a:t>Какой музыкальный инструмент был у каждой девочки, если у Кати и Марины, а также у Наташи и Веры были разные инструменты,</a:t>
            </a:r>
            <a:br>
              <a:rPr lang="ru-RU" dirty="0" smtClean="0"/>
            </a:br>
            <a:r>
              <a:rPr lang="ru-RU" dirty="0" smtClean="0"/>
              <a:t>а у Кати и Наташи – как у Сони?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2749205"/>
            <a:ext cx="5482952" cy="3476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20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753</Words>
  <Application>Microsoft Office PowerPoint</Application>
  <PresentationFormat>Экран (4:3)</PresentationFormat>
  <Paragraphs>66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Arial Black</vt:lpstr>
      <vt:lpstr>Constantia</vt:lpstr>
      <vt:lpstr>Georgia</vt:lpstr>
      <vt:lpstr>Times New Roman</vt:lpstr>
      <vt:lpstr>Tw Cen MT</vt:lpstr>
      <vt:lpstr>1_Капля</vt:lpstr>
      <vt:lpstr>Капля</vt:lpstr>
      <vt:lpstr>Сетевой проект </vt:lpstr>
      <vt:lpstr>исторический </vt:lpstr>
      <vt:lpstr>  Софья Васильевна Ковалевская 1850-1891  </vt:lpstr>
      <vt:lpstr>Презентация PowerPoint</vt:lpstr>
      <vt:lpstr>   В 1868 году Софья Васильевна, чтобы иметь возможность заняться наукой, вышла замуж за Владимира Онуфриевича Ковалевского и в 1869 году уехала в Гейдельберг, где изучала математику. В 1878 у Ковалевских родилась дочь.</vt:lpstr>
      <vt:lpstr>Презентация PowerPoint</vt:lpstr>
      <vt:lpstr>«У математиков существует свой язык – это формулы»</vt:lpstr>
      <vt:lpstr>математический</vt:lpstr>
      <vt:lpstr>Задача №1</vt:lpstr>
      <vt:lpstr>Ответ</vt:lpstr>
      <vt:lpstr>Задача №2</vt:lpstr>
      <vt:lpstr>Ответ</vt:lpstr>
      <vt:lpstr>Литературный </vt:lpstr>
      <vt:lpstr>. Все про единицу</vt:lpstr>
      <vt:lpstr>Презентация PowerPoint</vt:lpstr>
      <vt:lpstr>Древнерусские меры длины</vt:lpstr>
      <vt:lpstr>Презентация PowerPoint</vt:lpstr>
      <vt:lpstr>биологический</vt:lpstr>
      <vt:lpstr>Презентация PowerPoint</vt:lpstr>
      <vt:lpstr>Презентация PowerPoint</vt:lpstr>
      <vt:lpstr>Презентация PowerPoint</vt:lpstr>
      <vt:lpstr>Творческий </vt:lpstr>
      <vt:lpstr>Презентация PowerPoint</vt:lpstr>
      <vt:lpstr>ИЛлюстратор : Морозов тимур сценаристы: попова наталья, киселева мария редакторы: молодин сергей, семикоз екатерина, веретковская вероника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Софья Васильевна Ковалевская 1850-1891  </dc:title>
  <dc:creator>Молодина Ольга Сергеевна</dc:creator>
  <cp:lastModifiedBy>Пользователь</cp:lastModifiedBy>
  <cp:revision>50</cp:revision>
  <dcterms:created xsi:type="dcterms:W3CDTF">2017-10-19T01:36:57Z</dcterms:created>
  <dcterms:modified xsi:type="dcterms:W3CDTF">2017-10-27T01:36:37Z</dcterms:modified>
</cp:coreProperties>
</file>