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4" r:id="rId2"/>
    <p:sldId id="308" r:id="rId3"/>
    <p:sldId id="270" r:id="rId4"/>
    <p:sldId id="274" r:id="rId5"/>
    <p:sldId id="261" r:id="rId6"/>
    <p:sldId id="303" r:id="rId7"/>
    <p:sldId id="304" r:id="rId8"/>
    <p:sldId id="305" r:id="rId9"/>
    <p:sldId id="307" r:id="rId10"/>
    <p:sldId id="315" r:id="rId11"/>
    <p:sldId id="316" r:id="rId12"/>
    <p:sldId id="296" r:id="rId13"/>
    <p:sldId id="279" r:id="rId14"/>
    <p:sldId id="297" r:id="rId15"/>
    <p:sldId id="300" r:id="rId16"/>
    <p:sldId id="313" r:id="rId17"/>
    <p:sldId id="285" r:id="rId18"/>
    <p:sldId id="286" r:id="rId19"/>
    <p:sldId id="287" r:id="rId20"/>
    <p:sldId id="292" r:id="rId21"/>
    <p:sldId id="299" r:id="rId22"/>
    <p:sldId id="295" r:id="rId23"/>
    <p:sldId id="301" r:id="rId24"/>
    <p:sldId id="318" r:id="rId25"/>
    <p:sldId id="319" r:id="rId26"/>
    <p:sldId id="320" r:id="rId27"/>
    <p:sldId id="321" r:id="rId28"/>
    <p:sldId id="322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20" autoAdjust="0"/>
    <p:restoredTop sz="94660"/>
  </p:normalViewPr>
  <p:slideViewPr>
    <p:cSldViewPr>
      <p:cViewPr>
        <p:scale>
          <a:sx n="68" d="100"/>
          <a:sy n="68" d="100"/>
        </p:scale>
        <p:origin x="-132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EB9EF-F6B5-412B-BEAA-26A2530FF9BF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A29F4-3D95-4981-80F2-F929FBD29D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EB9EF-F6B5-412B-BEAA-26A2530FF9BF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A29F4-3D95-4981-80F2-F929FBD29D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EB9EF-F6B5-412B-BEAA-26A2530FF9BF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A29F4-3D95-4981-80F2-F929FBD29D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EB9EF-F6B5-412B-BEAA-26A2530FF9BF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A29F4-3D95-4981-80F2-F929FBD29D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EB9EF-F6B5-412B-BEAA-26A2530FF9BF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A29F4-3D95-4981-80F2-F929FBD29D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EB9EF-F6B5-412B-BEAA-26A2530FF9BF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A29F4-3D95-4981-80F2-F929FBD29D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EB9EF-F6B5-412B-BEAA-26A2530FF9BF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A29F4-3D95-4981-80F2-F929FBD29D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EB9EF-F6B5-412B-BEAA-26A2530FF9BF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A29F4-3D95-4981-80F2-F929FBD29D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EB9EF-F6B5-412B-BEAA-26A2530FF9BF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A29F4-3D95-4981-80F2-F929FBD29D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EB9EF-F6B5-412B-BEAA-26A2530FF9BF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A29F4-3D95-4981-80F2-F929FBD29D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EB9EF-F6B5-412B-BEAA-26A2530FF9BF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A29F4-3D95-4981-80F2-F929FBD29D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FEB9EF-F6B5-412B-BEAA-26A2530FF9BF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9A29F4-3D95-4981-80F2-F929FBD29D5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6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hyperlink" Target="javascript:;" TargetMode="Externa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javascript:;" TargetMode="Externa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s://myphs.jimdo.com/" TargetMode="External"/><Relationship Id="rId3" Type="http://schemas.openxmlformats.org/officeDocument/2006/relationships/hyperlink" Target="http://shkolnie.ru/pars_docs/refs/110/109222/109222_html_5fa3e633.jpg" TargetMode="External"/><Relationship Id="rId7" Type="http://schemas.openxmlformats.org/officeDocument/2006/relationships/hyperlink" Target="https://www.live-and-learn.ru/catalog/article/uprazhnenie-art-terapii-odna-golova-khorosho-a-dve-luchshe/" TargetMode="External"/><Relationship Id="rId2" Type="http://schemas.openxmlformats.org/officeDocument/2006/relationships/hyperlink" Target="https://7lafa.com/herbs/pervocvet_vesennii_lekarstvennii_primyla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ogovorka.com/za-dvumya-zajcami-pogonishsya-ni-odnogo-ne-pojmaesh/" TargetMode="External"/><Relationship Id="rId5" Type="http://schemas.openxmlformats.org/officeDocument/2006/relationships/hyperlink" Target="http://pro-poslovicy.ru/wp-content/uploads/2016/11/12016-11-23_163322.jpg" TargetMode="External"/><Relationship Id="rId10" Type="http://schemas.openxmlformats.org/officeDocument/2006/relationships/hyperlink" Target="http://&#1074;&#1086;&#1073;&#1088;&#1072;&#1079;&#1086;&#1074;&#1072;&#1085;&#1080;&#1077;.&#1088;&#1092;/index.php?link=kr_e.html&amp;&amp;a=0" TargetMode="External"/><Relationship Id="rId4" Type="http://schemas.openxmlformats.org/officeDocument/2006/relationships/hyperlink" Target="https://arhivurokov.ru/multiurok/a/a/0/aa0df6ccc50c026f6e92839a259c1f611ed1a0c8/phpPS44nk_CHislitelnye14.png" TargetMode="External"/><Relationship Id="rId9" Type="http://schemas.openxmlformats.org/officeDocument/2006/relationships/hyperlink" Target="http://slovarick.ru/951/" TargetMode="Externa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laycast.ru/view/8569420/04225d20d39df4a7e33341e3cf089c7cf38b4bb2pl" TargetMode="External"/><Relationship Id="rId3" Type="http://schemas.openxmlformats.org/officeDocument/2006/relationships/hyperlink" Target="https://proshkolu.ru/user/Olg-a-ndreevna/file/913073/" TargetMode="External"/><Relationship Id="rId7" Type="http://schemas.openxmlformats.org/officeDocument/2006/relationships/hyperlink" Target="https://ppt-online.org/86371" TargetMode="External"/><Relationship Id="rId2" Type="http://schemas.openxmlformats.org/officeDocument/2006/relationships/hyperlink" Target="http://bourabai.narod.ru/lucretius/thales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mtdata.ru/u25/photo2A71/20303216161_0/original.jpg" TargetMode="External"/><Relationship Id="rId5" Type="http://schemas.openxmlformats.org/officeDocument/2006/relationships/hyperlink" Target="http://medtravi.com/wp-content/uploads/2015/03/471.jpg" TargetMode="External"/><Relationship Id="rId4" Type="http://schemas.openxmlformats.org/officeDocument/2006/relationships/hyperlink" Target="https://www.tutoronline.ru/blog/fales-miletskij" TargetMode="External"/><Relationship Id="rId9" Type="http://schemas.openxmlformats.org/officeDocument/2006/relationships/hyperlink" Target="http://www.profguide.ru/myshlenie/gdejekorova.html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kcbux.ru/Statyy/ZA_zizny/za-010_100rub.html" TargetMode="External"/><Relationship Id="rId2" Type="http://schemas.openxmlformats.org/officeDocument/2006/relationships/hyperlink" Target="http://www.undhaus.ru/pagesl.phtml?menul=1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wday.ru/stil-zhizny/vibor-redakcii/aleksandr-druz-na-usyi-bolshe-ne-sporyu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Предметная неделя по математике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72518" cy="4972072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/>
              <a:t>Девиз недели:</a:t>
            </a:r>
          </a:p>
          <a:p>
            <a:pPr indent="22225">
              <a:buNone/>
            </a:pPr>
            <a:r>
              <a:rPr lang="ru-RU" sz="2400" b="1" dirty="0" smtClean="0"/>
              <a:t>«Если мы действительно что-то знаем, то мы знаем это благодаря изучению математики» </a:t>
            </a:r>
          </a:p>
          <a:p>
            <a:pPr>
              <a:buNone/>
            </a:pPr>
            <a:r>
              <a:rPr lang="ru-RU" sz="2400" b="1" dirty="0" smtClean="0"/>
              <a:t>                                                                                                 </a:t>
            </a:r>
            <a:r>
              <a:rPr lang="ru-RU" sz="2400" b="1" dirty="0" err="1" smtClean="0"/>
              <a:t>Гассенда</a:t>
            </a:r>
            <a:r>
              <a:rPr lang="ru-RU" sz="2400" dirty="0" smtClean="0"/>
              <a:t>  </a:t>
            </a:r>
            <a:r>
              <a:rPr lang="ru-RU" sz="2800" dirty="0" smtClean="0"/>
              <a:t> 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071934" y="4071942"/>
            <a:ext cx="478634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sz="2000" b="1" i="1" dirty="0" smtClean="0">
                <a:solidFill>
                  <a:srgbClr val="FF0000"/>
                </a:solidFill>
              </a:rPr>
              <a:t>Подготовили: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2000" b="1" dirty="0" smtClean="0"/>
              <a:t>Команда «Формула успеха»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2000" b="1" dirty="0" smtClean="0"/>
              <a:t>МБОУ СОШ №18 г.Белгорода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2000" b="1" dirty="0" err="1" smtClean="0"/>
              <a:t>Бурхина</a:t>
            </a:r>
            <a:r>
              <a:rPr lang="ru-RU" sz="2000" b="1" dirty="0" smtClean="0"/>
              <a:t> Полина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2000" b="1" dirty="0" err="1" smtClean="0"/>
              <a:t>Косухина</a:t>
            </a:r>
            <a:r>
              <a:rPr lang="ru-RU" sz="2000" b="1" dirty="0" smtClean="0"/>
              <a:t> Анна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2000" b="1" dirty="0" smtClean="0"/>
              <a:t>Романенко Анна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2000" b="1" dirty="0" err="1" smtClean="0"/>
              <a:t>Чойнак</a:t>
            </a:r>
            <a:r>
              <a:rPr lang="ru-RU" sz="2000" b="1" dirty="0" smtClean="0"/>
              <a:t> Диана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2000" b="1" dirty="0" smtClean="0"/>
              <a:t>Руководитель: Казанская Т.В.</a:t>
            </a:r>
            <a:endParaRPr lang="ru-RU" sz="2000" b="1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7686" y="274638"/>
            <a:ext cx="4329114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ЗАДАЧА</a:t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>Где же корова?</a:t>
            </a:r>
            <a:br>
              <a:rPr lang="ru-RU" b="1" i="1" dirty="0" smtClean="0">
                <a:solidFill>
                  <a:srgbClr val="FF0000"/>
                </a:solidFill>
              </a:rPr>
            </a:b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43372" y="1600200"/>
            <a:ext cx="4543428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Карл и Рут ищут свою корову. </a:t>
            </a:r>
          </a:p>
          <a:p>
            <a:pPr>
              <a:buNone/>
            </a:pPr>
            <a:r>
              <a:rPr lang="ru-RU" dirty="0" smtClean="0"/>
              <a:t>   Помогите им. </a:t>
            </a:r>
          </a:p>
          <a:p>
            <a:pPr>
              <a:buNone/>
            </a:pPr>
            <a:r>
              <a:rPr lang="ru-RU" dirty="0" smtClean="0"/>
              <a:t>   Чтобы Вы знали, как их корова выглядит, они прилагают фотографию.</a:t>
            </a:r>
            <a:endParaRPr lang="ru-RU" dirty="0"/>
          </a:p>
        </p:txBody>
      </p:sp>
      <p:pic>
        <p:nvPicPr>
          <p:cNvPr id="4" name="Рисунок 3" descr="korov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011794" cy="6858000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РЕШЕНИЕ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</a:p>
          <a:p>
            <a:pPr>
              <a:buNone/>
            </a:pPr>
            <a:r>
              <a:rPr lang="ru-RU" dirty="0" smtClean="0"/>
              <a:t>    Корова находится в третьем ряду сверху, вторая слева. Надо сказать, что на фотографии получилось зеркальное изображение: сравните, в какую сторону сделан пробор на прическе у Карла.</a:t>
            </a:r>
            <a:endParaRPr lang="ru-RU" dirty="0"/>
          </a:p>
        </p:txBody>
      </p:sp>
      <p:pic>
        <p:nvPicPr>
          <p:cNvPr id="4" name="Рисунок 3" descr="korovi.jpg"/>
          <p:cNvPicPr>
            <a:picLocks noChangeAspect="1"/>
          </p:cNvPicPr>
          <p:nvPr/>
        </p:nvPicPr>
        <p:blipFill>
          <a:blip r:embed="rId2"/>
          <a:srcRect t="76042" r="67948"/>
          <a:stretch>
            <a:fillRect/>
          </a:stretch>
        </p:blipFill>
        <p:spPr>
          <a:xfrm>
            <a:off x="1285852" y="285728"/>
            <a:ext cx="1285852" cy="1643050"/>
          </a:xfrm>
          <a:prstGeom prst="rect">
            <a:avLst/>
          </a:prstGeom>
        </p:spPr>
      </p:pic>
      <p:pic>
        <p:nvPicPr>
          <p:cNvPr id="5" name="Рисунок 4" descr="korovi.jpg"/>
          <p:cNvPicPr>
            <a:picLocks noChangeAspect="1"/>
          </p:cNvPicPr>
          <p:nvPr/>
        </p:nvPicPr>
        <p:blipFill>
          <a:blip r:embed="rId2"/>
          <a:srcRect t="17708" b="68750"/>
          <a:stretch>
            <a:fillRect/>
          </a:stretch>
        </p:blipFill>
        <p:spPr>
          <a:xfrm>
            <a:off x="3571868" y="5286388"/>
            <a:ext cx="4011794" cy="928694"/>
          </a:xfrm>
          <a:prstGeom prst="rect">
            <a:avLst/>
          </a:prstGeom>
        </p:spPr>
      </p:pic>
      <p:sp>
        <p:nvSpPr>
          <p:cNvPr id="14" name="Рамка 13"/>
          <p:cNvSpPr/>
          <p:nvPr/>
        </p:nvSpPr>
        <p:spPr>
          <a:xfrm>
            <a:off x="4500562" y="5143512"/>
            <a:ext cx="1214446" cy="1143008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28670"/>
          </a:xfrm>
        </p:spPr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ЛИТЕРАТУРНЫЙ ЭТАП</a:t>
            </a:r>
            <a:br>
              <a:rPr lang="ru-RU" sz="3600" b="1" i="1" dirty="0" smtClean="0">
                <a:solidFill>
                  <a:srgbClr val="FF0000"/>
                </a:solidFill>
              </a:rPr>
            </a:br>
            <a:r>
              <a:rPr lang="ru-RU" sz="3600" b="1" i="1" dirty="0" smtClean="0">
                <a:solidFill>
                  <a:srgbClr val="FF0000"/>
                </a:solidFill>
              </a:rPr>
              <a:t>ЧИСЛА </a:t>
            </a:r>
            <a:r>
              <a:rPr lang="ru-RU" sz="3600" b="1" i="1" dirty="0" smtClean="0">
                <a:solidFill>
                  <a:srgbClr val="FF0000"/>
                </a:solidFill>
              </a:rPr>
              <a:t>В ПОСЛОВИЦАХ  И ПОГОВОРКАХ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DSCF435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0638" r="6383"/>
          <a:stretch>
            <a:fillRect/>
          </a:stretch>
        </p:blipFill>
        <p:spPr>
          <a:xfrm>
            <a:off x="0" y="3429000"/>
            <a:ext cx="3286116" cy="3143248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perspectiveContrastingRightFacing"/>
            <a:lightRig rig="threePt" dir="t"/>
          </a:scene3d>
        </p:spPr>
      </p:pic>
      <p:pic>
        <p:nvPicPr>
          <p:cNvPr id="5" name="Рисунок 4" descr="DSCF435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00760" y="3500438"/>
            <a:ext cx="3143240" cy="3055934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perspectiveHeroicExtremeLeftFacing"/>
            <a:lightRig rig="threePt" dir="t"/>
          </a:scene3d>
        </p:spPr>
      </p:pic>
      <p:pic>
        <p:nvPicPr>
          <p:cNvPr id="6" name="Рисунок 5" descr="DSCF4357.JPG"/>
          <p:cNvPicPr>
            <a:picLocks noChangeAspect="1"/>
          </p:cNvPicPr>
          <p:nvPr/>
        </p:nvPicPr>
        <p:blipFill>
          <a:blip r:embed="rId4" cstate="print"/>
          <a:srcRect l="8000" r="3999"/>
          <a:stretch>
            <a:fillRect/>
          </a:stretch>
        </p:blipFill>
        <p:spPr>
          <a:xfrm>
            <a:off x="3000364" y="3571876"/>
            <a:ext cx="3214710" cy="3286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месяц в небе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20" y="1000108"/>
            <a:ext cx="3857653" cy="2457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для ссоры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14876" y="1000108"/>
            <a:ext cx="4067175" cy="2476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6"/>
            <a:ext cx="9144000" cy="6857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88381600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</a:rPr>
              <a:t>УГАДАЙ И ОБЪЯСНИ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2 зайца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42" y="1071546"/>
            <a:ext cx="5072098" cy="3429024"/>
          </a:xfrm>
          <a:prstGeom prst="rect">
            <a:avLst/>
          </a:prstGeom>
        </p:spPr>
      </p:pic>
      <p:pic>
        <p:nvPicPr>
          <p:cNvPr id="7" name="Рисунок 6" descr="number7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5984" y="1071546"/>
            <a:ext cx="4357718" cy="2786082"/>
          </a:xfrm>
          <a:prstGeom prst="rect">
            <a:avLst/>
          </a:prstGeom>
        </p:spPr>
      </p:pic>
      <p:pic>
        <p:nvPicPr>
          <p:cNvPr id="9" name="Рисунок 8" descr="две головы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8794" y="1000108"/>
            <a:ext cx="5143536" cy="3429024"/>
          </a:xfrm>
          <a:prstGeom prst="rect">
            <a:avLst/>
          </a:prstGeom>
        </p:spPr>
      </p:pic>
      <p:pic>
        <p:nvPicPr>
          <p:cNvPr id="10" name="Рисунок 9" descr="семеро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57356" y="1142984"/>
            <a:ext cx="5000660" cy="3286148"/>
          </a:xfrm>
          <a:prstGeom prst="rect">
            <a:avLst/>
          </a:prstGeom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357158" y="4429132"/>
            <a:ext cx="850109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Значение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За двумя зайцами погонишься, ни одного не поймаешь.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Нельзя браться сразу за несколько дел, пусть очень даже важных и значимых. В результате, скорее всего, ни в одном из этих дел не получиться добиться успеха.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1071538" y="4500570"/>
            <a:ext cx="700092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Значение</a:t>
            </a:r>
            <a:endParaRPr kumimoji="0" lang="ru-RU" sz="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Одна голова хорошо, а две лучше.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Двое быстрее найдут решение проблемы, чем один человек. Пословица призывает обращаться за помощью при обдумывании решения проблем.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1428728" y="4643446"/>
            <a:ext cx="592932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Значение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Семеро одного не ждут.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Говорят, когда начинают какое-то дело без того, кто опоздал, или с упрёком тому, кто заставляет многих ждать себя.</a:t>
            </a:r>
            <a:endParaRPr kumimoji="0" lang="ru-RU" sz="1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714348" y="4357694"/>
            <a:ext cx="728664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Значение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Пословица - "Семь раз отмерь, один раз отрежь",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заставляет обдумывать свои действия. Принимать более правильные и взвешенные решения. Смысл этой мудрости заключается в том, что прежде надо думать, а потом делать (или не делать).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8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8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8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4" dur="80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5" dur="80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80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9" dur="80"/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0" dur="80"/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80"/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4" dur="80"/>
                                        <p:tgtEl>
                                          <p:spTgt spid="11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5" dur="80"/>
                                        <p:tgtEl>
                                          <p:spTgt spid="11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80"/>
                                        <p:tgtEl>
                                          <p:spTgt spid="11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" presetClass="exit" presetSubtype="4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" presetClass="exit" presetSubtype="4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" presetClass="exit" presetSubtype="4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11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11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5" dur="80"/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6" dur="80"/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80"/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0" dur="80"/>
                                        <p:tgtEl>
                                          <p:spTgt spid="112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1" dur="80"/>
                                        <p:tgtEl>
                                          <p:spTgt spid="112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80"/>
                                        <p:tgtEl>
                                          <p:spTgt spid="112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265" grpId="0"/>
      <p:bldP spid="11265" grpId="1"/>
      <p:bldP spid="1126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Расшифруй пословицу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71501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                          НЕ ИМЕЙ</a:t>
            </a:r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   </a:t>
            </a:r>
          </a:p>
          <a:p>
            <a:pPr>
              <a:buNone/>
            </a:pPr>
            <a:r>
              <a:rPr lang="ru-RU" dirty="0" smtClean="0"/>
              <a:t>                              </a:t>
            </a:r>
          </a:p>
          <a:p>
            <a:pPr>
              <a:buNone/>
            </a:pPr>
            <a:r>
              <a:rPr lang="ru-RU" dirty="0" smtClean="0"/>
              <a:t>                                     А ИМЕЙ</a:t>
            </a:r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7" name="Рисунок 6" descr="Картинки по запросу картинка 100 рублей"/>
          <p:cNvPicPr/>
          <p:nvPr/>
        </p:nvPicPr>
        <p:blipFill>
          <a:blip r:embed="rId2"/>
          <a:srcRect l="11895" t="21043" r="9877" b="28154"/>
          <a:stretch>
            <a:fillRect/>
          </a:stretch>
        </p:blipFill>
        <p:spPr bwMode="auto">
          <a:xfrm>
            <a:off x="2071670" y="1857364"/>
            <a:ext cx="5000660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Documents and Settings\1\Рабочий стол\post-3-12552913938291.jpg"/>
          <p:cNvPicPr/>
          <p:nvPr/>
        </p:nvPicPr>
        <p:blipFill>
          <a:blip r:embed="rId3" cstate="print"/>
          <a:srcRect t="61842"/>
          <a:stretch>
            <a:fillRect/>
          </a:stretch>
        </p:blipFill>
        <p:spPr bwMode="auto">
          <a:xfrm>
            <a:off x="1500166" y="4714884"/>
            <a:ext cx="6000792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0"/>
            <a:ext cx="8858280" cy="1857364"/>
          </a:xfrm>
        </p:spPr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</a:rPr>
            </a:br>
            <a:endParaRPr lang="ru-RU" sz="4000" b="1" i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1571612"/>
            <a:ext cx="8572560" cy="4643470"/>
          </a:xfrm>
        </p:spPr>
        <p:txBody>
          <a:bodyPr>
            <a:noAutofit/>
          </a:bodyPr>
          <a:lstStyle/>
          <a:p>
            <a:pPr lvl="0" algn="l">
              <a:spcBef>
                <a:spcPts val="0"/>
              </a:spcBef>
            </a:pPr>
            <a:endParaRPr lang="ru-RU" sz="4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>
              <a:spcBef>
                <a:spcPts val="0"/>
              </a:spcBef>
            </a:pPr>
            <a:endParaRPr lang="ru-RU" sz="4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>
              <a:spcBef>
                <a:spcPts val="0"/>
              </a:spcBef>
            </a:pPr>
            <a:r>
              <a:rPr lang="ru-RU" sz="4000" dirty="0" smtClean="0">
                <a:solidFill>
                  <a:prstClr val="black"/>
                </a:solidFill>
                <a:cs typeface="Times New Roman" pitchFamily="18" charset="0"/>
              </a:rPr>
              <a:t>Тысячелистник </a:t>
            </a:r>
          </a:p>
          <a:p>
            <a:pPr lvl="0" algn="l">
              <a:spcBef>
                <a:spcPts val="0"/>
              </a:spcBef>
            </a:pPr>
            <a:r>
              <a:rPr lang="ru-RU" sz="4000" dirty="0" smtClean="0">
                <a:solidFill>
                  <a:prstClr val="black"/>
                </a:solidFill>
                <a:cs typeface="Times New Roman" pitchFamily="18" charset="0"/>
              </a:rPr>
              <a:t>Столетник</a:t>
            </a:r>
          </a:p>
          <a:p>
            <a:pPr lvl="0" algn="l">
              <a:spcBef>
                <a:spcPts val="0"/>
              </a:spcBef>
            </a:pPr>
            <a:r>
              <a:rPr lang="ru-RU" sz="4000" dirty="0" smtClean="0">
                <a:solidFill>
                  <a:prstClr val="black"/>
                </a:solidFill>
                <a:cs typeface="Times New Roman" pitchFamily="18" charset="0"/>
              </a:rPr>
              <a:t>Золототысячник</a:t>
            </a:r>
          </a:p>
          <a:p>
            <a:pPr lvl="0" algn="l">
              <a:spcBef>
                <a:spcPts val="0"/>
              </a:spcBef>
            </a:pPr>
            <a:r>
              <a:rPr lang="ru-RU" sz="4000" dirty="0" smtClean="0">
                <a:solidFill>
                  <a:prstClr val="black"/>
                </a:solidFill>
                <a:cs typeface="Times New Roman" pitchFamily="18" charset="0"/>
              </a:rPr>
              <a:t>Первоцвет</a:t>
            </a:r>
            <a:endParaRPr lang="ru-RU" sz="4000" i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285728"/>
            <a:ext cx="835824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0000"/>
                </a:solidFill>
              </a:rPr>
              <a:t>БИОЛОГИЧЕСКИЙ ЭТАП </a:t>
            </a:r>
            <a:r>
              <a:rPr lang="ru-RU" sz="3600" b="1" i="1" dirty="0" smtClean="0">
                <a:solidFill>
                  <a:srgbClr val="FF0000"/>
                </a:solidFill>
              </a:rPr>
              <a:t/>
            </a:r>
            <a:br>
              <a:rPr lang="ru-RU" sz="3600" b="1" i="1" dirty="0" smtClean="0">
                <a:solidFill>
                  <a:srgbClr val="FF0000"/>
                </a:solidFill>
              </a:rPr>
            </a:br>
            <a:r>
              <a:rPr lang="ru-RU" sz="3600" dirty="0" smtClean="0">
                <a:solidFill>
                  <a:srgbClr val="000000"/>
                </a:solidFill>
                <a:ea typeface="Times New Roman"/>
                <a:cs typeface="Times New Roman" pitchFamily="18" charset="0"/>
              </a:rPr>
              <a:t>Назовите «математические» растения</a:t>
            </a:r>
            <a:endParaRPr lang="ru-RU" sz="3600" dirty="0"/>
          </a:p>
        </p:txBody>
      </p:sp>
      <p:pic>
        <p:nvPicPr>
          <p:cNvPr id="5" name="Объект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00496" y="2143116"/>
            <a:ext cx="2214578" cy="2071702"/>
          </a:xfrm>
          <a:prstGeom prst="rect">
            <a:avLst/>
          </a:prstGeom>
        </p:spPr>
      </p:pic>
      <p:pic>
        <p:nvPicPr>
          <p:cNvPr id="6" name="Рисунок 5" descr="http://narodnaiamedicina.ru/img/Erythraea_centaurium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00496" y="4500570"/>
            <a:ext cx="2286016" cy="1838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2" descr="C:\Users\123\Downloads\детские картинки\aloever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72264" y="2143116"/>
            <a:ext cx="2214578" cy="2000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cc-m-textwithimage-image-9474138749" descr="https://image.jimcdn.com/app/cms/image/transf/dimension=210x1024:format=jpg/path/s456eae6941369b97/image/ib15adac01e1961cf/version/1399644117/image.jpg">
            <a:hlinkClick r:id="rId5"/>
          </p:cNvPr>
          <p:cNvPicPr>
            <a:picLocks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72264" y="4429132"/>
            <a:ext cx="2214578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C:\Users\123\Downloads\детские картинки\0c53b0e567b8c75717aa66871b51308d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786" y="2071678"/>
            <a:ext cx="657225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123\Downloads\детские картинки\0c53b0e567b8c75717aa66871b51308d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14612" y="1571612"/>
            <a:ext cx="657225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123\Downloads\детские картинки\0c53b0e567b8c75717aa66871b51308d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71736" y="5786454"/>
            <a:ext cx="657225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123\Downloads\детские картинки\0c53b0e567b8c75717aa66871b51308d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29520" y="571480"/>
            <a:ext cx="657225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123\Downloads\детские картинки\0c53b0e567b8c75717aa66871b51308d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86775" y="1357298"/>
            <a:ext cx="657225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123\Downloads\детские картинки\0c53b0e567b8c75717aa66871b51308d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86776" y="214290"/>
            <a:ext cx="657225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81643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643998" cy="725470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</a:rPr>
              <a:t>Тысячелистник</a:t>
            </a:r>
            <a:br>
              <a:rPr lang="ru-RU" sz="4000" b="1" i="1" dirty="0" smtClean="0">
                <a:solidFill>
                  <a:srgbClr val="FF0000"/>
                </a:solidFill>
              </a:rPr>
            </a:br>
            <a:r>
              <a:rPr lang="ru-RU" sz="4000" b="1" i="1" dirty="0" smtClean="0">
                <a:solidFill>
                  <a:srgbClr val="FF0000"/>
                </a:solidFill>
              </a:rPr>
              <a:t>(</a:t>
            </a:r>
            <a:r>
              <a:rPr lang="ru-RU" sz="4000" b="1" i="1" dirty="0" smtClean="0">
                <a:solidFill>
                  <a:srgbClr val="FF0000"/>
                </a:solidFill>
              </a:rPr>
              <a:t>лат. </a:t>
            </a:r>
            <a:r>
              <a:rPr lang="ru-RU" sz="4000" b="1" i="1" dirty="0" err="1" smtClean="0">
                <a:solidFill>
                  <a:srgbClr val="FF0000"/>
                </a:solidFill>
              </a:rPr>
              <a:t>Achilea</a:t>
            </a:r>
            <a:r>
              <a:rPr lang="ru-RU" sz="4000" b="1" i="1" dirty="0" smtClean="0">
                <a:solidFill>
                  <a:srgbClr val="FF0000"/>
                </a:solidFill>
              </a:rPr>
              <a:t> </a:t>
            </a:r>
            <a:r>
              <a:rPr lang="ru-RU" sz="4000" b="1" i="1" dirty="0" err="1" smtClean="0">
                <a:solidFill>
                  <a:srgbClr val="FF0000"/>
                </a:solidFill>
              </a:rPr>
              <a:t>millefolium</a:t>
            </a:r>
            <a:r>
              <a:rPr lang="ru-RU" sz="4000" b="1" i="1" dirty="0" smtClean="0">
                <a:solidFill>
                  <a:srgbClr val="FF0000"/>
                </a:solidFill>
              </a:rPr>
              <a:t>)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214282" y="1071546"/>
            <a:ext cx="4040188" cy="2143140"/>
          </a:xfrm>
        </p:spPr>
        <p:txBody>
          <a:bodyPr>
            <a:noAutofit/>
          </a:bodyPr>
          <a:lstStyle/>
          <a:p>
            <a:endParaRPr lang="ru-RU" sz="1800" dirty="0">
              <a:latin typeface="+mj-lt"/>
              <a:cs typeface="Times New Roman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720" y="1643050"/>
            <a:ext cx="4000528" cy="4286280"/>
          </a:xfr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9" name="Объект 8"/>
          <p:cNvSpPr>
            <a:spLocks noGrp="1"/>
          </p:cNvSpPr>
          <p:nvPr>
            <p:ph sz="quarter" idx="4"/>
          </p:nvPr>
        </p:nvSpPr>
        <p:spPr>
          <a:xfrm>
            <a:off x="4643438" y="928670"/>
            <a:ext cx="4357718" cy="574069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 smtClean="0">
                <a:latin typeface="+mj-lt"/>
                <a:cs typeface="Times New Roman" pitchFamily="18" charset="0"/>
              </a:rPr>
              <a:t> </a:t>
            </a:r>
            <a:endParaRPr lang="ru-RU" sz="1800" dirty="0" smtClean="0">
              <a:latin typeface="+mj-lt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cs typeface="Times New Roman" pitchFamily="18" charset="0"/>
              </a:rPr>
              <a:t>Научное название тысячелистника происходит от греческого «ахи- </a:t>
            </a:r>
            <a:r>
              <a:rPr lang="ru-RU" sz="2000" dirty="0" err="1" smtClean="0">
                <a:cs typeface="Times New Roman" pitchFamily="18" charset="0"/>
              </a:rPr>
              <a:t>ллос</a:t>
            </a:r>
            <a:r>
              <a:rPr lang="ru-RU" sz="2000" dirty="0" smtClean="0">
                <a:cs typeface="Times New Roman" pitchFamily="18" charset="0"/>
              </a:rPr>
              <a:t>»  -  «щедрый корм», или «</a:t>
            </a:r>
            <a:r>
              <a:rPr lang="ru-RU" sz="2000" dirty="0" err="1" smtClean="0">
                <a:cs typeface="Times New Roman" pitchFamily="18" charset="0"/>
              </a:rPr>
              <a:t>хилион</a:t>
            </a:r>
            <a:r>
              <a:rPr lang="ru-RU" sz="2000" dirty="0" smtClean="0">
                <a:cs typeface="Times New Roman" pitchFamily="18" charset="0"/>
              </a:rPr>
              <a:t>» — «тысяча», из-за многократной </a:t>
            </a:r>
            <a:r>
              <a:rPr lang="ru-RU" sz="2000" dirty="0" err="1" smtClean="0">
                <a:cs typeface="Times New Roman" pitchFamily="18" charset="0"/>
              </a:rPr>
              <a:t>рассеченности</a:t>
            </a:r>
            <a:r>
              <a:rPr lang="ru-RU" sz="2000" dirty="0" smtClean="0">
                <a:cs typeface="Times New Roman" pitchFamily="18" charset="0"/>
              </a:rPr>
              <a:t> его листьев</a:t>
            </a:r>
            <a:r>
              <a:rPr lang="ru-RU" sz="2000" dirty="0" smtClean="0"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sz="2000" dirty="0" smtClean="0">
                <a:cs typeface="Times New Roman" pitchFamily="18" charset="0"/>
              </a:rPr>
              <a:t> </a:t>
            </a:r>
          </a:p>
          <a:p>
            <a:pPr marL="0" indent="0">
              <a:buNone/>
            </a:pPr>
            <a:r>
              <a:rPr lang="ru-RU" sz="2000" dirty="0" smtClean="0">
                <a:cs typeface="Times New Roman" pitchFamily="18" charset="0"/>
              </a:rPr>
              <a:t>На </a:t>
            </a:r>
            <a:r>
              <a:rPr lang="ru-RU" sz="2000" dirty="0" smtClean="0">
                <a:cs typeface="Times New Roman" pitchFamily="18" charset="0"/>
              </a:rPr>
              <a:t>Руси этот цветок тысячелистником стали  называть далеко не сразу. Звался он и </a:t>
            </a:r>
            <a:r>
              <a:rPr lang="ru-RU" sz="2000" b="1" dirty="0" smtClean="0">
                <a:cs typeface="Times New Roman" pitchFamily="18" charset="0"/>
              </a:rPr>
              <a:t>порезником, </a:t>
            </a:r>
            <a:r>
              <a:rPr lang="ru-RU" sz="2000" b="1" dirty="0" err="1" smtClean="0">
                <a:cs typeface="Times New Roman" pitchFamily="18" charset="0"/>
              </a:rPr>
              <a:t>кровавником</a:t>
            </a:r>
            <a:r>
              <a:rPr lang="ru-RU" sz="2000" b="1" dirty="0" smtClean="0">
                <a:cs typeface="Times New Roman" pitchFamily="18" charset="0"/>
              </a:rPr>
              <a:t>,  </a:t>
            </a:r>
            <a:r>
              <a:rPr lang="ru-RU" sz="2000" b="1" dirty="0" err="1" smtClean="0">
                <a:cs typeface="Times New Roman" pitchFamily="18" charset="0"/>
              </a:rPr>
              <a:t>серпорезом</a:t>
            </a:r>
            <a:r>
              <a:rPr lang="ru-RU" sz="2000" b="1" dirty="0" smtClean="0">
                <a:cs typeface="Times New Roman" pitchFamily="18" charset="0"/>
              </a:rPr>
              <a:t> </a:t>
            </a:r>
            <a:r>
              <a:rPr lang="ru-RU" sz="2000" dirty="0" smtClean="0">
                <a:cs typeface="Times New Roman" pitchFamily="18" charset="0"/>
              </a:rPr>
              <a:t> -  за способность останавливать кровь, и </a:t>
            </a:r>
            <a:r>
              <a:rPr lang="ru-RU" sz="2000" b="1" dirty="0" err="1" smtClean="0">
                <a:cs typeface="Times New Roman" pitchFamily="18" charset="0"/>
              </a:rPr>
              <a:t>чихоточной</a:t>
            </a:r>
            <a:r>
              <a:rPr lang="ru-RU" sz="2000" b="1" dirty="0" smtClean="0">
                <a:cs typeface="Times New Roman" pitchFamily="18" charset="0"/>
              </a:rPr>
              <a:t> травой </a:t>
            </a:r>
            <a:r>
              <a:rPr lang="ru-RU" sz="2000" dirty="0" smtClean="0">
                <a:cs typeface="Times New Roman" pitchFamily="18" charset="0"/>
              </a:rPr>
              <a:t>(использовался как </a:t>
            </a:r>
            <a:r>
              <a:rPr lang="ru-RU" sz="2000" dirty="0" smtClean="0">
                <a:cs typeface="Times New Roman" pitchFamily="18" charset="0"/>
              </a:rPr>
              <a:t>заменитель </a:t>
            </a:r>
            <a:r>
              <a:rPr lang="ru-RU" sz="2000" dirty="0" smtClean="0">
                <a:cs typeface="Times New Roman" pitchFamily="18" charset="0"/>
              </a:rPr>
              <a:t>нюхательного табака),  </a:t>
            </a:r>
            <a:r>
              <a:rPr lang="ru-RU" sz="2000" b="1" dirty="0" err="1" smtClean="0">
                <a:cs typeface="Times New Roman" pitchFamily="18" charset="0"/>
              </a:rPr>
              <a:t>белоголовником</a:t>
            </a:r>
            <a:r>
              <a:rPr lang="ru-RU" sz="2000" b="1" dirty="0" smtClean="0">
                <a:cs typeface="Times New Roman" pitchFamily="18" charset="0"/>
              </a:rPr>
              <a:t>, белой кашкой, живучей травкой, гусиной гречкой  и </a:t>
            </a:r>
            <a:r>
              <a:rPr lang="ru-RU" sz="2000" b="1" dirty="0" err="1" smtClean="0">
                <a:cs typeface="Times New Roman" pitchFamily="18" charset="0"/>
              </a:rPr>
              <a:t>др</a:t>
            </a:r>
            <a:endParaRPr lang="ru-RU" sz="2000" b="1" dirty="0" smtClean="0">
              <a:cs typeface="Times New Roman" pitchFamily="18" charset="0"/>
            </a:endParaRPr>
          </a:p>
          <a:p>
            <a:pPr marL="0" indent="0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394484560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</a:rPr>
              <a:t/>
            </a:r>
            <a:br>
              <a:rPr lang="ru-RU" sz="4000" b="1" i="1" dirty="0" smtClean="0">
                <a:solidFill>
                  <a:srgbClr val="FF0000"/>
                </a:solidFill>
              </a:rPr>
            </a:br>
            <a:r>
              <a:rPr lang="ru-RU" sz="4000" b="1" i="1" dirty="0" smtClean="0">
                <a:solidFill>
                  <a:srgbClr val="FF0000"/>
                </a:solidFill>
              </a:rPr>
              <a:t>Столетник</a:t>
            </a:r>
            <a:br>
              <a:rPr lang="ru-RU" sz="4000" b="1" i="1" dirty="0" smtClean="0">
                <a:solidFill>
                  <a:srgbClr val="FF0000"/>
                </a:solidFill>
              </a:rPr>
            </a:br>
            <a:r>
              <a:rPr lang="ru-RU" sz="4000" b="1" i="1" dirty="0" smtClean="0">
                <a:solidFill>
                  <a:srgbClr val="FF0000"/>
                </a:solidFill>
              </a:rPr>
              <a:t> </a:t>
            </a:r>
            <a:r>
              <a:rPr lang="ru-RU" sz="4000" b="1" i="1" dirty="0" smtClean="0">
                <a:solidFill>
                  <a:srgbClr val="FF0000"/>
                </a:solidFill>
              </a:rPr>
              <a:t>(лат. </a:t>
            </a:r>
            <a:r>
              <a:rPr lang="en-US" sz="4000" b="1" i="1" dirty="0" err="1" smtClean="0">
                <a:solidFill>
                  <a:srgbClr val="FF0000"/>
                </a:solidFill>
              </a:rPr>
              <a:t>Áloë</a:t>
            </a:r>
            <a:r>
              <a:rPr lang="en-US" sz="4000" b="1" i="1" dirty="0" smtClean="0">
                <a:solidFill>
                  <a:srgbClr val="FF0000"/>
                </a:solidFill>
              </a:rPr>
              <a:t>)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0" y="1214422"/>
            <a:ext cx="4286280" cy="5000660"/>
          </a:xfrm>
        </p:spPr>
        <p:txBody>
          <a:bodyPr>
            <a:normAutofit fontScale="25000" lnSpcReduction="20000"/>
          </a:bodyPr>
          <a:lstStyle/>
          <a:p>
            <a:r>
              <a:rPr lang="ru-RU" sz="8900" b="0" dirty="0" smtClean="0">
                <a:cs typeface="Times New Roman" pitchFamily="18" charset="0"/>
              </a:rPr>
              <a:t>Алоэ</a:t>
            </a:r>
            <a:r>
              <a:rPr lang="ru-RU" sz="8900" b="0" dirty="0" smtClean="0">
                <a:cs typeface="Times New Roman" pitchFamily="18" charset="0"/>
              </a:rPr>
              <a:t>, агава, столетник...</a:t>
            </a:r>
            <a:endParaRPr lang="en-US" sz="8900" b="0" dirty="0" smtClean="0"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8900" b="0" dirty="0" smtClean="0">
                <a:cs typeface="Times New Roman" pitchFamily="18" charset="0"/>
              </a:rPr>
              <a:t> У этого растения - масса имен. </a:t>
            </a:r>
            <a:endParaRPr lang="ru-RU" sz="8900" b="0" dirty="0" smtClean="0"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8900" b="0" dirty="0" smtClean="0">
                <a:cs typeface="Times New Roman" pitchFamily="18" charset="0"/>
              </a:rPr>
              <a:t>И </a:t>
            </a:r>
            <a:r>
              <a:rPr lang="ru-RU" sz="8900" b="0" dirty="0" smtClean="0">
                <a:cs typeface="Times New Roman" pitchFamily="18" charset="0"/>
              </a:rPr>
              <a:t>чудесных свойств. </a:t>
            </a:r>
            <a:endParaRPr lang="ru-RU" sz="8900" b="0" dirty="0" smtClean="0"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8900" b="0" dirty="0" smtClean="0">
                <a:cs typeface="Times New Roman" pitchFamily="18" charset="0"/>
              </a:rPr>
              <a:t>Алоэ </a:t>
            </a:r>
            <a:r>
              <a:rPr lang="ru-RU" sz="8900" b="0" dirty="0" smtClean="0">
                <a:cs typeface="Times New Roman" pitchFamily="18" charset="0"/>
              </a:rPr>
              <a:t>с арабского </a:t>
            </a:r>
            <a:r>
              <a:rPr lang="en-US" sz="8900" b="0" i="1" dirty="0" err="1" smtClean="0"/>
              <a:t>Alloeh</a:t>
            </a:r>
            <a:r>
              <a:rPr lang="en-US" sz="8900" b="0" dirty="0" smtClean="0"/>
              <a:t>‎</a:t>
            </a:r>
            <a:r>
              <a:rPr lang="ru-RU" sz="8900" b="0" dirty="0" smtClean="0"/>
              <a:t> </a:t>
            </a:r>
            <a:r>
              <a:rPr lang="ru-RU" sz="8900" b="0" dirty="0" smtClean="0">
                <a:cs typeface="Times New Roman" pitchFamily="18" charset="0"/>
              </a:rPr>
              <a:t>означает «яркое, горькое </a:t>
            </a:r>
            <a:r>
              <a:rPr lang="ru-RU" sz="8900" b="0" dirty="0" smtClean="0">
                <a:cs typeface="Times New Roman" pitchFamily="18" charset="0"/>
              </a:rPr>
              <a:t>вещество». Столетник </a:t>
            </a:r>
            <a:r>
              <a:rPr lang="ru-RU" sz="8900" b="0" dirty="0" smtClean="0">
                <a:cs typeface="Times New Roman" pitchFamily="18" charset="0"/>
              </a:rPr>
              <a:t>состоит из толстых и сочных листьев с колючками по краям. Родина растения Африка</a:t>
            </a:r>
            <a:r>
              <a:rPr lang="ru-RU" sz="8900" b="0" dirty="0" smtClean="0">
                <a:cs typeface="Times New Roman" pitchFamily="18" charset="0"/>
              </a:rPr>
              <a:t>.</a:t>
            </a:r>
            <a:r>
              <a:rPr lang="ru-RU" sz="89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 </a:t>
            </a:r>
            <a:endParaRPr lang="ru-RU" sz="8900" dirty="0" smtClean="0">
              <a:solidFill>
                <a:srgbClr val="000000"/>
              </a:solidFill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8900" dirty="0" smtClean="0">
              <a:solidFill>
                <a:srgbClr val="000000"/>
              </a:solidFill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89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Лечебные </a:t>
            </a:r>
            <a:r>
              <a:rPr lang="ru-RU" sz="89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свойства алоэ</a:t>
            </a:r>
            <a:endParaRPr lang="ru-RU" sz="8900" dirty="0" smtClean="0">
              <a:solidFill>
                <a:srgbClr val="4F81BD"/>
              </a:solidFill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8900" b="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Сегодня удивительное растение используют при лечении насморка, нарывов, головных болей и бессонницы. Противопоказания: его сок нельзя пить беременным женщинам и кормящим матерям.</a:t>
            </a:r>
            <a:endParaRPr lang="ru-RU" sz="8900" b="0" dirty="0" smtClean="0">
              <a:cs typeface="Times New Roman" pitchFamily="18" charset="0"/>
            </a:endParaRPr>
          </a:p>
          <a:p>
            <a:endParaRPr lang="ru-RU" sz="2200" b="0" dirty="0" smtClean="0">
              <a:cs typeface="Times New Roman" pitchFamily="18" charset="0"/>
            </a:endParaRPr>
          </a:p>
          <a:p>
            <a:endParaRPr lang="ru-RU" sz="2000" b="0" dirty="0">
              <a:cs typeface="Times New Roman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282" y="1571612"/>
            <a:ext cx="3786214" cy="4000528"/>
          </a:xfr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xmlns="" val="2486693103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857256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</a:rPr>
              <a:t>Золототысячник</a:t>
            </a:r>
            <a:br>
              <a:rPr lang="ru-RU" sz="4000" b="1" i="1" dirty="0" smtClean="0">
                <a:solidFill>
                  <a:srgbClr val="FF0000"/>
                </a:solidFill>
              </a:rPr>
            </a:br>
            <a:r>
              <a:rPr lang="ru-RU" sz="4000" b="1" i="1" dirty="0" smtClean="0">
                <a:solidFill>
                  <a:srgbClr val="FF0000"/>
                </a:solidFill>
              </a:rPr>
              <a:t>(</a:t>
            </a:r>
            <a:r>
              <a:rPr lang="ru-RU" sz="4000" b="1" i="1" dirty="0" smtClean="0">
                <a:solidFill>
                  <a:srgbClr val="FF0000"/>
                </a:solidFill>
              </a:rPr>
              <a:t>лат. </a:t>
            </a:r>
            <a:r>
              <a:rPr lang="ru-RU" sz="4000" b="1" i="1" dirty="0" err="1" smtClean="0">
                <a:solidFill>
                  <a:srgbClr val="FF0000"/>
                </a:solidFill>
              </a:rPr>
              <a:t>Centaurium</a:t>
            </a:r>
            <a:r>
              <a:rPr lang="ru-RU" sz="4000" b="1" i="1" dirty="0" smtClean="0">
                <a:solidFill>
                  <a:srgbClr val="FF0000"/>
                </a:solidFill>
              </a:rPr>
              <a:t>) 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43438" y="1285860"/>
            <a:ext cx="4114800" cy="5214950"/>
          </a:xfrm>
        </p:spPr>
        <p:txBody>
          <a:bodyPr>
            <a:noAutofit/>
          </a:bodyPr>
          <a:lstStyle/>
          <a:p>
            <a:r>
              <a:rPr lang="ru-RU" sz="2000" b="0" dirty="0" smtClean="0">
                <a:cs typeface="Times New Roman" pitchFamily="18" charset="0"/>
              </a:rPr>
              <a:t>Происхождение латинского названия  по одной версии связано с  кентавром </a:t>
            </a:r>
            <a:r>
              <a:rPr lang="ru-RU" sz="2000" b="0" dirty="0" err="1" smtClean="0">
                <a:cs typeface="Times New Roman" pitchFamily="18" charset="0"/>
              </a:rPr>
              <a:t>Хироном</a:t>
            </a:r>
            <a:r>
              <a:rPr lang="ru-RU" sz="2000" b="0" dirty="0" smtClean="0">
                <a:cs typeface="Times New Roman" pitchFamily="18" charset="0"/>
              </a:rPr>
              <a:t>,  который лечил его соком  раны,  дословно – «трава кентавра».</a:t>
            </a:r>
            <a:endParaRPr lang="en-US" sz="2000" b="0" dirty="0" smtClean="0">
              <a:cs typeface="Times New Roman" pitchFamily="18" charset="0"/>
            </a:endParaRPr>
          </a:p>
          <a:p>
            <a:r>
              <a:rPr lang="ru-RU" sz="2000" b="0" dirty="0" smtClean="0">
                <a:cs typeface="Times New Roman" pitchFamily="18" charset="0"/>
              </a:rPr>
              <a:t> По другой, произошло от слов </a:t>
            </a:r>
            <a:r>
              <a:rPr lang="ru-RU" sz="2000" dirty="0" smtClean="0">
                <a:cs typeface="Times New Roman" pitchFamily="18" charset="0"/>
              </a:rPr>
              <a:t>«</a:t>
            </a:r>
            <a:r>
              <a:rPr lang="ru-RU" sz="2000" dirty="0" err="1" smtClean="0">
                <a:cs typeface="Times New Roman" pitchFamily="18" charset="0"/>
              </a:rPr>
              <a:t>centum</a:t>
            </a:r>
            <a:r>
              <a:rPr lang="ru-RU" sz="2000" dirty="0" smtClean="0">
                <a:cs typeface="Times New Roman" pitchFamily="18" charset="0"/>
              </a:rPr>
              <a:t>» (сто) и «</a:t>
            </a:r>
            <a:r>
              <a:rPr lang="ru-RU" sz="2000" dirty="0" err="1" smtClean="0">
                <a:cs typeface="Times New Roman" pitchFamily="18" charset="0"/>
              </a:rPr>
              <a:t>aurum</a:t>
            </a:r>
            <a:r>
              <a:rPr lang="ru-RU" sz="2000" dirty="0" smtClean="0">
                <a:cs typeface="Times New Roman" pitchFamily="18" charset="0"/>
              </a:rPr>
              <a:t>» (золото) –  «сто золотых», </a:t>
            </a:r>
            <a:r>
              <a:rPr lang="ru-RU" sz="2000" b="0" dirty="0" smtClean="0">
                <a:cs typeface="Times New Roman" pitchFamily="18" charset="0"/>
              </a:rPr>
              <a:t>из-за  высокой целебности этого растения</a:t>
            </a:r>
            <a:r>
              <a:rPr lang="ru-RU" sz="2000" b="0" dirty="0" smtClean="0">
                <a:cs typeface="Times New Roman" pitchFamily="18" charset="0"/>
              </a:rPr>
              <a:t>.</a:t>
            </a:r>
            <a:r>
              <a:rPr lang="ru-RU" sz="2000" dirty="0" smtClean="0">
                <a:cs typeface="Times New Roman" pitchFamily="18" charset="0"/>
              </a:rPr>
              <a:t> </a:t>
            </a:r>
            <a:endParaRPr lang="ru-RU" sz="2000" dirty="0" smtClean="0">
              <a:cs typeface="Times New Roman" pitchFamily="18" charset="0"/>
            </a:endParaRPr>
          </a:p>
          <a:p>
            <a:endParaRPr lang="ru-RU" sz="2000" dirty="0" smtClean="0">
              <a:cs typeface="Times New Roman" pitchFamily="18" charset="0"/>
            </a:endParaRPr>
          </a:p>
          <a:p>
            <a:r>
              <a:rPr lang="ru-RU" sz="2000" dirty="0" smtClean="0">
                <a:cs typeface="Times New Roman" pitchFamily="18" charset="0"/>
              </a:rPr>
              <a:t>Народные </a:t>
            </a:r>
            <a:r>
              <a:rPr lang="ru-RU" sz="2000" dirty="0" smtClean="0">
                <a:cs typeface="Times New Roman" pitchFamily="18" charset="0"/>
              </a:rPr>
              <a:t>названия: золотник, </a:t>
            </a:r>
            <a:r>
              <a:rPr lang="ru-RU" sz="2000" dirty="0" err="1" smtClean="0">
                <a:cs typeface="Times New Roman" pitchFamily="18" charset="0"/>
              </a:rPr>
              <a:t>красноцветник</a:t>
            </a:r>
            <a:r>
              <a:rPr lang="ru-RU" sz="2000" dirty="0" smtClean="0">
                <a:cs typeface="Times New Roman" pitchFamily="18" charset="0"/>
              </a:rPr>
              <a:t>, </a:t>
            </a:r>
            <a:r>
              <a:rPr lang="ru-RU" sz="2000" dirty="0" err="1" smtClean="0">
                <a:cs typeface="Times New Roman" pitchFamily="18" charset="0"/>
              </a:rPr>
              <a:t>сердешник</a:t>
            </a:r>
            <a:r>
              <a:rPr lang="ru-RU" sz="2000" dirty="0" smtClean="0">
                <a:cs typeface="Times New Roman" pitchFamily="18" charset="0"/>
              </a:rPr>
              <a:t>, тысячник,    </a:t>
            </a:r>
            <a:r>
              <a:rPr lang="ru-RU" sz="2000" dirty="0" err="1" smtClean="0">
                <a:cs typeface="Times New Roman" pitchFamily="18" charset="0"/>
              </a:rPr>
              <a:t>семисильник</a:t>
            </a:r>
            <a:r>
              <a:rPr lang="ru-RU" sz="2000" dirty="0" smtClean="0">
                <a:cs typeface="Times New Roman" pitchFamily="18" charset="0"/>
              </a:rPr>
              <a:t> (от семи тяжких болезней лечит), зорька, искорка, горечавка, тирлич-трава</a:t>
            </a:r>
            <a:r>
              <a:rPr lang="ru-RU" sz="2000" dirty="0" smtClean="0">
                <a:cs typeface="Times New Roman" pitchFamily="18" charset="0"/>
              </a:rPr>
              <a:t>.</a:t>
            </a:r>
            <a:endParaRPr lang="ru-RU" sz="2000" b="0" dirty="0" smtClean="0">
              <a:cs typeface="Times New Roman" pitchFamily="18" charset="0"/>
            </a:endParaRPr>
          </a:p>
          <a:p>
            <a:r>
              <a:rPr lang="en-US" sz="2000" dirty="0" smtClean="0"/>
              <a:t> </a:t>
            </a:r>
            <a:endParaRPr lang="ru-RU" sz="20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282" y="1714488"/>
            <a:ext cx="4173860" cy="3571900"/>
          </a:xfr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xmlns="" val="5851881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ИСТОРИЧЕСКИЙ ЭТАП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43372" y="1285860"/>
            <a:ext cx="4786346" cy="5286412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Вероятней всего Фалес родился в период с 640  по  624 г. до н.э., а умер в период с 548 по 545 г. до н. э. </a:t>
            </a:r>
          </a:p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Таким образом умереть Фалес мог в возрасте от 76 до 95 лет.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ru-RU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2000" dirty="0" smtClean="0">
                <a:latin typeface="Calibri" pitchFamily="34" charset="0"/>
                <a:cs typeface="Calibri" pitchFamily="34" charset="0"/>
              </a:rPr>
              <a:t>Достоверно известно только то, что Фалес был знатного рода, и получил на родине хорошее образование. Милетское происхождение Фалеса ставится под сомнение; сообщают, что его род имел финикийские корни, и что в </a:t>
            </a:r>
            <a:r>
              <a:rPr lang="ru-RU" sz="2000" b="1" dirty="0" err="1" smtClean="0">
                <a:latin typeface="Calibri" pitchFamily="34" charset="0"/>
                <a:cs typeface="Calibri" pitchFamily="34" charset="0"/>
              </a:rPr>
              <a:t>Милете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 он был пришельцем</a:t>
            </a:r>
            <a:endParaRPr lang="ru-RU" sz="2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Picture 6" descr="http://www.pgbooks.ru/userfiles/s640x480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00174"/>
            <a:ext cx="3432681" cy="3951288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perspectiveRight"/>
            <a:lightRig rig="threePt" dir="t"/>
          </a:scene3d>
        </p:spPr>
      </p:pic>
      <p:sp>
        <p:nvSpPr>
          <p:cNvPr id="6" name="Прямоугольник 5"/>
          <p:cNvSpPr/>
          <p:nvPr/>
        </p:nvSpPr>
        <p:spPr>
          <a:xfrm>
            <a:off x="428596" y="5643578"/>
            <a:ext cx="34290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 smtClean="0"/>
              <a:t>Фале́с</a:t>
            </a:r>
            <a:r>
              <a:rPr lang="ru-RU" sz="2000" b="1" dirty="0" smtClean="0"/>
              <a:t> —древнегреческий философ и математик </a:t>
            </a:r>
          </a:p>
          <a:p>
            <a:pPr algn="ctr"/>
            <a:r>
              <a:rPr lang="ru-RU" sz="2000" b="1" dirty="0" smtClean="0"/>
              <a:t>из </a:t>
            </a:r>
            <a:r>
              <a:rPr lang="ru-RU" sz="2000" b="1" dirty="0" err="1" smtClean="0"/>
              <a:t>Милета</a:t>
            </a:r>
            <a:r>
              <a:rPr lang="ru-RU" sz="2000" b="1" dirty="0" smtClean="0"/>
              <a:t> (Малая Азия)</a:t>
            </a:r>
            <a:endParaRPr lang="ru-RU" sz="2000" b="1" dirty="0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571504"/>
          </a:xfrm>
        </p:spPr>
        <p:txBody>
          <a:bodyPr>
            <a:normAutofit fontScale="90000"/>
          </a:bodyPr>
          <a:lstStyle/>
          <a:p>
            <a:r>
              <a:rPr lang="en-US" b="1" i="1" dirty="0" smtClean="0">
                <a:solidFill>
                  <a:srgbClr val="FF0000"/>
                </a:solidFill>
              </a:rPr>
              <a:t/>
            </a:r>
            <a:br>
              <a:rPr lang="en-US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>Первоцвет </a:t>
            </a:r>
            <a:r>
              <a:rPr lang="ru-RU" i="1" dirty="0" smtClean="0">
                <a:solidFill>
                  <a:srgbClr val="FF0000"/>
                </a:solidFill>
              </a:rPr>
              <a:t>или </a:t>
            </a:r>
            <a:r>
              <a:rPr lang="ru-RU" b="1" i="1" dirty="0" smtClean="0">
                <a:solidFill>
                  <a:srgbClr val="FF0000"/>
                </a:solidFill>
              </a:rPr>
              <a:t>Примула</a:t>
            </a:r>
            <a:r>
              <a:rPr lang="ru-RU" i="1" dirty="0" smtClean="0">
                <a:solidFill>
                  <a:srgbClr val="FF0000"/>
                </a:solidFill>
              </a:rPr>
              <a:t> </a:t>
            </a:r>
            <a:r>
              <a:rPr lang="ru-RU" i="1" dirty="0" smtClean="0">
                <a:solidFill>
                  <a:srgbClr val="FF0000"/>
                </a:solidFill>
              </a:rPr>
              <a:t/>
            </a:r>
            <a:br>
              <a:rPr lang="ru-RU" i="1" dirty="0" smtClean="0">
                <a:solidFill>
                  <a:srgbClr val="FF0000"/>
                </a:solidFill>
              </a:rPr>
            </a:br>
            <a:r>
              <a:rPr lang="ru-RU" i="1" dirty="0" smtClean="0">
                <a:solidFill>
                  <a:srgbClr val="FF0000"/>
                </a:solidFill>
              </a:rPr>
              <a:t>(</a:t>
            </a:r>
            <a:r>
              <a:rPr lang="ru-RU" i="1" dirty="0" err="1" smtClean="0">
                <a:solidFill>
                  <a:srgbClr val="FF0000"/>
                </a:solidFill>
              </a:rPr>
              <a:t>Prímula</a:t>
            </a:r>
            <a:r>
              <a:rPr lang="ru-RU" i="1" dirty="0" smtClean="0">
                <a:solidFill>
                  <a:srgbClr val="FF0000"/>
                </a:solidFill>
              </a:rPr>
              <a:t>)  </a:t>
            </a:r>
            <a:br>
              <a:rPr lang="ru-RU" i="1" dirty="0" smtClean="0">
                <a:solidFill>
                  <a:srgbClr val="FF0000"/>
                </a:solidFill>
              </a:rPr>
            </a:b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357686" y="1643050"/>
            <a:ext cx="4429156" cy="392909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b="0" dirty="0" smtClean="0">
                <a:latin typeface="+mj-lt"/>
                <a:cs typeface="Times New Roman" pitchFamily="18" charset="0"/>
              </a:rPr>
              <a:t>Означает "первый", "ранний", то есть он первый расцветает среди лесных растений.  </a:t>
            </a:r>
            <a:endParaRPr lang="ru-RU" b="0" dirty="0" smtClean="0">
              <a:latin typeface="+mj-lt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endParaRPr lang="ru-RU" dirty="0" smtClean="0">
              <a:latin typeface="+mj-lt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r>
              <a:rPr lang="ru-RU" dirty="0" smtClean="0">
                <a:latin typeface="+mj-lt"/>
                <a:cs typeface="Times New Roman" pitchFamily="18" charset="0"/>
              </a:rPr>
              <a:t>Народные </a:t>
            </a:r>
            <a:r>
              <a:rPr lang="ru-RU" dirty="0" smtClean="0">
                <a:latin typeface="+mj-lt"/>
                <a:cs typeface="Times New Roman" pitchFamily="18" charset="0"/>
              </a:rPr>
              <a:t>названия </a:t>
            </a:r>
            <a:r>
              <a:rPr lang="ru-RU" b="0" dirty="0" smtClean="0">
                <a:latin typeface="+mj-lt"/>
                <a:cs typeface="Times New Roman" pitchFamily="18" charset="0"/>
              </a:rPr>
              <a:t>связаны с внешним видом цветка или его </a:t>
            </a:r>
            <a:r>
              <a:rPr lang="ru-RU" b="0" dirty="0" smtClean="0">
                <a:latin typeface="+mj-lt"/>
                <a:cs typeface="Times New Roman" pitchFamily="18" charset="0"/>
              </a:rPr>
              <a:t>свойствами: </a:t>
            </a:r>
            <a:r>
              <a:rPr lang="ru-RU" b="0" dirty="0" smtClean="0">
                <a:latin typeface="+mj-lt"/>
                <a:cs typeface="Times New Roman" pitchFamily="18" charset="0"/>
              </a:rPr>
              <a:t> </a:t>
            </a:r>
            <a:r>
              <a:rPr lang="ru-RU" dirty="0" smtClean="0">
                <a:latin typeface="+mj-lt"/>
                <a:cs typeface="Times New Roman" pitchFamily="18" charset="0"/>
              </a:rPr>
              <a:t> баранчик, барашек, баранья трава (молодые листочки, </a:t>
            </a:r>
          </a:p>
          <a:p>
            <a:pPr>
              <a:spcBef>
                <a:spcPts val="0"/>
              </a:spcBef>
            </a:pPr>
            <a:r>
              <a:rPr lang="ru-RU" dirty="0" smtClean="0">
                <a:latin typeface="+mj-lt"/>
                <a:cs typeface="Times New Roman" pitchFamily="18" charset="0"/>
              </a:rPr>
              <a:t>волнистые и опушенные, похожи на спинки ягнят). </a:t>
            </a:r>
            <a:r>
              <a:rPr lang="ru-RU" sz="2000" dirty="0" smtClean="0">
                <a:latin typeface="+mj-lt"/>
                <a:cs typeface="Times New Roman" pitchFamily="18" charset="0"/>
              </a:rPr>
              <a:t> </a:t>
            </a:r>
            <a:endParaRPr lang="ru-RU" sz="2000" b="0" dirty="0"/>
          </a:p>
        </p:txBody>
      </p:sp>
      <p:pic>
        <p:nvPicPr>
          <p:cNvPr id="7" name="cc-m-textwithimage-image-9474138749" descr="https://image.jimcdn.com/app/cms/image/transf/dimension=210x1024:format=jpg/path/s456eae6941369b97/image/ib15adac01e1961cf/version/1399644117/image.jpg">
            <a:hlinkClick r:id="rId2"/>
          </p:cNvPr>
          <p:cNvPicPr>
            <a:picLocks noGrp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85720" y="2000240"/>
            <a:ext cx="3714776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9647765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428860" y="500042"/>
            <a:ext cx="475187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smtClean="0">
                <a:solidFill>
                  <a:srgbClr val="FF0000"/>
                </a:solidFill>
              </a:rPr>
              <a:t>ТВОРЧЕСКИЙ ЭТАП</a:t>
            </a:r>
            <a:endParaRPr lang="ru-RU" sz="4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142976" y="1714488"/>
            <a:ext cx="757242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Постучал в окно сентябрь</a:t>
            </a:r>
          </a:p>
          <a:p>
            <a:r>
              <a:rPr lang="ru-RU" sz="3200" dirty="0" smtClean="0"/>
              <a:t>В школу собираемся.</a:t>
            </a:r>
          </a:p>
          <a:p>
            <a:r>
              <a:rPr lang="ru-RU" sz="3200" dirty="0" smtClean="0"/>
              <a:t>С математикой дружить</a:t>
            </a:r>
          </a:p>
          <a:p>
            <a:r>
              <a:rPr lang="ru-RU" sz="3200" dirty="0" smtClean="0"/>
              <a:t>Очень постараемся.</a:t>
            </a:r>
          </a:p>
          <a:p>
            <a:r>
              <a:rPr lang="ru-RU" sz="3200" dirty="0" smtClean="0"/>
              <a:t>Математика – царица всех наук.</a:t>
            </a:r>
          </a:p>
          <a:p>
            <a:r>
              <a:rPr lang="ru-RU" sz="3200" dirty="0" smtClean="0"/>
              <a:t>Только не дается всем она без мук.</a:t>
            </a:r>
          </a:p>
          <a:p>
            <a:r>
              <a:rPr lang="ru-RU" sz="3200" dirty="0" smtClean="0"/>
              <a:t>Если хочешь умным быть,</a:t>
            </a:r>
          </a:p>
          <a:p>
            <a:r>
              <a:rPr lang="ru-RU" sz="3200" dirty="0" smtClean="0"/>
              <a:t>Приглашаем математическую аллею посетить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КОНКУРС\ЗАДАНИ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70369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</a:rPr>
              <a:t>ВЫВОДЫ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При работе над проектом мы еще раз убедились, что числа играют важную роль в нашей жизни и встречаются очень часто в загадках, пословицах и поговорках. Мы поняли, что без знания математики обойтись невозможно. Поэтому математику называют королевой всех наук. </a:t>
            </a:r>
          </a:p>
          <a:p>
            <a:pPr>
              <a:buNone/>
            </a:pPr>
            <a:r>
              <a:rPr lang="ru-RU" dirty="0" smtClean="0"/>
              <a:t>Выучим её получше – станем «королевами»!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Иллюстратор: </a:t>
            </a:r>
            <a:r>
              <a:rPr lang="ru-RU" dirty="0" err="1" smtClean="0"/>
              <a:t>Чойнак</a:t>
            </a:r>
            <a:r>
              <a:rPr lang="ru-RU" dirty="0" smtClean="0"/>
              <a:t> Диана</a:t>
            </a:r>
          </a:p>
          <a:p>
            <a:r>
              <a:rPr lang="ru-RU" dirty="0" smtClean="0"/>
              <a:t>Автор стихотворений: </a:t>
            </a:r>
            <a:r>
              <a:rPr lang="ru-RU" dirty="0" err="1" smtClean="0"/>
              <a:t>Косухина</a:t>
            </a:r>
            <a:r>
              <a:rPr lang="ru-RU" dirty="0" smtClean="0"/>
              <a:t> Анна</a:t>
            </a:r>
          </a:p>
          <a:p>
            <a:r>
              <a:rPr lang="ru-RU" dirty="0" smtClean="0"/>
              <a:t>Фото (тысячелистник) :</a:t>
            </a:r>
            <a:r>
              <a:rPr lang="ru-RU" dirty="0" err="1" smtClean="0"/>
              <a:t>Бурхина</a:t>
            </a:r>
            <a:r>
              <a:rPr lang="ru-RU" dirty="0" smtClean="0"/>
              <a:t> Полина</a:t>
            </a:r>
          </a:p>
          <a:p>
            <a:r>
              <a:rPr lang="ru-RU" dirty="0" smtClean="0"/>
              <a:t>Оформитель: Романенко Анна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725470"/>
          </a:xfrm>
        </p:spPr>
        <p:txBody>
          <a:bodyPr>
            <a:normAutofit fontScale="90000"/>
          </a:bodyPr>
          <a:lstStyle/>
          <a:p>
            <a:pPr algn="l"/>
            <a:r>
              <a:rPr lang="ru-RU" b="1" i="1" dirty="0" smtClean="0">
                <a:solidFill>
                  <a:srgbClr val="FF0000"/>
                </a:solidFill>
              </a:rPr>
              <a:t>Список использованной литературы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471609"/>
          </a:xfrm>
        </p:spPr>
        <p:txBody>
          <a:bodyPr>
            <a:normAutofit fontScale="62500" lnSpcReduction="20000"/>
          </a:bodyPr>
          <a:lstStyle/>
          <a:p>
            <a:endParaRPr lang="ru-RU" dirty="0" smtClean="0"/>
          </a:p>
          <a:p>
            <a:r>
              <a:rPr lang="ru-RU" dirty="0" smtClean="0"/>
              <a:t>1. Даль В.И.Пословицы и поговорки. [Текст] / В.И.Даль - Москва: Искатель, 2015. – 64 с.</a:t>
            </a:r>
          </a:p>
          <a:p>
            <a:r>
              <a:rPr lang="ru-RU" dirty="0" smtClean="0"/>
              <a:t>2. Древняя Греция. Книга для чтения. [Текст] / </a:t>
            </a:r>
            <a:r>
              <a:rPr lang="ru-RU" dirty="0" err="1" smtClean="0"/>
              <a:t>Утченко</a:t>
            </a:r>
            <a:r>
              <a:rPr lang="ru-RU" dirty="0" smtClean="0"/>
              <a:t> С.Л., Ботвинник М Н., </a:t>
            </a:r>
            <a:r>
              <a:rPr lang="ru-RU" dirty="0" err="1" smtClean="0"/>
              <a:t>Каллястов</a:t>
            </a:r>
            <a:r>
              <a:rPr lang="ru-RU" dirty="0" smtClean="0"/>
              <a:t> Д. П. и др. - Москва: Просвещение, 1974. – 43 с</a:t>
            </a:r>
            <a:r>
              <a:rPr lang="ru-RU" u="sng" dirty="0" smtClean="0"/>
              <a:t>.</a:t>
            </a: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b="1" i="1" dirty="0" smtClean="0">
                <a:solidFill>
                  <a:srgbClr val="FF0000"/>
                </a:solidFill>
              </a:rPr>
              <a:t>Ссылки на Интернет - источники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715040"/>
          </a:xfrm>
        </p:spPr>
        <p:txBody>
          <a:bodyPr>
            <a:normAutofit fontScale="55000" lnSpcReduction="20000"/>
          </a:bodyPr>
          <a:lstStyle/>
          <a:p>
            <a:r>
              <a:rPr lang="en-US" u="sng" dirty="0" smtClean="0">
                <a:hlinkClick r:id="rId2"/>
              </a:rPr>
              <a:t>https</a:t>
            </a:r>
            <a:r>
              <a:rPr lang="ru-RU" u="sng" dirty="0" smtClean="0">
                <a:hlinkClick r:id="rId2"/>
              </a:rPr>
              <a:t>://7</a:t>
            </a:r>
            <a:r>
              <a:rPr lang="en-US" u="sng" dirty="0" err="1" smtClean="0">
                <a:hlinkClick r:id="rId2"/>
              </a:rPr>
              <a:t>lafa</a:t>
            </a:r>
            <a:r>
              <a:rPr lang="ru-RU" u="sng" dirty="0" smtClean="0">
                <a:hlinkClick r:id="rId2"/>
              </a:rPr>
              <a:t>.</a:t>
            </a:r>
            <a:r>
              <a:rPr lang="en-US" u="sng" dirty="0" smtClean="0">
                <a:hlinkClick r:id="rId2"/>
              </a:rPr>
              <a:t>com</a:t>
            </a:r>
            <a:r>
              <a:rPr lang="ru-RU" u="sng" dirty="0" smtClean="0">
                <a:hlinkClick r:id="rId2"/>
              </a:rPr>
              <a:t>/</a:t>
            </a:r>
            <a:r>
              <a:rPr lang="en-US" u="sng" dirty="0" smtClean="0">
                <a:hlinkClick r:id="rId2"/>
              </a:rPr>
              <a:t>herbs</a:t>
            </a:r>
            <a:r>
              <a:rPr lang="ru-RU" u="sng" dirty="0" smtClean="0">
                <a:hlinkClick r:id="rId2"/>
              </a:rPr>
              <a:t>/</a:t>
            </a:r>
            <a:r>
              <a:rPr lang="en-US" u="sng" dirty="0" err="1" smtClean="0">
                <a:hlinkClick r:id="rId2"/>
              </a:rPr>
              <a:t>pervocvet</a:t>
            </a:r>
            <a:r>
              <a:rPr lang="ru-RU" u="sng" dirty="0" smtClean="0">
                <a:hlinkClick r:id="rId2"/>
              </a:rPr>
              <a:t>_</a:t>
            </a:r>
            <a:r>
              <a:rPr lang="en-US" u="sng" dirty="0" err="1" smtClean="0">
                <a:hlinkClick r:id="rId2"/>
              </a:rPr>
              <a:t>vesennii</a:t>
            </a:r>
            <a:r>
              <a:rPr lang="ru-RU" u="sng" dirty="0" smtClean="0">
                <a:hlinkClick r:id="rId2"/>
              </a:rPr>
              <a:t>_</a:t>
            </a:r>
            <a:r>
              <a:rPr lang="en-US" u="sng" dirty="0" err="1" smtClean="0">
                <a:hlinkClick r:id="rId2"/>
              </a:rPr>
              <a:t>lekarstvennii</a:t>
            </a:r>
            <a:r>
              <a:rPr lang="ru-RU" u="sng" dirty="0" smtClean="0">
                <a:hlinkClick r:id="rId2"/>
              </a:rPr>
              <a:t>_</a:t>
            </a:r>
            <a:r>
              <a:rPr lang="en-US" u="sng" dirty="0" err="1" smtClean="0">
                <a:hlinkClick r:id="rId2"/>
              </a:rPr>
              <a:t>primyla</a:t>
            </a:r>
            <a:r>
              <a:rPr lang="ru-RU" u="sng" dirty="0" smtClean="0">
                <a:hlinkClick r:id="rId2"/>
              </a:rPr>
              <a:t>.</a:t>
            </a:r>
            <a:r>
              <a:rPr lang="en-US" u="sng" dirty="0" smtClean="0">
                <a:hlinkClick r:id="rId2"/>
              </a:rPr>
              <a:t>jpg</a:t>
            </a:r>
            <a:r>
              <a:rPr lang="ru-RU" dirty="0" smtClean="0"/>
              <a:t> </a:t>
            </a:r>
          </a:p>
          <a:p>
            <a:r>
              <a:rPr lang="ru-RU" dirty="0" smtClean="0"/>
              <a:t>- Первоцвет </a:t>
            </a:r>
          </a:p>
          <a:p>
            <a:r>
              <a:rPr lang="en-US" u="sng" dirty="0" smtClean="0">
                <a:hlinkClick r:id="rId3"/>
              </a:rPr>
              <a:t>http</a:t>
            </a:r>
            <a:r>
              <a:rPr lang="ru-RU" u="sng" dirty="0" smtClean="0">
                <a:hlinkClick r:id="rId3"/>
              </a:rPr>
              <a:t>://</a:t>
            </a:r>
            <a:r>
              <a:rPr lang="en-US" u="sng" dirty="0" err="1" smtClean="0">
                <a:hlinkClick r:id="rId3"/>
              </a:rPr>
              <a:t>shkolnie</a:t>
            </a:r>
            <a:r>
              <a:rPr lang="ru-RU" u="sng" dirty="0" smtClean="0">
                <a:hlinkClick r:id="rId3"/>
              </a:rPr>
              <a:t>.</a:t>
            </a:r>
            <a:r>
              <a:rPr lang="en-US" u="sng" dirty="0" err="1" smtClean="0">
                <a:hlinkClick r:id="rId3"/>
              </a:rPr>
              <a:t>ru</a:t>
            </a:r>
            <a:r>
              <a:rPr lang="ru-RU" u="sng" dirty="0" smtClean="0">
                <a:hlinkClick r:id="rId3"/>
              </a:rPr>
              <a:t>/</a:t>
            </a:r>
            <a:r>
              <a:rPr lang="en-US" u="sng" dirty="0" smtClean="0">
                <a:hlinkClick r:id="rId3"/>
              </a:rPr>
              <a:t>pars</a:t>
            </a:r>
            <a:r>
              <a:rPr lang="ru-RU" u="sng" dirty="0" smtClean="0">
                <a:hlinkClick r:id="rId3"/>
              </a:rPr>
              <a:t>_</a:t>
            </a:r>
            <a:r>
              <a:rPr lang="en-US" u="sng" dirty="0" smtClean="0">
                <a:hlinkClick r:id="rId3"/>
              </a:rPr>
              <a:t>docs</a:t>
            </a:r>
            <a:r>
              <a:rPr lang="ru-RU" u="sng" dirty="0" smtClean="0">
                <a:hlinkClick r:id="rId3"/>
              </a:rPr>
              <a:t>/</a:t>
            </a:r>
            <a:r>
              <a:rPr lang="en-US" u="sng" dirty="0" smtClean="0">
                <a:hlinkClick r:id="rId3"/>
              </a:rPr>
              <a:t>refs</a:t>
            </a:r>
            <a:r>
              <a:rPr lang="ru-RU" u="sng" dirty="0" smtClean="0">
                <a:hlinkClick r:id="rId3"/>
              </a:rPr>
              <a:t>/110/109222/109222_</a:t>
            </a:r>
            <a:r>
              <a:rPr lang="en-US" u="sng" dirty="0" smtClean="0">
                <a:hlinkClick r:id="rId3"/>
              </a:rPr>
              <a:t>html</a:t>
            </a:r>
            <a:r>
              <a:rPr lang="ru-RU" u="sng" dirty="0" smtClean="0">
                <a:hlinkClick r:id="rId3"/>
              </a:rPr>
              <a:t>_5</a:t>
            </a:r>
            <a:r>
              <a:rPr lang="en-US" u="sng" dirty="0" err="1" smtClean="0">
                <a:hlinkClick r:id="rId3"/>
              </a:rPr>
              <a:t>fa</a:t>
            </a:r>
            <a:r>
              <a:rPr lang="ru-RU" u="sng" dirty="0" smtClean="0">
                <a:hlinkClick r:id="rId3"/>
              </a:rPr>
              <a:t>3</a:t>
            </a:r>
            <a:r>
              <a:rPr lang="en-US" u="sng" dirty="0" smtClean="0">
                <a:hlinkClick r:id="rId3"/>
              </a:rPr>
              <a:t>e</a:t>
            </a:r>
            <a:r>
              <a:rPr lang="ru-RU" u="sng" dirty="0" smtClean="0">
                <a:hlinkClick r:id="rId3"/>
              </a:rPr>
              <a:t>633.</a:t>
            </a:r>
            <a:r>
              <a:rPr lang="en-US" u="sng" dirty="0" smtClean="0">
                <a:hlinkClick r:id="rId3"/>
              </a:rPr>
              <a:t>jpg</a:t>
            </a:r>
            <a:r>
              <a:rPr lang="ru-RU" dirty="0" smtClean="0"/>
              <a:t> </a:t>
            </a:r>
          </a:p>
          <a:p>
            <a:r>
              <a:rPr lang="ru-RU" dirty="0" smtClean="0"/>
              <a:t>- Русские пословицы</a:t>
            </a:r>
          </a:p>
          <a:p>
            <a:r>
              <a:rPr lang="en-US" u="sng" dirty="0" smtClean="0">
                <a:hlinkClick r:id="rId4"/>
              </a:rPr>
              <a:t>https</a:t>
            </a:r>
            <a:r>
              <a:rPr lang="ru-RU" u="sng" dirty="0" smtClean="0">
                <a:hlinkClick r:id="rId4"/>
              </a:rPr>
              <a:t>://</a:t>
            </a:r>
            <a:r>
              <a:rPr lang="en-US" u="sng" dirty="0" err="1" smtClean="0">
                <a:hlinkClick r:id="rId4"/>
              </a:rPr>
              <a:t>arhivurokov</a:t>
            </a:r>
            <a:r>
              <a:rPr lang="ru-RU" u="sng" dirty="0" smtClean="0">
                <a:hlinkClick r:id="rId4"/>
              </a:rPr>
              <a:t>.</a:t>
            </a:r>
            <a:r>
              <a:rPr lang="en-US" u="sng" dirty="0" err="1" smtClean="0">
                <a:hlinkClick r:id="rId4"/>
              </a:rPr>
              <a:t>ru</a:t>
            </a:r>
            <a:r>
              <a:rPr lang="ru-RU" u="sng" dirty="0" smtClean="0">
                <a:hlinkClick r:id="rId4"/>
              </a:rPr>
              <a:t>/</a:t>
            </a:r>
            <a:r>
              <a:rPr lang="en-US" u="sng" dirty="0" err="1" smtClean="0">
                <a:hlinkClick r:id="rId4"/>
              </a:rPr>
              <a:t>multiurok</a:t>
            </a:r>
            <a:r>
              <a:rPr lang="ru-RU" u="sng" dirty="0" smtClean="0">
                <a:hlinkClick r:id="rId4"/>
              </a:rPr>
              <a:t>/</a:t>
            </a:r>
            <a:r>
              <a:rPr lang="en-US" u="sng" dirty="0" smtClean="0">
                <a:hlinkClick r:id="rId4"/>
              </a:rPr>
              <a:t>a</a:t>
            </a:r>
            <a:r>
              <a:rPr lang="ru-RU" u="sng" dirty="0" smtClean="0">
                <a:hlinkClick r:id="rId4"/>
              </a:rPr>
              <a:t>/</a:t>
            </a:r>
            <a:r>
              <a:rPr lang="en-US" u="sng" dirty="0" smtClean="0">
                <a:hlinkClick r:id="rId4"/>
              </a:rPr>
              <a:t>a</a:t>
            </a:r>
            <a:r>
              <a:rPr lang="ru-RU" u="sng" dirty="0" smtClean="0">
                <a:hlinkClick r:id="rId4"/>
              </a:rPr>
              <a:t>/0/</a:t>
            </a:r>
            <a:r>
              <a:rPr lang="en-US" u="sng" dirty="0" err="1" smtClean="0">
                <a:hlinkClick r:id="rId4"/>
              </a:rPr>
              <a:t>aa</a:t>
            </a:r>
            <a:r>
              <a:rPr lang="ru-RU" u="sng" dirty="0" smtClean="0">
                <a:hlinkClick r:id="rId4"/>
              </a:rPr>
              <a:t>0</a:t>
            </a:r>
            <a:r>
              <a:rPr lang="en-US" u="sng" dirty="0" err="1" smtClean="0">
                <a:hlinkClick r:id="rId4"/>
              </a:rPr>
              <a:t>df</a:t>
            </a:r>
            <a:r>
              <a:rPr lang="ru-RU" u="sng" dirty="0" smtClean="0">
                <a:hlinkClick r:id="rId4"/>
              </a:rPr>
              <a:t>6</a:t>
            </a:r>
            <a:r>
              <a:rPr lang="en-US" u="sng" dirty="0" err="1" smtClean="0">
                <a:hlinkClick r:id="rId4"/>
              </a:rPr>
              <a:t>ccc</a:t>
            </a:r>
            <a:r>
              <a:rPr lang="ru-RU" u="sng" dirty="0" smtClean="0">
                <a:hlinkClick r:id="rId4"/>
              </a:rPr>
              <a:t>50</a:t>
            </a:r>
            <a:r>
              <a:rPr lang="en-US" u="sng" dirty="0" smtClean="0">
                <a:hlinkClick r:id="rId4"/>
              </a:rPr>
              <a:t>c</a:t>
            </a:r>
            <a:r>
              <a:rPr lang="ru-RU" u="sng" dirty="0" smtClean="0">
                <a:hlinkClick r:id="rId4"/>
              </a:rPr>
              <a:t>026</a:t>
            </a:r>
            <a:r>
              <a:rPr lang="en-US" u="sng" dirty="0" smtClean="0">
                <a:hlinkClick r:id="rId4"/>
              </a:rPr>
              <a:t>f</a:t>
            </a:r>
            <a:r>
              <a:rPr lang="ru-RU" u="sng" dirty="0" smtClean="0">
                <a:hlinkClick r:id="rId4"/>
              </a:rPr>
              <a:t>6</a:t>
            </a:r>
            <a:r>
              <a:rPr lang="en-US" u="sng" dirty="0" smtClean="0">
                <a:hlinkClick r:id="rId4"/>
              </a:rPr>
              <a:t>e</a:t>
            </a:r>
            <a:r>
              <a:rPr lang="ru-RU" u="sng" dirty="0" smtClean="0">
                <a:hlinkClick r:id="rId4"/>
              </a:rPr>
              <a:t>92839</a:t>
            </a:r>
            <a:r>
              <a:rPr lang="en-US" u="sng" dirty="0" smtClean="0">
                <a:hlinkClick r:id="rId4"/>
              </a:rPr>
              <a:t>a</a:t>
            </a:r>
            <a:r>
              <a:rPr lang="ru-RU" u="sng" dirty="0" smtClean="0">
                <a:hlinkClick r:id="rId4"/>
              </a:rPr>
              <a:t>259</a:t>
            </a:r>
            <a:r>
              <a:rPr lang="en-US" u="sng" dirty="0" smtClean="0">
                <a:hlinkClick r:id="rId4"/>
              </a:rPr>
              <a:t>c</a:t>
            </a:r>
            <a:r>
              <a:rPr lang="ru-RU" u="sng" dirty="0" smtClean="0">
                <a:hlinkClick r:id="rId4"/>
              </a:rPr>
              <a:t>1</a:t>
            </a:r>
            <a:r>
              <a:rPr lang="en-US" u="sng" dirty="0" smtClean="0">
                <a:hlinkClick r:id="rId4"/>
              </a:rPr>
              <a:t>f</a:t>
            </a:r>
            <a:r>
              <a:rPr lang="ru-RU" u="sng" dirty="0" smtClean="0">
                <a:hlinkClick r:id="rId4"/>
              </a:rPr>
              <a:t>611</a:t>
            </a:r>
            <a:r>
              <a:rPr lang="en-US" u="sng" dirty="0" err="1" smtClean="0">
                <a:hlinkClick r:id="rId4"/>
              </a:rPr>
              <a:t>ed</a:t>
            </a:r>
            <a:r>
              <a:rPr lang="ru-RU" u="sng" dirty="0" smtClean="0">
                <a:hlinkClick r:id="rId4"/>
              </a:rPr>
              <a:t>1</a:t>
            </a:r>
            <a:r>
              <a:rPr lang="en-US" u="sng" dirty="0" smtClean="0">
                <a:hlinkClick r:id="rId4"/>
              </a:rPr>
              <a:t>a</a:t>
            </a:r>
            <a:r>
              <a:rPr lang="ru-RU" u="sng" dirty="0" smtClean="0">
                <a:hlinkClick r:id="rId4"/>
              </a:rPr>
              <a:t>0</a:t>
            </a:r>
            <a:r>
              <a:rPr lang="en-US" u="sng" dirty="0" smtClean="0">
                <a:hlinkClick r:id="rId4"/>
              </a:rPr>
              <a:t>c</a:t>
            </a:r>
            <a:r>
              <a:rPr lang="ru-RU" u="sng" dirty="0" smtClean="0">
                <a:hlinkClick r:id="rId4"/>
              </a:rPr>
              <a:t>8/</a:t>
            </a:r>
            <a:r>
              <a:rPr lang="en-US" u="sng" dirty="0" err="1" smtClean="0">
                <a:hlinkClick r:id="rId4"/>
              </a:rPr>
              <a:t>phpPS</a:t>
            </a:r>
            <a:r>
              <a:rPr lang="ru-RU" u="sng" dirty="0" smtClean="0">
                <a:hlinkClick r:id="rId4"/>
              </a:rPr>
              <a:t>44</a:t>
            </a:r>
            <a:r>
              <a:rPr lang="en-US" u="sng" dirty="0" err="1" smtClean="0">
                <a:hlinkClick r:id="rId4"/>
              </a:rPr>
              <a:t>nk</a:t>
            </a:r>
            <a:r>
              <a:rPr lang="ru-RU" u="sng" dirty="0" smtClean="0">
                <a:hlinkClick r:id="rId4"/>
              </a:rPr>
              <a:t>_</a:t>
            </a:r>
            <a:r>
              <a:rPr lang="en-US" u="sng" dirty="0" err="1" smtClean="0">
                <a:hlinkClick r:id="rId4"/>
              </a:rPr>
              <a:t>CHislitelnye</a:t>
            </a:r>
            <a:r>
              <a:rPr lang="ru-RU" u="sng" dirty="0" smtClean="0">
                <a:hlinkClick r:id="rId4"/>
              </a:rPr>
              <a:t>14.</a:t>
            </a:r>
            <a:r>
              <a:rPr lang="en-US" u="sng" dirty="0" err="1" smtClean="0">
                <a:hlinkClick r:id="rId4"/>
              </a:rPr>
              <a:t>png</a:t>
            </a:r>
            <a:r>
              <a:rPr lang="ru-RU" dirty="0" smtClean="0"/>
              <a:t> </a:t>
            </a:r>
          </a:p>
          <a:p>
            <a:r>
              <a:rPr lang="ru-RU" dirty="0" smtClean="0"/>
              <a:t>- Для ссоры нужны двое </a:t>
            </a:r>
          </a:p>
          <a:p>
            <a:r>
              <a:rPr lang="en-US" u="sng" dirty="0" smtClean="0">
                <a:hlinkClick r:id="rId5"/>
              </a:rPr>
              <a:t>http</a:t>
            </a:r>
            <a:r>
              <a:rPr lang="ru-RU" u="sng" dirty="0" smtClean="0">
                <a:hlinkClick r:id="rId5"/>
              </a:rPr>
              <a:t>://</a:t>
            </a:r>
            <a:r>
              <a:rPr lang="en-US" u="sng" dirty="0" smtClean="0">
                <a:hlinkClick r:id="rId5"/>
              </a:rPr>
              <a:t>pro</a:t>
            </a:r>
            <a:r>
              <a:rPr lang="ru-RU" u="sng" dirty="0" smtClean="0">
                <a:hlinkClick r:id="rId5"/>
              </a:rPr>
              <a:t>-</a:t>
            </a:r>
            <a:r>
              <a:rPr lang="en-US" u="sng" dirty="0" err="1" smtClean="0">
                <a:hlinkClick r:id="rId5"/>
              </a:rPr>
              <a:t>poslovicy</a:t>
            </a:r>
            <a:r>
              <a:rPr lang="ru-RU" u="sng" dirty="0" smtClean="0">
                <a:hlinkClick r:id="rId5"/>
              </a:rPr>
              <a:t>.</a:t>
            </a:r>
            <a:r>
              <a:rPr lang="en-US" u="sng" dirty="0" err="1" smtClean="0">
                <a:hlinkClick r:id="rId5"/>
              </a:rPr>
              <a:t>ru</a:t>
            </a:r>
            <a:r>
              <a:rPr lang="ru-RU" u="sng" dirty="0" smtClean="0">
                <a:hlinkClick r:id="rId5"/>
              </a:rPr>
              <a:t>/</a:t>
            </a:r>
            <a:r>
              <a:rPr lang="en-US" u="sng" dirty="0" err="1" smtClean="0">
                <a:hlinkClick r:id="rId5"/>
              </a:rPr>
              <a:t>wp</a:t>
            </a:r>
            <a:r>
              <a:rPr lang="ru-RU" u="sng" dirty="0" smtClean="0">
                <a:hlinkClick r:id="rId5"/>
              </a:rPr>
              <a:t>-</a:t>
            </a:r>
            <a:r>
              <a:rPr lang="en-US" u="sng" dirty="0" smtClean="0">
                <a:hlinkClick r:id="rId5"/>
              </a:rPr>
              <a:t>content</a:t>
            </a:r>
            <a:r>
              <a:rPr lang="ru-RU" u="sng" dirty="0" smtClean="0">
                <a:hlinkClick r:id="rId5"/>
              </a:rPr>
              <a:t>/</a:t>
            </a:r>
            <a:r>
              <a:rPr lang="en-US" u="sng" dirty="0" smtClean="0">
                <a:hlinkClick r:id="rId5"/>
              </a:rPr>
              <a:t>uploads</a:t>
            </a:r>
            <a:r>
              <a:rPr lang="ru-RU" u="sng" dirty="0" smtClean="0">
                <a:hlinkClick r:id="rId5"/>
              </a:rPr>
              <a:t>/2016/11/12016-11-23_163322.</a:t>
            </a:r>
            <a:r>
              <a:rPr lang="en-US" u="sng" dirty="0" smtClean="0">
                <a:hlinkClick r:id="rId5"/>
              </a:rPr>
              <a:t>jpg</a:t>
            </a:r>
            <a:r>
              <a:rPr lang="ru-RU" dirty="0" smtClean="0"/>
              <a:t> </a:t>
            </a:r>
          </a:p>
          <a:p>
            <a:r>
              <a:rPr lang="ru-RU" dirty="0" smtClean="0"/>
              <a:t>- Один как месяц в небе</a:t>
            </a:r>
          </a:p>
          <a:p>
            <a:r>
              <a:rPr lang="en-US" u="sng" dirty="0" smtClean="0">
                <a:hlinkClick r:id="rId6"/>
              </a:rPr>
              <a:t>http</a:t>
            </a:r>
            <a:r>
              <a:rPr lang="ru-RU" u="sng" dirty="0" smtClean="0">
                <a:hlinkClick r:id="rId6"/>
              </a:rPr>
              <a:t>://</a:t>
            </a:r>
            <a:r>
              <a:rPr lang="en-US" u="sng" dirty="0" err="1" smtClean="0">
                <a:hlinkClick r:id="rId6"/>
              </a:rPr>
              <a:t>pogovorka</a:t>
            </a:r>
            <a:r>
              <a:rPr lang="ru-RU" u="sng" dirty="0" smtClean="0">
                <a:hlinkClick r:id="rId6"/>
              </a:rPr>
              <a:t>.</a:t>
            </a:r>
            <a:r>
              <a:rPr lang="en-US" u="sng" dirty="0" smtClean="0">
                <a:hlinkClick r:id="rId6"/>
              </a:rPr>
              <a:t>com</a:t>
            </a:r>
            <a:r>
              <a:rPr lang="ru-RU" u="sng" dirty="0" smtClean="0">
                <a:hlinkClick r:id="rId6"/>
              </a:rPr>
              <a:t>/</a:t>
            </a:r>
            <a:r>
              <a:rPr lang="en-US" u="sng" dirty="0" err="1" smtClean="0">
                <a:hlinkClick r:id="rId6"/>
              </a:rPr>
              <a:t>za</a:t>
            </a:r>
            <a:r>
              <a:rPr lang="ru-RU" u="sng" dirty="0" smtClean="0">
                <a:hlinkClick r:id="rId6"/>
              </a:rPr>
              <a:t>-</a:t>
            </a:r>
            <a:r>
              <a:rPr lang="en-US" u="sng" dirty="0" err="1" smtClean="0">
                <a:hlinkClick r:id="rId6"/>
              </a:rPr>
              <a:t>dvumya</a:t>
            </a:r>
            <a:r>
              <a:rPr lang="ru-RU" u="sng" dirty="0" smtClean="0">
                <a:hlinkClick r:id="rId6"/>
              </a:rPr>
              <a:t>-</a:t>
            </a:r>
            <a:r>
              <a:rPr lang="en-US" u="sng" dirty="0" err="1" smtClean="0">
                <a:hlinkClick r:id="rId6"/>
              </a:rPr>
              <a:t>zajcami</a:t>
            </a:r>
            <a:r>
              <a:rPr lang="ru-RU" u="sng" dirty="0" smtClean="0">
                <a:hlinkClick r:id="rId6"/>
              </a:rPr>
              <a:t>-</a:t>
            </a:r>
            <a:r>
              <a:rPr lang="en-US" u="sng" dirty="0" err="1" smtClean="0">
                <a:hlinkClick r:id="rId6"/>
              </a:rPr>
              <a:t>pogonishsya</a:t>
            </a:r>
            <a:r>
              <a:rPr lang="ru-RU" u="sng" dirty="0" smtClean="0">
                <a:hlinkClick r:id="rId6"/>
              </a:rPr>
              <a:t>-</a:t>
            </a:r>
            <a:r>
              <a:rPr lang="en-US" u="sng" dirty="0" err="1" smtClean="0">
                <a:hlinkClick r:id="rId6"/>
              </a:rPr>
              <a:t>ni</a:t>
            </a:r>
            <a:r>
              <a:rPr lang="ru-RU" u="sng" dirty="0" smtClean="0">
                <a:hlinkClick r:id="rId6"/>
              </a:rPr>
              <a:t>-</a:t>
            </a:r>
            <a:r>
              <a:rPr lang="en-US" u="sng" dirty="0" err="1" smtClean="0">
                <a:hlinkClick r:id="rId6"/>
              </a:rPr>
              <a:t>odnogo</a:t>
            </a:r>
            <a:r>
              <a:rPr lang="ru-RU" u="sng" dirty="0" smtClean="0">
                <a:hlinkClick r:id="rId6"/>
              </a:rPr>
              <a:t>-</a:t>
            </a:r>
            <a:r>
              <a:rPr lang="en-US" u="sng" dirty="0" smtClean="0">
                <a:hlinkClick r:id="rId6"/>
              </a:rPr>
              <a:t>ne</a:t>
            </a:r>
            <a:r>
              <a:rPr lang="ru-RU" u="sng" dirty="0" smtClean="0">
                <a:hlinkClick r:id="rId6"/>
              </a:rPr>
              <a:t>-</a:t>
            </a:r>
            <a:r>
              <a:rPr lang="en-US" u="sng" dirty="0" err="1" smtClean="0">
                <a:hlinkClick r:id="rId6"/>
              </a:rPr>
              <a:t>pojmaesh</a:t>
            </a:r>
            <a:r>
              <a:rPr lang="ru-RU" u="sng" dirty="0" smtClean="0">
                <a:hlinkClick r:id="rId6"/>
              </a:rPr>
              <a:t>/</a:t>
            </a:r>
            <a:r>
              <a:rPr lang="ru-RU" dirty="0" smtClean="0"/>
              <a:t> </a:t>
            </a:r>
          </a:p>
          <a:p>
            <a:r>
              <a:rPr lang="ru-RU" dirty="0" smtClean="0"/>
              <a:t>- За двумя зайцами</a:t>
            </a:r>
          </a:p>
          <a:p>
            <a:r>
              <a:rPr lang="en-US" u="sng" dirty="0" smtClean="0">
                <a:hlinkClick r:id="rId7"/>
              </a:rPr>
              <a:t>https</a:t>
            </a:r>
            <a:r>
              <a:rPr lang="ru-RU" u="sng" dirty="0" smtClean="0">
                <a:hlinkClick r:id="rId7"/>
              </a:rPr>
              <a:t>://</a:t>
            </a:r>
            <a:r>
              <a:rPr lang="en-US" u="sng" dirty="0" smtClean="0">
                <a:hlinkClick r:id="rId7"/>
              </a:rPr>
              <a:t>www</a:t>
            </a:r>
            <a:r>
              <a:rPr lang="ru-RU" u="sng" dirty="0" smtClean="0">
                <a:hlinkClick r:id="rId7"/>
              </a:rPr>
              <a:t>.</a:t>
            </a:r>
            <a:r>
              <a:rPr lang="en-US" u="sng" dirty="0" smtClean="0">
                <a:hlinkClick r:id="rId7"/>
              </a:rPr>
              <a:t>live</a:t>
            </a:r>
            <a:r>
              <a:rPr lang="ru-RU" u="sng" dirty="0" smtClean="0">
                <a:hlinkClick r:id="rId7"/>
              </a:rPr>
              <a:t>-</a:t>
            </a:r>
            <a:r>
              <a:rPr lang="en-US" u="sng" dirty="0" smtClean="0">
                <a:hlinkClick r:id="rId7"/>
              </a:rPr>
              <a:t>and</a:t>
            </a:r>
            <a:r>
              <a:rPr lang="ru-RU" u="sng" dirty="0" smtClean="0">
                <a:hlinkClick r:id="rId7"/>
              </a:rPr>
              <a:t>-</a:t>
            </a:r>
            <a:r>
              <a:rPr lang="en-US" u="sng" dirty="0" smtClean="0">
                <a:hlinkClick r:id="rId7"/>
              </a:rPr>
              <a:t>learn</a:t>
            </a:r>
            <a:r>
              <a:rPr lang="ru-RU" u="sng" dirty="0" smtClean="0">
                <a:hlinkClick r:id="rId7"/>
              </a:rPr>
              <a:t>.</a:t>
            </a:r>
            <a:r>
              <a:rPr lang="en-US" u="sng" dirty="0" err="1" smtClean="0">
                <a:hlinkClick r:id="rId7"/>
              </a:rPr>
              <a:t>ru</a:t>
            </a:r>
            <a:r>
              <a:rPr lang="ru-RU" u="sng" dirty="0" smtClean="0">
                <a:hlinkClick r:id="rId7"/>
              </a:rPr>
              <a:t>/</a:t>
            </a:r>
            <a:r>
              <a:rPr lang="en-US" u="sng" dirty="0" smtClean="0">
                <a:hlinkClick r:id="rId7"/>
              </a:rPr>
              <a:t>catalog</a:t>
            </a:r>
            <a:r>
              <a:rPr lang="ru-RU" u="sng" dirty="0" smtClean="0">
                <a:hlinkClick r:id="rId7"/>
              </a:rPr>
              <a:t>/</a:t>
            </a:r>
            <a:r>
              <a:rPr lang="en-US" u="sng" dirty="0" smtClean="0">
                <a:hlinkClick r:id="rId7"/>
              </a:rPr>
              <a:t>article</a:t>
            </a:r>
            <a:r>
              <a:rPr lang="ru-RU" u="sng" dirty="0" smtClean="0">
                <a:hlinkClick r:id="rId7"/>
              </a:rPr>
              <a:t>/</a:t>
            </a:r>
            <a:r>
              <a:rPr lang="en-US" u="sng" dirty="0" err="1" smtClean="0">
                <a:hlinkClick r:id="rId7"/>
              </a:rPr>
              <a:t>uprazhnenie</a:t>
            </a:r>
            <a:r>
              <a:rPr lang="ru-RU" u="sng" dirty="0" smtClean="0">
                <a:hlinkClick r:id="rId7"/>
              </a:rPr>
              <a:t>-</a:t>
            </a:r>
            <a:r>
              <a:rPr lang="en-US" u="sng" dirty="0" smtClean="0">
                <a:hlinkClick r:id="rId7"/>
              </a:rPr>
              <a:t>art</a:t>
            </a:r>
            <a:r>
              <a:rPr lang="ru-RU" u="sng" dirty="0" smtClean="0">
                <a:hlinkClick r:id="rId7"/>
              </a:rPr>
              <a:t>-</a:t>
            </a:r>
            <a:r>
              <a:rPr lang="en-US" u="sng" dirty="0" err="1" smtClean="0">
                <a:hlinkClick r:id="rId7"/>
              </a:rPr>
              <a:t>terapii</a:t>
            </a:r>
            <a:r>
              <a:rPr lang="ru-RU" u="sng" dirty="0" smtClean="0">
                <a:hlinkClick r:id="rId7"/>
              </a:rPr>
              <a:t>-</a:t>
            </a:r>
            <a:r>
              <a:rPr lang="en-US" u="sng" dirty="0" err="1" smtClean="0">
                <a:hlinkClick r:id="rId7"/>
              </a:rPr>
              <a:t>odna</a:t>
            </a:r>
            <a:r>
              <a:rPr lang="ru-RU" u="sng" dirty="0" smtClean="0">
                <a:hlinkClick r:id="rId7"/>
              </a:rPr>
              <a:t>-</a:t>
            </a:r>
            <a:r>
              <a:rPr lang="en-US" u="sng" dirty="0" err="1" smtClean="0">
                <a:hlinkClick r:id="rId7"/>
              </a:rPr>
              <a:t>golova</a:t>
            </a:r>
            <a:r>
              <a:rPr lang="ru-RU" u="sng" dirty="0" smtClean="0">
                <a:hlinkClick r:id="rId7"/>
              </a:rPr>
              <a:t>-</a:t>
            </a:r>
            <a:r>
              <a:rPr lang="en-US" u="sng" dirty="0" err="1" smtClean="0">
                <a:hlinkClick r:id="rId7"/>
              </a:rPr>
              <a:t>khorosho</a:t>
            </a:r>
            <a:r>
              <a:rPr lang="ru-RU" u="sng" dirty="0" smtClean="0">
                <a:hlinkClick r:id="rId7"/>
              </a:rPr>
              <a:t>-</a:t>
            </a:r>
            <a:r>
              <a:rPr lang="en-US" u="sng" dirty="0" smtClean="0">
                <a:hlinkClick r:id="rId7"/>
              </a:rPr>
              <a:t>a</a:t>
            </a:r>
            <a:r>
              <a:rPr lang="ru-RU" u="sng" dirty="0" smtClean="0">
                <a:hlinkClick r:id="rId7"/>
              </a:rPr>
              <a:t>-</a:t>
            </a:r>
            <a:r>
              <a:rPr lang="en-US" u="sng" dirty="0" err="1" smtClean="0">
                <a:hlinkClick r:id="rId7"/>
              </a:rPr>
              <a:t>dve</a:t>
            </a:r>
            <a:r>
              <a:rPr lang="ru-RU" u="sng" dirty="0" smtClean="0">
                <a:hlinkClick r:id="rId7"/>
              </a:rPr>
              <a:t>-</a:t>
            </a:r>
            <a:r>
              <a:rPr lang="en-US" u="sng" dirty="0" err="1" smtClean="0">
                <a:hlinkClick r:id="rId7"/>
              </a:rPr>
              <a:t>luchshe</a:t>
            </a:r>
            <a:r>
              <a:rPr lang="ru-RU" u="sng" dirty="0" smtClean="0">
                <a:hlinkClick r:id="rId7"/>
              </a:rPr>
              <a:t>/</a:t>
            </a:r>
            <a:r>
              <a:rPr lang="ru-RU" dirty="0" smtClean="0"/>
              <a:t> </a:t>
            </a:r>
          </a:p>
          <a:p>
            <a:r>
              <a:rPr lang="ru-RU" dirty="0" smtClean="0"/>
              <a:t>- Одна голова хорошо, а две лучше</a:t>
            </a:r>
          </a:p>
          <a:p>
            <a:r>
              <a:rPr lang="ru-RU" u="sng" dirty="0" smtClean="0">
                <a:hlinkClick r:id="rId8"/>
              </a:rPr>
              <a:t>https://myphs.jimdo.com</a:t>
            </a:r>
            <a:r>
              <a:rPr lang="ru-RU" u="sng" dirty="0" smtClean="0"/>
              <a:t> </a:t>
            </a:r>
            <a:endParaRPr lang="ru-RU" dirty="0" smtClean="0"/>
          </a:p>
          <a:p>
            <a:r>
              <a:rPr lang="ru-RU" dirty="0" smtClean="0"/>
              <a:t>- Легенды и поверья о растениях</a:t>
            </a:r>
          </a:p>
          <a:p>
            <a:r>
              <a:rPr lang="en-US" u="sng" dirty="0" smtClean="0">
                <a:hlinkClick r:id="rId9"/>
              </a:rPr>
              <a:t>http</a:t>
            </a:r>
            <a:r>
              <a:rPr lang="ru-RU" u="sng" dirty="0" smtClean="0">
                <a:hlinkClick r:id="rId9"/>
              </a:rPr>
              <a:t>://</a:t>
            </a:r>
            <a:r>
              <a:rPr lang="en-US" u="sng" dirty="0" err="1" smtClean="0">
                <a:hlinkClick r:id="rId9"/>
              </a:rPr>
              <a:t>slovarick</a:t>
            </a:r>
            <a:r>
              <a:rPr lang="ru-RU" u="sng" dirty="0" smtClean="0">
                <a:hlinkClick r:id="rId9"/>
              </a:rPr>
              <a:t>.</a:t>
            </a:r>
            <a:r>
              <a:rPr lang="en-US" u="sng" dirty="0" err="1" smtClean="0">
                <a:hlinkClick r:id="rId9"/>
              </a:rPr>
              <a:t>ru</a:t>
            </a:r>
            <a:r>
              <a:rPr lang="ru-RU" u="sng" dirty="0" smtClean="0">
                <a:hlinkClick r:id="rId9"/>
              </a:rPr>
              <a:t>/951/</a:t>
            </a:r>
            <a:r>
              <a:rPr lang="ru-RU" dirty="0" smtClean="0"/>
              <a:t> </a:t>
            </a:r>
          </a:p>
          <a:p>
            <a:r>
              <a:rPr lang="ru-RU" dirty="0" smtClean="0"/>
              <a:t>-  Словарь пословиц и поговорок</a:t>
            </a:r>
          </a:p>
          <a:p>
            <a:r>
              <a:rPr lang="en-US" u="sng" dirty="0" smtClean="0">
                <a:hlinkClick r:id="rId10"/>
              </a:rPr>
              <a:t>http</a:t>
            </a:r>
            <a:r>
              <a:rPr lang="ru-RU" u="sng" dirty="0" smtClean="0">
                <a:hlinkClick r:id="rId10"/>
              </a:rPr>
              <a:t>://</a:t>
            </a:r>
            <a:r>
              <a:rPr lang="en-US" u="sng" dirty="0" err="1" smtClean="0">
                <a:hlinkClick r:id="rId10"/>
              </a:rPr>
              <a:t>xn</a:t>
            </a:r>
            <a:r>
              <a:rPr lang="ru-RU" u="sng" dirty="0" smtClean="0">
                <a:hlinkClick r:id="rId10"/>
              </a:rPr>
              <a:t>--80</a:t>
            </a:r>
            <a:r>
              <a:rPr lang="en-US" u="sng" dirty="0" err="1" smtClean="0">
                <a:hlinkClick r:id="rId10"/>
              </a:rPr>
              <a:t>aabdctlk</a:t>
            </a:r>
            <a:r>
              <a:rPr lang="ru-RU" u="sng" dirty="0" smtClean="0">
                <a:hlinkClick r:id="rId10"/>
              </a:rPr>
              <a:t>8</a:t>
            </a:r>
            <a:r>
              <a:rPr lang="en-US" u="sng" dirty="0" err="1" smtClean="0">
                <a:hlinkClick r:id="rId10"/>
              </a:rPr>
              <a:t>bedv</a:t>
            </a:r>
            <a:r>
              <a:rPr lang="ru-RU" u="sng" dirty="0" smtClean="0">
                <a:hlinkClick r:id="rId10"/>
              </a:rPr>
              <a:t>.</a:t>
            </a:r>
            <a:r>
              <a:rPr lang="en-US" u="sng" dirty="0" err="1" smtClean="0">
                <a:hlinkClick r:id="rId10"/>
              </a:rPr>
              <a:t>xn</a:t>
            </a:r>
            <a:r>
              <a:rPr lang="ru-RU" u="sng" dirty="0" smtClean="0">
                <a:hlinkClick r:id="rId10"/>
              </a:rPr>
              <a:t>--</a:t>
            </a:r>
            <a:r>
              <a:rPr lang="en-US" u="sng" dirty="0" smtClean="0">
                <a:hlinkClick r:id="rId10"/>
              </a:rPr>
              <a:t>p</a:t>
            </a:r>
            <a:r>
              <a:rPr lang="ru-RU" u="sng" dirty="0" smtClean="0">
                <a:hlinkClick r:id="rId10"/>
              </a:rPr>
              <a:t>1</a:t>
            </a:r>
            <a:r>
              <a:rPr lang="en-US" u="sng" dirty="0" err="1" smtClean="0">
                <a:hlinkClick r:id="rId10"/>
              </a:rPr>
              <a:t>ai</a:t>
            </a:r>
            <a:r>
              <a:rPr lang="ru-RU" u="sng" dirty="0" smtClean="0">
                <a:hlinkClick r:id="rId10"/>
              </a:rPr>
              <a:t>/</a:t>
            </a:r>
            <a:r>
              <a:rPr lang="en-US" u="sng" dirty="0" smtClean="0">
                <a:hlinkClick r:id="rId10"/>
              </a:rPr>
              <a:t>index</a:t>
            </a:r>
            <a:r>
              <a:rPr lang="ru-RU" u="sng" dirty="0" smtClean="0">
                <a:hlinkClick r:id="rId10"/>
              </a:rPr>
              <a:t>.</a:t>
            </a:r>
            <a:r>
              <a:rPr lang="en-US" u="sng" dirty="0" err="1" smtClean="0">
                <a:hlinkClick r:id="rId10"/>
              </a:rPr>
              <a:t>php</a:t>
            </a:r>
            <a:r>
              <a:rPr lang="ru-RU" u="sng" dirty="0" smtClean="0">
                <a:hlinkClick r:id="rId10"/>
              </a:rPr>
              <a:t>?</a:t>
            </a:r>
            <a:r>
              <a:rPr lang="en-US" u="sng" dirty="0" smtClean="0">
                <a:hlinkClick r:id="rId10"/>
              </a:rPr>
              <a:t>link</a:t>
            </a:r>
            <a:r>
              <a:rPr lang="ru-RU" u="sng" dirty="0" smtClean="0">
                <a:hlinkClick r:id="rId10"/>
              </a:rPr>
              <a:t>=</a:t>
            </a:r>
            <a:r>
              <a:rPr lang="en-US" u="sng" dirty="0" err="1" smtClean="0">
                <a:hlinkClick r:id="rId10"/>
              </a:rPr>
              <a:t>kr</a:t>
            </a:r>
            <a:r>
              <a:rPr lang="ru-RU" u="sng" dirty="0" smtClean="0">
                <a:hlinkClick r:id="rId10"/>
              </a:rPr>
              <a:t>_</a:t>
            </a:r>
            <a:r>
              <a:rPr lang="en-US" u="sng" dirty="0" smtClean="0">
                <a:hlinkClick r:id="rId10"/>
              </a:rPr>
              <a:t>e</a:t>
            </a:r>
            <a:r>
              <a:rPr lang="ru-RU" u="sng" dirty="0" smtClean="0">
                <a:hlinkClick r:id="rId10"/>
              </a:rPr>
              <a:t>.</a:t>
            </a:r>
            <a:r>
              <a:rPr lang="en-US" u="sng" dirty="0" smtClean="0">
                <a:hlinkClick r:id="rId10"/>
              </a:rPr>
              <a:t>html</a:t>
            </a:r>
            <a:r>
              <a:rPr lang="ru-RU" u="sng" dirty="0" smtClean="0">
                <a:hlinkClick r:id="rId10"/>
              </a:rPr>
              <a:t>&amp;&amp;</a:t>
            </a:r>
            <a:r>
              <a:rPr lang="en-US" u="sng" dirty="0" smtClean="0">
                <a:hlinkClick r:id="rId10"/>
              </a:rPr>
              <a:t>a</a:t>
            </a:r>
            <a:r>
              <a:rPr lang="ru-RU" u="sng" dirty="0" smtClean="0">
                <a:hlinkClick r:id="rId10"/>
              </a:rPr>
              <a:t>=0</a:t>
            </a:r>
            <a:r>
              <a:rPr lang="ru-RU" dirty="0" smtClean="0"/>
              <a:t> </a:t>
            </a:r>
          </a:p>
          <a:p>
            <a:r>
              <a:rPr lang="ru-RU" dirty="0" smtClean="0"/>
              <a:t>- Учимся решать логические задачи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Ссылки на Интернет - источники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 fontScale="55000" lnSpcReduction="20000"/>
          </a:bodyPr>
          <a:lstStyle/>
          <a:p>
            <a:r>
              <a:rPr lang="en-US" u="sng" dirty="0" smtClean="0">
                <a:hlinkClick r:id="rId2"/>
              </a:rPr>
              <a:t>http</a:t>
            </a:r>
            <a:r>
              <a:rPr lang="ru-RU" u="sng" dirty="0" smtClean="0">
                <a:hlinkClick r:id="rId2"/>
              </a:rPr>
              <a:t>://</a:t>
            </a:r>
            <a:r>
              <a:rPr lang="en-US" u="sng" dirty="0" err="1" smtClean="0">
                <a:hlinkClick r:id="rId2"/>
              </a:rPr>
              <a:t>bourabai</a:t>
            </a:r>
            <a:r>
              <a:rPr lang="ru-RU" u="sng" dirty="0" smtClean="0">
                <a:hlinkClick r:id="rId2"/>
              </a:rPr>
              <a:t>.</a:t>
            </a:r>
            <a:r>
              <a:rPr lang="en-US" u="sng" dirty="0" err="1" smtClean="0">
                <a:hlinkClick r:id="rId2"/>
              </a:rPr>
              <a:t>narod</a:t>
            </a:r>
            <a:r>
              <a:rPr lang="ru-RU" u="sng" dirty="0" smtClean="0">
                <a:hlinkClick r:id="rId2"/>
              </a:rPr>
              <a:t>.</a:t>
            </a:r>
            <a:r>
              <a:rPr lang="en-US" u="sng" dirty="0" err="1" smtClean="0">
                <a:hlinkClick r:id="rId2"/>
              </a:rPr>
              <a:t>ru</a:t>
            </a:r>
            <a:r>
              <a:rPr lang="ru-RU" u="sng" dirty="0" smtClean="0">
                <a:hlinkClick r:id="rId2"/>
              </a:rPr>
              <a:t>/</a:t>
            </a:r>
            <a:r>
              <a:rPr lang="en-US" u="sng" dirty="0" err="1" smtClean="0">
                <a:hlinkClick r:id="rId2"/>
              </a:rPr>
              <a:t>lucretius</a:t>
            </a:r>
            <a:r>
              <a:rPr lang="ru-RU" u="sng" dirty="0" smtClean="0">
                <a:hlinkClick r:id="rId2"/>
              </a:rPr>
              <a:t>/</a:t>
            </a:r>
            <a:r>
              <a:rPr lang="en-US" u="sng" dirty="0" err="1" smtClean="0">
                <a:hlinkClick r:id="rId2"/>
              </a:rPr>
              <a:t>thales</a:t>
            </a:r>
            <a:r>
              <a:rPr lang="ru-RU" u="sng" dirty="0" smtClean="0">
                <a:hlinkClick r:id="rId2"/>
              </a:rPr>
              <a:t>.</a:t>
            </a:r>
            <a:r>
              <a:rPr lang="en-US" u="sng" dirty="0" err="1" smtClean="0">
                <a:hlinkClick r:id="rId2"/>
              </a:rPr>
              <a:t>htm</a:t>
            </a:r>
            <a:endParaRPr lang="ru-RU" dirty="0" smtClean="0"/>
          </a:p>
          <a:p>
            <a:r>
              <a:rPr lang="ru-RU" dirty="0" smtClean="0"/>
              <a:t>Фалес Милетский</a:t>
            </a:r>
          </a:p>
          <a:p>
            <a:r>
              <a:rPr lang="en-US" u="sng" dirty="0" smtClean="0">
                <a:hlinkClick r:id="rId3"/>
              </a:rPr>
              <a:t>https</a:t>
            </a:r>
            <a:r>
              <a:rPr lang="ru-RU" u="sng" dirty="0" smtClean="0">
                <a:hlinkClick r:id="rId3"/>
              </a:rPr>
              <a:t>://</a:t>
            </a:r>
            <a:r>
              <a:rPr lang="en-US" u="sng" dirty="0" err="1" smtClean="0">
                <a:hlinkClick r:id="rId3"/>
              </a:rPr>
              <a:t>proshkolu</a:t>
            </a:r>
            <a:r>
              <a:rPr lang="ru-RU" u="sng" dirty="0" smtClean="0">
                <a:hlinkClick r:id="rId3"/>
              </a:rPr>
              <a:t>.</a:t>
            </a:r>
            <a:r>
              <a:rPr lang="en-US" u="sng" dirty="0" err="1" smtClean="0">
                <a:hlinkClick r:id="rId3"/>
              </a:rPr>
              <a:t>ru</a:t>
            </a:r>
            <a:r>
              <a:rPr lang="ru-RU" u="sng" dirty="0" smtClean="0">
                <a:hlinkClick r:id="rId3"/>
              </a:rPr>
              <a:t>/</a:t>
            </a:r>
            <a:r>
              <a:rPr lang="en-US" u="sng" dirty="0" smtClean="0">
                <a:hlinkClick r:id="rId3"/>
              </a:rPr>
              <a:t>user</a:t>
            </a:r>
            <a:r>
              <a:rPr lang="ru-RU" u="sng" dirty="0" smtClean="0">
                <a:hlinkClick r:id="rId3"/>
              </a:rPr>
              <a:t>/</a:t>
            </a:r>
            <a:r>
              <a:rPr lang="en-US" u="sng" dirty="0" err="1" smtClean="0">
                <a:hlinkClick r:id="rId3"/>
              </a:rPr>
              <a:t>Olg</a:t>
            </a:r>
            <a:r>
              <a:rPr lang="ru-RU" u="sng" dirty="0" smtClean="0">
                <a:hlinkClick r:id="rId3"/>
              </a:rPr>
              <a:t>-</a:t>
            </a:r>
            <a:r>
              <a:rPr lang="en-US" u="sng" dirty="0" smtClean="0">
                <a:hlinkClick r:id="rId3"/>
              </a:rPr>
              <a:t>a</a:t>
            </a:r>
            <a:r>
              <a:rPr lang="ru-RU" u="sng" dirty="0" smtClean="0">
                <a:hlinkClick r:id="rId3"/>
              </a:rPr>
              <a:t>-</a:t>
            </a:r>
            <a:r>
              <a:rPr lang="en-US" u="sng" dirty="0" err="1" smtClean="0">
                <a:hlinkClick r:id="rId3"/>
              </a:rPr>
              <a:t>ndreevna</a:t>
            </a:r>
            <a:r>
              <a:rPr lang="ru-RU" u="sng" dirty="0" smtClean="0">
                <a:hlinkClick r:id="rId3"/>
              </a:rPr>
              <a:t>/</a:t>
            </a:r>
            <a:r>
              <a:rPr lang="en-US" u="sng" dirty="0" smtClean="0">
                <a:hlinkClick r:id="rId3"/>
              </a:rPr>
              <a:t>file</a:t>
            </a:r>
            <a:r>
              <a:rPr lang="ru-RU" u="sng" dirty="0" smtClean="0">
                <a:hlinkClick r:id="rId3"/>
              </a:rPr>
              <a:t>/913073/</a:t>
            </a:r>
            <a:endParaRPr lang="ru-RU" dirty="0" smtClean="0"/>
          </a:p>
          <a:p>
            <a:r>
              <a:rPr lang="ru-RU" dirty="0" smtClean="0"/>
              <a:t>Фалес Милетский</a:t>
            </a:r>
          </a:p>
          <a:p>
            <a:r>
              <a:rPr lang="en-US" u="sng" dirty="0" smtClean="0">
                <a:hlinkClick r:id="rId4"/>
              </a:rPr>
              <a:t>https</a:t>
            </a:r>
            <a:r>
              <a:rPr lang="ru-RU" u="sng" dirty="0" smtClean="0">
                <a:hlinkClick r:id="rId4"/>
              </a:rPr>
              <a:t>://</a:t>
            </a:r>
            <a:r>
              <a:rPr lang="en-US" u="sng" dirty="0" smtClean="0">
                <a:hlinkClick r:id="rId4"/>
              </a:rPr>
              <a:t>www</a:t>
            </a:r>
            <a:r>
              <a:rPr lang="ru-RU" u="sng" dirty="0" smtClean="0">
                <a:hlinkClick r:id="rId4"/>
              </a:rPr>
              <a:t>.</a:t>
            </a:r>
            <a:r>
              <a:rPr lang="en-US" u="sng" dirty="0" err="1" smtClean="0">
                <a:hlinkClick r:id="rId4"/>
              </a:rPr>
              <a:t>tutoronline</a:t>
            </a:r>
            <a:r>
              <a:rPr lang="ru-RU" u="sng" dirty="0" smtClean="0">
                <a:hlinkClick r:id="rId4"/>
              </a:rPr>
              <a:t>.</a:t>
            </a:r>
            <a:r>
              <a:rPr lang="en-US" u="sng" dirty="0" err="1" smtClean="0">
                <a:hlinkClick r:id="rId4"/>
              </a:rPr>
              <a:t>ru</a:t>
            </a:r>
            <a:r>
              <a:rPr lang="ru-RU" u="sng" dirty="0" smtClean="0">
                <a:hlinkClick r:id="rId4"/>
              </a:rPr>
              <a:t>/</a:t>
            </a:r>
            <a:r>
              <a:rPr lang="en-US" u="sng" dirty="0" smtClean="0">
                <a:hlinkClick r:id="rId4"/>
              </a:rPr>
              <a:t>blog</a:t>
            </a:r>
            <a:r>
              <a:rPr lang="ru-RU" u="sng" dirty="0" smtClean="0">
                <a:hlinkClick r:id="rId4"/>
              </a:rPr>
              <a:t>/</a:t>
            </a:r>
            <a:r>
              <a:rPr lang="en-US" u="sng" dirty="0" err="1" smtClean="0">
                <a:hlinkClick r:id="rId4"/>
              </a:rPr>
              <a:t>fales</a:t>
            </a:r>
            <a:r>
              <a:rPr lang="ru-RU" u="sng" dirty="0" smtClean="0">
                <a:hlinkClick r:id="rId4"/>
              </a:rPr>
              <a:t>-</a:t>
            </a:r>
            <a:r>
              <a:rPr lang="en-US" u="sng" dirty="0" err="1" smtClean="0">
                <a:hlinkClick r:id="rId4"/>
              </a:rPr>
              <a:t>miletskij</a:t>
            </a:r>
            <a:endParaRPr lang="ru-RU" dirty="0" smtClean="0"/>
          </a:p>
          <a:p>
            <a:r>
              <a:rPr lang="ru-RU" dirty="0" smtClean="0"/>
              <a:t>Фалес и его теорема</a:t>
            </a:r>
          </a:p>
          <a:p>
            <a:r>
              <a:rPr lang="en-US" u="sng" dirty="0" smtClean="0">
                <a:hlinkClick r:id="rId5"/>
              </a:rPr>
              <a:t>http</a:t>
            </a:r>
            <a:r>
              <a:rPr lang="ru-RU" u="sng" dirty="0" smtClean="0">
                <a:hlinkClick r:id="rId5"/>
              </a:rPr>
              <a:t>://</a:t>
            </a:r>
            <a:r>
              <a:rPr lang="en-US" u="sng" dirty="0" err="1" smtClean="0">
                <a:hlinkClick r:id="rId5"/>
              </a:rPr>
              <a:t>medtravi</a:t>
            </a:r>
            <a:r>
              <a:rPr lang="ru-RU" u="sng" dirty="0" smtClean="0">
                <a:hlinkClick r:id="rId5"/>
              </a:rPr>
              <a:t>.</a:t>
            </a:r>
            <a:r>
              <a:rPr lang="en-US" u="sng" dirty="0" smtClean="0">
                <a:hlinkClick r:id="rId5"/>
              </a:rPr>
              <a:t>com</a:t>
            </a:r>
            <a:r>
              <a:rPr lang="ru-RU" u="sng" dirty="0" smtClean="0">
                <a:hlinkClick r:id="rId5"/>
              </a:rPr>
              <a:t>/</a:t>
            </a:r>
            <a:r>
              <a:rPr lang="en-US" u="sng" dirty="0" err="1" smtClean="0">
                <a:hlinkClick r:id="rId5"/>
              </a:rPr>
              <a:t>wp</a:t>
            </a:r>
            <a:r>
              <a:rPr lang="ru-RU" u="sng" dirty="0" smtClean="0">
                <a:hlinkClick r:id="rId5"/>
              </a:rPr>
              <a:t>-</a:t>
            </a:r>
            <a:r>
              <a:rPr lang="en-US" u="sng" dirty="0" smtClean="0">
                <a:hlinkClick r:id="rId5"/>
              </a:rPr>
              <a:t>content</a:t>
            </a:r>
            <a:r>
              <a:rPr lang="ru-RU" u="sng" dirty="0" smtClean="0">
                <a:hlinkClick r:id="rId5"/>
              </a:rPr>
              <a:t>/</a:t>
            </a:r>
            <a:r>
              <a:rPr lang="en-US" u="sng" dirty="0" smtClean="0">
                <a:hlinkClick r:id="rId5"/>
              </a:rPr>
              <a:t>uploads</a:t>
            </a:r>
            <a:r>
              <a:rPr lang="ru-RU" u="sng" dirty="0" smtClean="0">
                <a:hlinkClick r:id="rId5"/>
              </a:rPr>
              <a:t>/2015/03/471.</a:t>
            </a:r>
            <a:r>
              <a:rPr lang="en-US" u="sng" dirty="0" smtClean="0">
                <a:hlinkClick r:id="rId5"/>
              </a:rPr>
              <a:t>jpg</a:t>
            </a:r>
            <a:r>
              <a:rPr lang="ru-RU" dirty="0" smtClean="0"/>
              <a:t> </a:t>
            </a:r>
          </a:p>
          <a:p>
            <a:r>
              <a:rPr lang="ru-RU" dirty="0" smtClean="0"/>
              <a:t>- Золототысячник </a:t>
            </a:r>
          </a:p>
          <a:p>
            <a:r>
              <a:rPr lang="en-US" u="sng" dirty="0" smtClean="0">
                <a:hlinkClick r:id="rId6"/>
              </a:rPr>
              <a:t>http</a:t>
            </a:r>
            <a:r>
              <a:rPr lang="ru-RU" u="sng" dirty="0" smtClean="0">
                <a:hlinkClick r:id="rId6"/>
              </a:rPr>
              <a:t>://</a:t>
            </a:r>
            <a:r>
              <a:rPr lang="en-US" u="sng" dirty="0" err="1" smtClean="0">
                <a:hlinkClick r:id="rId6"/>
              </a:rPr>
              <a:t>mtdata</a:t>
            </a:r>
            <a:r>
              <a:rPr lang="ru-RU" u="sng" dirty="0" smtClean="0">
                <a:hlinkClick r:id="rId6"/>
              </a:rPr>
              <a:t>.</a:t>
            </a:r>
            <a:r>
              <a:rPr lang="en-US" u="sng" dirty="0" err="1" smtClean="0">
                <a:hlinkClick r:id="rId6"/>
              </a:rPr>
              <a:t>ru</a:t>
            </a:r>
            <a:r>
              <a:rPr lang="ru-RU" u="sng" dirty="0" smtClean="0">
                <a:hlinkClick r:id="rId6"/>
              </a:rPr>
              <a:t>/</a:t>
            </a:r>
            <a:r>
              <a:rPr lang="en-US" u="sng" dirty="0" smtClean="0">
                <a:hlinkClick r:id="rId6"/>
              </a:rPr>
              <a:t>u</a:t>
            </a:r>
            <a:r>
              <a:rPr lang="ru-RU" u="sng" dirty="0" smtClean="0">
                <a:hlinkClick r:id="rId6"/>
              </a:rPr>
              <a:t>25/</a:t>
            </a:r>
            <a:r>
              <a:rPr lang="en-US" u="sng" dirty="0" smtClean="0">
                <a:hlinkClick r:id="rId6"/>
              </a:rPr>
              <a:t>photo</a:t>
            </a:r>
            <a:r>
              <a:rPr lang="ru-RU" u="sng" dirty="0" smtClean="0">
                <a:hlinkClick r:id="rId6"/>
              </a:rPr>
              <a:t>2</a:t>
            </a:r>
            <a:r>
              <a:rPr lang="en-US" u="sng" dirty="0" smtClean="0">
                <a:hlinkClick r:id="rId6"/>
              </a:rPr>
              <a:t>A</a:t>
            </a:r>
            <a:r>
              <a:rPr lang="ru-RU" u="sng" dirty="0" smtClean="0">
                <a:hlinkClick r:id="rId6"/>
              </a:rPr>
              <a:t>71/20303216161_0/</a:t>
            </a:r>
            <a:r>
              <a:rPr lang="en-US" u="sng" dirty="0" smtClean="0">
                <a:hlinkClick r:id="rId6"/>
              </a:rPr>
              <a:t>original</a:t>
            </a:r>
            <a:r>
              <a:rPr lang="ru-RU" u="sng" dirty="0" smtClean="0">
                <a:hlinkClick r:id="rId6"/>
              </a:rPr>
              <a:t>.</a:t>
            </a:r>
            <a:r>
              <a:rPr lang="en-US" u="sng" dirty="0" smtClean="0">
                <a:hlinkClick r:id="rId6"/>
              </a:rPr>
              <a:t>jpg</a:t>
            </a:r>
            <a:r>
              <a:rPr lang="ru-RU" dirty="0" smtClean="0"/>
              <a:t> </a:t>
            </a:r>
          </a:p>
          <a:p>
            <a:r>
              <a:rPr lang="ru-RU" dirty="0" smtClean="0"/>
              <a:t>- Столетник </a:t>
            </a:r>
          </a:p>
          <a:p>
            <a:r>
              <a:rPr lang="ru-RU" u="sng" dirty="0" smtClean="0">
                <a:hlinkClick r:id="rId7"/>
              </a:rPr>
              <a:t>https://ppt-online.org/86371</a:t>
            </a:r>
            <a:endParaRPr lang="ru-RU" dirty="0" smtClean="0"/>
          </a:p>
          <a:p>
            <a:r>
              <a:rPr lang="ru-RU" dirty="0" smtClean="0"/>
              <a:t>-пословицы с числом три  (слайд из презентации) </a:t>
            </a:r>
          </a:p>
          <a:p>
            <a:r>
              <a:rPr lang="en-US" u="sng" dirty="0" smtClean="0">
                <a:hlinkClick r:id="rId8"/>
              </a:rPr>
              <a:t>http</a:t>
            </a:r>
            <a:r>
              <a:rPr lang="ru-RU" u="sng" dirty="0" smtClean="0">
                <a:hlinkClick r:id="rId8"/>
              </a:rPr>
              <a:t>://</a:t>
            </a:r>
            <a:r>
              <a:rPr lang="en-US" u="sng" dirty="0" smtClean="0">
                <a:hlinkClick r:id="rId8"/>
              </a:rPr>
              <a:t>www</a:t>
            </a:r>
            <a:r>
              <a:rPr lang="ru-RU" u="sng" dirty="0" smtClean="0">
                <a:hlinkClick r:id="rId8"/>
              </a:rPr>
              <a:t>.</a:t>
            </a:r>
            <a:r>
              <a:rPr lang="en-US" u="sng" dirty="0" err="1" smtClean="0">
                <a:hlinkClick r:id="rId8"/>
              </a:rPr>
              <a:t>playcast</a:t>
            </a:r>
            <a:r>
              <a:rPr lang="ru-RU" u="sng" dirty="0" smtClean="0">
                <a:hlinkClick r:id="rId8"/>
              </a:rPr>
              <a:t>.</a:t>
            </a:r>
            <a:r>
              <a:rPr lang="en-US" u="sng" dirty="0" err="1" smtClean="0">
                <a:hlinkClick r:id="rId8"/>
              </a:rPr>
              <a:t>ru</a:t>
            </a:r>
            <a:r>
              <a:rPr lang="ru-RU" u="sng" dirty="0" smtClean="0">
                <a:hlinkClick r:id="rId8"/>
              </a:rPr>
              <a:t>/</a:t>
            </a:r>
            <a:r>
              <a:rPr lang="en-US" u="sng" dirty="0" smtClean="0">
                <a:hlinkClick r:id="rId8"/>
              </a:rPr>
              <a:t>view</a:t>
            </a:r>
            <a:r>
              <a:rPr lang="ru-RU" u="sng" dirty="0" smtClean="0">
                <a:hlinkClick r:id="rId8"/>
              </a:rPr>
              <a:t>/8569420/04225</a:t>
            </a:r>
            <a:r>
              <a:rPr lang="en-US" u="sng" dirty="0" smtClean="0">
                <a:hlinkClick r:id="rId8"/>
              </a:rPr>
              <a:t>d</a:t>
            </a:r>
            <a:r>
              <a:rPr lang="ru-RU" u="sng" dirty="0" smtClean="0">
                <a:hlinkClick r:id="rId8"/>
              </a:rPr>
              <a:t>20</a:t>
            </a:r>
            <a:r>
              <a:rPr lang="en-US" u="sng" dirty="0" smtClean="0">
                <a:hlinkClick r:id="rId8"/>
              </a:rPr>
              <a:t>d</a:t>
            </a:r>
            <a:r>
              <a:rPr lang="ru-RU" u="sng" dirty="0" smtClean="0">
                <a:hlinkClick r:id="rId8"/>
              </a:rPr>
              <a:t>39</a:t>
            </a:r>
            <a:r>
              <a:rPr lang="en-US" u="sng" dirty="0" err="1" smtClean="0">
                <a:hlinkClick r:id="rId8"/>
              </a:rPr>
              <a:t>df</a:t>
            </a:r>
            <a:r>
              <a:rPr lang="ru-RU" u="sng" dirty="0" smtClean="0">
                <a:hlinkClick r:id="rId8"/>
              </a:rPr>
              <a:t>4</a:t>
            </a:r>
            <a:r>
              <a:rPr lang="en-US" u="sng" dirty="0" smtClean="0">
                <a:hlinkClick r:id="rId8"/>
              </a:rPr>
              <a:t>a</a:t>
            </a:r>
            <a:r>
              <a:rPr lang="ru-RU" u="sng" dirty="0" smtClean="0">
                <a:hlinkClick r:id="rId8"/>
              </a:rPr>
              <a:t>7</a:t>
            </a:r>
            <a:r>
              <a:rPr lang="en-US" u="sng" dirty="0" smtClean="0">
                <a:hlinkClick r:id="rId8"/>
              </a:rPr>
              <a:t>e</a:t>
            </a:r>
            <a:r>
              <a:rPr lang="ru-RU" u="sng" dirty="0" smtClean="0">
                <a:hlinkClick r:id="rId8"/>
              </a:rPr>
              <a:t>33341</a:t>
            </a:r>
            <a:r>
              <a:rPr lang="en-US" u="sng" dirty="0" smtClean="0">
                <a:hlinkClick r:id="rId8"/>
              </a:rPr>
              <a:t>e</a:t>
            </a:r>
            <a:r>
              <a:rPr lang="ru-RU" u="sng" dirty="0" smtClean="0">
                <a:hlinkClick r:id="rId8"/>
              </a:rPr>
              <a:t>3</a:t>
            </a:r>
            <a:r>
              <a:rPr lang="en-US" u="sng" dirty="0" err="1" smtClean="0">
                <a:hlinkClick r:id="rId8"/>
              </a:rPr>
              <a:t>cf</a:t>
            </a:r>
            <a:r>
              <a:rPr lang="ru-RU" u="sng" dirty="0" smtClean="0">
                <a:hlinkClick r:id="rId8"/>
              </a:rPr>
              <a:t>089</a:t>
            </a:r>
            <a:r>
              <a:rPr lang="en-US" u="sng" dirty="0" smtClean="0">
                <a:hlinkClick r:id="rId8"/>
              </a:rPr>
              <a:t>c</a:t>
            </a:r>
            <a:r>
              <a:rPr lang="ru-RU" u="sng" dirty="0" smtClean="0">
                <a:hlinkClick r:id="rId8"/>
              </a:rPr>
              <a:t>7</a:t>
            </a:r>
            <a:r>
              <a:rPr lang="en-US" u="sng" dirty="0" err="1" smtClean="0">
                <a:hlinkClick r:id="rId8"/>
              </a:rPr>
              <a:t>cf</a:t>
            </a:r>
            <a:r>
              <a:rPr lang="ru-RU" u="sng" dirty="0" smtClean="0">
                <a:hlinkClick r:id="rId8"/>
              </a:rPr>
              <a:t>38</a:t>
            </a:r>
            <a:r>
              <a:rPr lang="en-US" u="sng" dirty="0" smtClean="0">
                <a:hlinkClick r:id="rId8"/>
              </a:rPr>
              <a:t>b</a:t>
            </a:r>
            <a:r>
              <a:rPr lang="ru-RU" u="sng" dirty="0" smtClean="0">
                <a:hlinkClick r:id="rId8"/>
              </a:rPr>
              <a:t>4</a:t>
            </a:r>
            <a:r>
              <a:rPr lang="en-US" u="sng" dirty="0" smtClean="0">
                <a:hlinkClick r:id="rId8"/>
              </a:rPr>
              <a:t>bb</a:t>
            </a:r>
            <a:r>
              <a:rPr lang="ru-RU" u="sng" dirty="0" smtClean="0">
                <a:hlinkClick r:id="rId8"/>
              </a:rPr>
              <a:t>2</a:t>
            </a:r>
            <a:r>
              <a:rPr lang="en-US" u="sng" dirty="0" smtClean="0">
                <a:hlinkClick r:id="rId8"/>
              </a:rPr>
              <a:t>pl</a:t>
            </a:r>
            <a:r>
              <a:rPr lang="ru-RU" dirty="0" smtClean="0"/>
              <a:t> </a:t>
            </a:r>
          </a:p>
          <a:p>
            <a:r>
              <a:rPr lang="ru-RU" dirty="0" smtClean="0"/>
              <a:t>- </a:t>
            </a:r>
            <a:r>
              <a:rPr lang="ru-RU" dirty="0" err="1" smtClean="0"/>
              <a:t>Плейкаст</a:t>
            </a:r>
            <a:r>
              <a:rPr lang="ru-RU" dirty="0" smtClean="0"/>
              <a:t> Ранняя осень</a:t>
            </a:r>
          </a:p>
          <a:p>
            <a:r>
              <a:rPr lang="en-US" u="sng" dirty="0" smtClean="0">
                <a:hlinkClick r:id="rId9"/>
              </a:rPr>
              <a:t>http</a:t>
            </a:r>
            <a:r>
              <a:rPr lang="ru-RU" u="sng" dirty="0" smtClean="0">
                <a:hlinkClick r:id="rId9"/>
              </a:rPr>
              <a:t>://</a:t>
            </a:r>
            <a:r>
              <a:rPr lang="en-US" u="sng" dirty="0" smtClean="0">
                <a:hlinkClick r:id="rId9"/>
              </a:rPr>
              <a:t>www</a:t>
            </a:r>
            <a:r>
              <a:rPr lang="ru-RU" u="sng" dirty="0" smtClean="0">
                <a:hlinkClick r:id="rId9"/>
              </a:rPr>
              <a:t>.</a:t>
            </a:r>
            <a:r>
              <a:rPr lang="en-US" u="sng" dirty="0" err="1" smtClean="0">
                <a:hlinkClick r:id="rId9"/>
              </a:rPr>
              <a:t>profguide</a:t>
            </a:r>
            <a:r>
              <a:rPr lang="ru-RU" u="sng" dirty="0" smtClean="0">
                <a:hlinkClick r:id="rId9"/>
              </a:rPr>
              <a:t>.</a:t>
            </a:r>
            <a:r>
              <a:rPr lang="en-US" u="sng" dirty="0" err="1" smtClean="0">
                <a:hlinkClick r:id="rId9"/>
              </a:rPr>
              <a:t>ru</a:t>
            </a:r>
            <a:r>
              <a:rPr lang="ru-RU" u="sng" dirty="0" smtClean="0">
                <a:hlinkClick r:id="rId9"/>
              </a:rPr>
              <a:t>/</a:t>
            </a:r>
            <a:r>
              <a:rPr lang="en-US" u="sng" dirty="0" err="1" smtClean="0">
                <a:hlinkClick r:id="rId9"/>
              </a:rPr>
              <a:t>myshlenie</a:t>
            </a:r>
            <a:r>
              <a:rPr lang="ru-RU" u="sng" dirty="0" smtClean="0">
                <a:hlinkClick r:id="rId9"/>
              </a:rPr>
              <a:t>/</a:t>
            </a:r>
            <a:r>
              <a:rPr lang="en-US" u="sng" dirty="0" err="1" smtClean="0">
                <a:hlinkClick r:id="rId9"/>
              </a:rPr>
              <a:t>gdejekorova</a:t>
            </a:r>
            <a:r>
              <a:rPr lang="ru-RU" u="sng" dirty="0" smtClean="0">
                <a:hlinkClick r:id="rId9"/>
              </a:rPr>
              <a:t>.</a:t>
            </a:r>
            <a:r>
              <a:rPr lang="en-US" u="sng" dirty="0" smtClean="0">
                <a:hlinkClick r:id="rId9"/>
              </a:rPr>
              <a:t>html</a:t>
            </a:r>
            <a:r>
              <a:rPr lang="ru-RU" dirty="0" smtClean="0"/>
              <a:t> </a:t>
            </a:r>
          </a:p>
          <a:p>
            <a:r>
              <a:rPr lang="ru-RU" dirty="0" smtClean="0"/>
              <a:t>Задача Где корова?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Ссылки на Интернет - источники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900" u="sng" dirty="0" smtClean="0">
                <a:hlinkClick r:id="rId2"/>
              </a:rPr>
              <a:t>http://www.undhaus.ru/pagesl.phtml?menul=1</a:t>
            </a:r>
            <a:endParaRPr lang="ru-RU" sz="1900" dirty="0" smtClean="0"/>
          </a:p>
          <a:p>
            <a:r>
              <a:rPr lang="ru-RU" sz="1900" dirty="0" smtClean="0"/>
              <a:t>- Семь раз отмерь, один раз отрежь</a:t>
            </a:r>
          </a:p>
          <a:p>
            <a:r>
              <a:rPr lang="ru-RU" sz="1900" u="sng" dirty="0" smtClean="0">
                <a:hlinkClick r:id="rId3"/>
              </a:rPr>
              <a:t>http://kcbux.ru/Statyy/ZA_zizny/za-010_100rub.html</a:t>
            </a:r>
            <a:endParaRPr lang="ru-RU" sz="1900" dirty="0" smtClean="0"/>
          </a:p>
          <a:p>
            <a:r>
              <a:rPr lang="ru-RU" sz="1900" dirty="0" smtClean="0"/>
              <a:t>Сто рублей</a:t>
            </a:r>
          </a:p>
          <a:p>
            <a:r>
              <a:rPr lang="ru-RU" sz="1900" u="sng" dirty="0" smtClean="0">
                <a:hlinkClick r:id="rId4"/>
              </a:rPr>
              <a:t>http://www.wday.ru/stil-zhizny/vibor-redakcii/aleksandr-druz-na-usyi-bolshe-ne-sporyu/</a:t>
            </a:r>
            <a:endParaRPr lang="ru-RU" sz="1900" dirty="0" smtClean="0"/>
          </a:p>
          <a:p>
            <a:r>
              <a:rPr lang="ru-RU" sz="1900" dirty="0" smtClean="0"/>
              <a:t>Александр </a:t>
            </a:r>
            <a:r>
              <a:rPr lang="ru-RU" sz="1900" dirty="0" err="1" smtClean="0"/>
              <a:t>Друзь</a:t>
            </a:r>
            <a:endParaRPr lang="ru-RU" sz="19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214422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3100" b="1" dirty="0" smtClean="0">
                <a:solidFill>
                  <a:srgbClr val="FF0000"/>
                </a:solidFill>
                <a:latin typeface="+mn-lt"/>
              </a:rPr>
              <a:t>Фалес Милетский, несомненно самый выдающийся из  знаменитых семи мудрецов </a:t>
            </a:r>
            <a:r>
              <a:rPr lang="ru-RU" dirty="0" smtClean="0">
                <a:latin typeface="Monotype Corsiva" pitchFamily="66" charset="0"/>
              </a:rPr>
              <a:t/>
            </a:r>
            <a:br>
              <a:rPr lang="ru-RU" dirty="0" smtClean="0">
                <a:latin typeface="Monotype Corsiva" pitchFamily="66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86116" y="1285860"/>
            <a:ext cx="5857884" cy="55721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cs typeface="Times New Roman" pitchFamily="18" charset="0"/>
              </a:rPr>
              <a:t>В </a:t>
            </a:r>
            <a:r>
              <a:rPr lang="ru-RU" sz="2800" dirty="0" err="1" smtClean="0">
                <a:cs typeface="Times New Roman" pitchFamily="18" charset="0"/>
              </a:rPr>
              <a:t>Милете</a:t>
            </a:r>
            <a:r>
              <a:rPr lang="ru-RU" sz="2800" dirty="0" smtClean="0">
                <a:cs typeface="Times New Roman" pitchFamily="18" charset="0"/>
              </a:rPr>
              <a:t>, греческий мыслитель</a:t>
            </a:r>
          </a:p>
          <a:p>
            <a:pPr marL="0" indent="0">
              <a:buNone/>
            </a:pPr>
            <a:r>
              <a:rPr lang="ru-RU" sz="2800" dirty="0" smtClean="0">
                <a:cs typeface="Times New Roman" pitchFamily="18" charset="0"/>
              </a:rPr>
              <a:t>Устройство мира познавал.</a:t>
            </a:r>
          </a:p>
          <a:p>
            <a:pPr marL="0" indent="0">
              <a:buNone/>
            </a:pPr>
            <a:r>
              <a:rPr lang="ru-RU" sz="2800" dirty="0" smtClean="0">
                <a:cs typeface="Times New Roman" pitchFamily="18" charset="0"/>
              </a:rPr>
              <a:t>Он сделал множество открытий, </a:t>
            </a:r>
          </a:p>
          <a:p>
            <a:pPr marL="0" indent="0">
              <a:buNone/>
            </a:pPr>
            <a:r>
              <a:rPr lang="ru-RU" sz="2800" dirty="0" smtClean="0">
                <a:cs typeface="Times New Roman" pitchFamily="18" charset="0"/>
              </a:rPr>
              <a:t>Научных истин прописал.</a:t>
            </a:r>
          </a:p>
          <a:p>
            <a:pPr marL="0" indent="0">
              <a:buNone/>
            </a:pPr>
            <a:r>
              <a:rPr lang="ru-RU" sz="2800" dirty="0" smtClean="0">
                <a:cs typeface="Times New Roman" pitchFamily="18" charset="0"/>
              </a:rPr>
              <a:t>Он изучал движение небесных тел,</a:t>
            </a:r>
          </a:p>
          <a:p>
            <a:pPr marL="0" indent="0">
              <a:buNone/>
            </a:pPr>
            <a:r>
              <a:rPr lang="ru-RU" sz="2800" dirty="0" smtClean="0">
                <a:cs typeface="Times New Roman" pitchFamily="18" charset="0"/>
              </a:rPr>
              <a:t>И предсказал причину солнечных затмений. </a:t>
            </a:r>
          </a:p>
          <a:p>
            <a:pPr marL="0" indent="0">
              <a:buNone/>
            </a:pPr>
            <a:r>
              <a:rPr lang="ru-RU" sz="2800" dirty="0" smtClean="0">
                <a:cs typeface="Times New Roman" pitchFamily="18" charset="0"/>
              </a:rPr>
              <a:t>Учителей он много не имел, </a:t>
            </a:r>
          </a:p>
          <a:p>
            <a:pPr marL="0" indent="0">
              <a:buNone/>
            </a:pPr>
            <a:r>
              <a:rPr lang="ru-RU" sz="2800" dirty="0" smtClean="0">
                <a:cs typeface="Times New Roman" pitchFamily="18" charset="0"/>
              </a:rPr>
              <a:t>Но стал отмеченный печатью гений.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585789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        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       </a:t>
            </a:r>
            <a:endParaRPr lang="ru-RU" b="1" dirty="0"/>
          </a:p>
        </p:txBody>
      </p:sp>
      <p:pic>
        <p:nvPicPr>
          <p:cNvPr id="6" name="Рисунок 5" descr="913073-8989922e7414b2b3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82" y="1357298"/>
            <a:ext cx="2581275" cy="3429000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80"/>
                            </p:stCondLst>
                            <p:childTnLst>
                              <p:par>
                                <p:cTn id="22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40"/>
                            </p:stCondLst>
                            <p:childTnLst>
                              <p:par>
                                <p:cTn id="28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620"/>
                            </p:stCondLst>
                            <p:childTnLst>
                              <p:par>
                                <p:cTn id="34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660"/>
                            </p:stCondLst>
                            <p:childTnLst>
                              <p:par>
                                <p:cTn id="46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140"/>
                            </p:stCondLst>
                            <p:childTnLst>
                              <p:par>
                                <p:cTn id="52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60"/>
                            </p:stCondLst>
                            <p:childTnLst>
                              <p:par>
                                <p:cTn id="58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0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1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вал 2"/>
          <p:cNvSpPr/>
          <p:nvPr/>
        </p:nvSpPr>
        <p:spPr>
          <a:xfrm>
            <a:off x="3286116" y="4714884"/>
            <a:ext cx="2500298" cy="21431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Утверждал, что Луна светит отраженным светом</a:t>
            </a:r>
            <a:endParaRPr lang="ru-RU" sz="1600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2214546" y="0"/>
            <a:ext cx="2428892" cy="207167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Изучил движение Солнца по небесной сфере</a:t>
            </a:r>
            <a:endParaRPr lang="ru-RU" sz="1600" i="1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857488" y="1857364"/>
            <a:ext cx="3357586" cy="28575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</a:rPr>
              <a:t>Считается, что Фалес первым из известных на сегодня древних учёных</a:t>
            </a:r>
            <a:endParaRPr lang="ru-RU" sz="24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5572132" y="3714752"/>
            <a:ext cx="2643206" cy="221457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Утверждал, что затмения Луны происходят тогда, когда Луна попадает в тень от Земли</a:t>
            </a:r>
            <a:endParaRPr lang="ru-RU" sz="1600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latin typeface="+mj-lt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143636" y="1714488"/>
            <a:ext cx="2357454" cy="20002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Изобрел глобус</a:t>
            </a:r>
            <a:endParaRPr lang="ru-RU" sz="1600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4643438" y="0"/>
            <a:ext cx="2357454" cy="21431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Научился вычислять время солнцестояний и </a:t>
            </a:r>
            <a:r>
              <a:rPr lang="ru-RU" sz="1600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равнодействий</a:t>
            </a:r>
            <a:endParaRPr lang="ru-RU" sz="1600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857224" y="3786190"/>
            <a:ext cx="2643206" cy="2286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Ввёл календарь, по египетскому образцу (365 дней в году, 12 месяцев по 30 дней, и пять дней  - выпадающие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Monotype Corsiva" pitchFamily="66" charset="0"/>
              </a:rPr>
              <a:t>)</a:t>
            </a:r>
            <a:endParaRPr lang="ru-RU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28596" y="1500174"/>
            <a:ext cx="2571768" cy="2286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Утверждал, что затмения Солнца происходят тогда, когда между ним и Землей проходит Луна</a:t>
            </a:r>
            <a:endParaRPr lang="ru-RU" sz="1600" i="1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500"/>
                            </p:stCondLst>
                            <p:childTnLst>
                              <p:par>
                                <p:cTn id="2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500"/>
                            </p:stCondLst>
                            <p:childTnLst>
                              <p:par>
                                <p:cTn id="2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500"/>
                            </p:stCondLst>
                            <p:childTnLst>
                              <p:par>
                                <p:cTn id="3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500"/>
                            </p:stCondLst>
                            <p:childTnLst>
                              <p:par>
                                <p:cTn id="3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-214338"/>
            <a:ext cx="7488832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+mj-lt"/>
              </a:rPr>
              <a:t>Заслуги </a:t>
            </a:r>
            <a:r>
              <a:rPr lang="ru-RU" sz="3200" b="1" dirty="0">
                <a:solidFill>
                  <a:srgbClr val="FF0000"/>
                </a:solidFill>
                <a:latin typeface="+mj-lt"/>
              </a:rPr>
              <a:t>Фалеса в геометрии </a:t>
            </a:r>
            <a:br>
              <a:rPr lang="ru-RU" sz="3200" b="1" dirty="0">
                <a:solidFill>
                  <a:srgbClr val="FF0000"/>
                </a:solidFill>
                <a:latin typeface="+mj-lt"/>
              </a:rPr>
            </a:br>
            <a:endParaRPr lang="ru-RU" sz="3200" b="1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9" name="Рисунок 8" descr="Терема Фалес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12" y="2357430"/>
            <a:ext cx="3786214" cy="3000396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14282" y="2143116"/>
            <a:ext cx="2357454" cy="15716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cs typeface="Times New Roman" pitchFamily="18" charset="0"/>
              </a:rPr>
              <a:t>имеет место равенство треугольников по одной стороне и двум прилегающим к ней углам</a:t>
            </a:r>
            <a:endParaRPr lang="ru-RU" sz="1600" b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643702" y="2143116"/>
            <a:ext cx="2214578" cy="15716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chemeClr val="tx1"/>
                </a:solidFill>
                <a:cs typeface="Times New Roman" pitchFamily="18" charset="0"/>
              </a:rPr>
              <a:t>углы при основании равнобедренного треугольника равны </a:t>
            </a: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5720" y="4000504"/>
            <a:ext cx="2214578" cy="1428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b="1" dirty="0" smtClean="0">
                <a:solidFill>
                  <a:schemeClr val="tx1"/>
                </a:solidFill>
                <a:cs typeface="Times New Roman" pitchFamily="18" charset="0"/>
              </a:rPr>
              <a:t>вертикальные углы равны </a:t>
            </a:r>
          </a:p>
          <a:p>
            <a:pPr algn="ctr"/>
            <a:endParaRPr lang="ru-RU" dirty="0" smtClean="0">
              <a:latin typeface="Monotype Corsiva" pitchFamily="66" charset="0"/>
            </a:endParaRPr>
          </a:p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357290" y="5572140"/>
            <a:ext cx="6786610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cs typeface="Times New Roman" pitchFamily="18" charset="0"/>
              </a:rPr>
              <a:t>вписанный угол, опирающийся на диаметр, 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cs typeface="Times New Roman" pitchFamily="18" charset="0"/>
              </a:rPr>
              <a:t>является прямым</a:t>
            </a:r>
          </a:p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643702" y="3929066"/>
            <a:ext cx="2286016" cy="1428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chemeClr val="tx1"/>
                </a:solidFill>
                <a:cs typeface="Times New Roman" pitchFamily="18" charset="0"/>
              </a:rPr>
              <a:t>диаметр делит круг на две равные части</a:t>
            </a:r>
            <a:endParaRPr lang="ru-RU" sz="1600" b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500166" y="928670"/>
            <a:ext cx="6786610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Считается, что Фалес первым доказал несколько геометрических теорем, а именно: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929718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/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>МАТЕМАТИЧЕСКИЙ </a:t>
            </a:r>
            <a:r>
              <a:rPr lang="ru-RU" b="1" i="1" dirty="0" smtClean="0">
                <a:solidFill>
                  <a:srgbClr val="FF0000"/>
                </a:solidFill>
              </a:rPr>
              <a:t>ЭТАП</a:t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dirty="0" smtClean="0"/>
              <a:t>Круги </a:t>
            </a:r>
            <a:r>
              <a:rPr lang="ru-RU" b="1" dirty="0" smtClean="0"/>
              <a:t>Эйлера – задачи на пересечение или объединение множеств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Задача</a:t>
            </a:r>
            <a:r>
              <a:rPr lang="ru-RU" b="1" dirty="0" smtClean="0">
                <a:solidFill>
                  <a:srgbClr val="FF0000"/>
                </a:solidFill>
              </a:rPr>
              <a:t>.«Мир музыки»</a:t>
            </a:r>
          </a:p>
          <a:p>
            <a:pPr>
              <a:buNone/>
            </a:pPr>
            <a:r>
              <a:rPr lang="ru-RU" dirty="0" smtClean="0"/>
              <a:t>   В магазин «Мир музыки» пришло 35 покупателей. Из них 20 человек купили новый диск певицы Максим, 11 – диск Земфиры, 10 человек не купили ни одного диска. Сколько человек купили диски и Максим, и Земфиры? 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                              </a:t>
            </a:r>
            <a:r>
              <a:rPr lang="ru-RU" b="1" i="1" dirty="0" smtClean="0">
                <a:solidFill>
                  <a:srgbClr val="FF0000"/>
                </a:solidFill>
              </a:rPr>
              <a:t>Решение</a:t>
            </a:r>
            <a:br>
              <a:rPr lang="ru-RU" b="1" i="1" dirty="0" smtClean="0">
                <a:solidFill>
                  <a:srgbClr val="FF0000"/>
                </a:solidFill>
              </a:rPr>
            </a:b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500305"/>
            <a:ext cx="8258204" cy="4000529"/>
          </a:xfrm>
        </p:spPr>
        <p:txBody>
          <a:bodyPr>
            <a:normAutofit fontScale="700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dirty="0" smtClean="0">
                <a:cs typeface="Times New Roman" pitchFamily="18" charset="0"/>
              </a:rPr>
              <a:t>Изобразим эти множества на кругах Эйлера. </a:t>
            </a:r>
            <a:br>
              <a:rPr lang="ru-RU" dirty="0" smtClean="0">
                <a:cs typeface="Times New Roman" pitchFamily="18" charset="0"/>
              </a:rPr>
            </a:br>
            <a:r>
              <a:rPr lang="ru-RU" dirty="0" smtClean="0">
                <a:cs typeface="Times New Roman" pitchFamily="18" charset="0"/>
              </a:rPr>
              <a:t>Теперь посчитаем: Всего внутри большого круга 35 покупателей, внутри двух меньших 35–10=25 покупателей. По условию задачи 20 покупателей купили новый диск певицы Максим, следовательно, 25 – 20 = 5 покупателей купили только диск Земфиры. А в задаче сказано, что 11 покупателей купили диск Земфиры, значит 11 – 5 = 6 покупателей купили диски и Максим, и Земфиры</a:t>
            </a:r>
            <a:br>
              <a:rPr lang="ru-RU" dirty="0" smtClean="0">
                <a:cs typeface="Times New Roman" pitchFamily="18" charset="0"/>
              </a:rPr>
            </a:br>
            <a:r>
              <a:rPr lang="ru-RU" dirty="0" smtClean="0">
                <a:cs typeface="Times New Roman" pitchFamily="18" charset="0"/>
              </a:rPr>
              <a:t/>
            </a:r>
            <a:br>
              <a:rPr lang="ru-RU" dirty="0" smtClean="0">
                <a:cs typeface="Times New Roman" pitchFamily="18" charset="0"/>
              </a:rPr>
            </a:br>
            <a:r>
              <a:rPr lang="ru-RU" i="1" dirty="0" smtClean="0">
                <a:cs typeface="Times New Roman" pitchFamily="18" charset="0"/>
              </a:rPr>
              <a:t>Ответ: 6 покупателей купили диски и Максим, и Земфиры</a:t>
            </a:r>
            <a:r>
              <a:rPr lang="ru-RU" i="1" dirty="0" smtClean="0"/>
              <a:t>.</a:t>
            </a:r>
            <a:endParaRPr lang="ru-RU" dirty="0"/>
          </a:p>
        </p:txBody>
      </p:sp>
      <p:pic>
        <p:nvPicPr>
          <p:cNvPr id="4" name="Рисунок 3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20" y="214290"/>
            <a:ext cx="4857784" cy="2571768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Математические ребусы</a:t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sz="3600" b="1" i="1" dirty="0" smtClean="0">
                <a:solidFill>
                  <a:srgbClr val="FF0000"/>
                </a:solidFill>
              </a:rPr>
              <a:t>задания на восстановление записей вычислений</a:t>
            </a:r>
            <a:r>
              <a:rPr lang="ru-RU" b="1" i="1" dirty="0" smtClean="0">
                <a:solidFill>
                  <a:srgbClr val="FF0000"/>
                </a:solidFill>
              </a:rPr>
              <a:t/>
            </a:r>
            <a:br>
              <a:rPr lang="ru-RU" b="1" i="1" dirty="0" smtClean="0">
                <a:solidFill>
                  <a:srgbClr val="FF0000"/>
                </a:solidFill>
              </a:rPr>
            </a:b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14422"/>
            <a:ext cx="8715436" cy="521497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    </a:t>
            </a:r>
            <a:r>
              <a:rPr lang="ru-RU" sz="2400" dirty="0" smtClean="0"/>
              <a:t>Условие математического ребуса содержит либо целиком зашифрованную </a:t>
            </a:r>
            <a:r>
              <a:rPr lang="ru-RU" sz="2400" dirty="0" smtClean="0"/>
              <a:t>запись, </a:t>
            </a:r>
            <a:r>
              <a:rPr lang="ru-RU" sz="2400" dirty="0" smtClean="0"/>
              <a:t>либо только часть </a:t>
            </a:r>
            <a:r>
              <a:rPr lang="ru-RU" sz="2400" dirty="0" smtClean="0"/>
              <a:t>записи.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Записи восстанавливаются на основании логических рассуждений. </a:t>
            </a: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sz="2800" b="1" dirty="0" smtClean="0"/>
              <a:t>1.Восстановите поврежденную </a:t>
            </a:r>
          </a:p>
          <a:p>
            <a:pPr>
              <a:buNone/>
            </a:pPr>
            <a:r>
              <a:rPr lang="ru-RU" sz="2800" b="1" dirty="0" smtClean="0"/>
              <a:t>                     запись</a:t>
            </a:r>
            <a:endParaRPr lang="ru-RU" sz="2800" dirty="0" smtClean="0"/>
          </a:p>
        </p:txBody>
      </p:sp>
      <p:pic>
        <p:nvPicPr>
          <p:cNvPr id="5" name="Рисунок 4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5786" y="4786322"/>
            <a:ext cx="1066800" cy="1223963"/>
          </a:xfrm>
          <a:prstGeom prst="rect">
            <a:avLst/>
          </a:prstGeom>
        </p:spPr>
      </p:pic>
      <p:pic>
        <p:nvPicPr>
          <p:cNvPr id="6" name="Picture 2" descr="http://xn--80aabdctlk8bedv.xn--p1ai/image/25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43240" y="4786322"/>
            <a:ext cx="1028701" cy="121444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857884" y="3714752"/>
            <a:ext cx="26675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prstClr val="black"/>
                </a:solidFill>
              </a:rPr>
              <a:t>2. Решите ребус</a:t>
            </a:r>
            <a:endParaRPr lang="ru-RU" sz="2800" dirty="0"/>
          </a:p>
        </p:txBody>
      </p:sp>
      <p:pic>
        <p:nvPicPr>
          <p:cNvPr id="8" name="Содержимое 3" descr="26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86512" y="4643446"/>
            <a:ext cx="1981200" cy="1514475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000"/>
                            </p:stCondLst>
                            <p:childTnLst>
                              <p:par>
                                <p:cTn id="3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РЕШЕНИЕ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i="1" dirty="0" smtClean="0"/>
              <a:t>№1  Ответ.</a:t>
            </a:r>
            <a:r>
              <a:rPr lang="ru-RU" dirty="0" smtClean="0"/>
              <a:t> 99 + 9 = 108</a:t>
            </a:r>
          </a:p>
          <a:p>
            <a:pPr>
              <a:buNone/>
            </a:pPr>
            <a:r>
              <a:rPr lang="ru-RU" i="1" dirty="0" smtClean="0"/>
              <a:t>        Ответ.</a:t>
            </a:r>
            <a:r>
              <a:rPr lang="ru-RU" dirty="0" smtClean="0"/>
              <a:t> 99 + 99 = 198</a:t>
            </a:r>
          </a:p>
          <a:p>
            <a:pPr>
              <a:buNone/>
            </a:pPr>
            <a:r>
              <a:rPr lang="ru-RU" dirty="0" smtClean="0"/>
              <a:t>№2 Очевидно, Д≤4. В разряде сотен имеем А + А = А, значит, А = 0 (без перехода) или А = 9 (с переходом). Значение А = 0 не подходит, так как в разряде единиц А + А = Р (получаем А = Р = 0). Значит, А = 9, Р = 8, Е = 7. Тогда 2М + 1 = 10 + Т, Т &lt; 9, значит М = 5 или 6 (так как получается переход), а значения 7 и 8 уже заняты буквами Е и Р. При М = 6 получается решение: </a:t>
            </a:r>
            <a:br>
              <a:rPr lang="ru-RU" dirty="0" smtClean="0"/>
            </a:br>
            <a:r>
              <a:rPr lang="ru-RU" dirty="0" smtClean="0"/>
              <a:t>18969 + 18969 = 37938. </a:t>
            </a:r>
            <a:br>
              <a:rPr lang="ru-RU" dirty="0" smtClean="0"/>
            </a:br>
            <a:r>
              <a:rPr lang="ru-RU" i="1" dirty="0" smtClean="0"/>
              <a:t>Ответ.</a:t>
            </a:r>
            <a:r>
              <a:rPr lang="ru-RU" dirty="0" smtClean="0"/>
              <a:t> 18969 + 18969 = 37938.</a:t>
            </a: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1325</TotalTime>
  <Words>1293</Words>
  <Application>Microsoft Office PowerPoint</Application>
  <PresentationFormat>Экран (4:3)</PresentationFormat>
  <Paragraphs>189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Предметная неделя по математике</vt:lpstr>
      <vt:lpstr>ИСТОРИЧЕСКИЙ ЭТАП</vt:lpstr>
      <vt:lpstr> Фалес Милетский, несомненно самый выдающийся из  знаменитых семи мудрецов  </vt:lpstr>
      <vt:lpstr>Слайд 4</vt:lpstr>
      <vt:lpstr>Слайд 5</vt:lpstr>
      <vt:lpstr> МАТЕМАТИЧЕСКИЙ ЭТАП Круги Эйлера – задачи на пересечение или объединение множеств</vt:lpstr>
      <vt:lpstr>                              Решение </vt:lpstr>
      <vt:lpstr>Математические ребусы задания на восстановление записей вычислений </vt:lpstr>
      <vt:lpstr>РЕШЕНИЕ</vt:lpstr>
      <vt:lpstr>ЗАДАЧА Где же корова? </vt:lpstr>
      <vt:lpstr>РЕШЕНИЕ</vt:lpstr>
      <vt:lpstr>ЛИТЕРАТУРНЫЙ ЭТАП ЧИСЛА В ПОСЛОВИЦАХ  И ПОГОВОРКАХ</vt:lpstr>
      <vt:lpstr>Слайд 13</vt:lpstr>
      <vt:lpstr>УГАДАЙ И ОБЪЯСНИ</vt:lpstr>
      <vt:lpstr>Расшифруй пословицу</vt:lpstr>
      <vt:lpstr> </vt:lpstr>
      <vt:lpstr>Тысячелистник (лат. Achilea millefolium)</vt:lpstr>
      <vt:lpstr> Столетник  (лат. Áloë)</vt:lpstr>
      <vt:lpstr>Золототысячник (лат. Centaurium) </vt:lpstr>
      <vt:lpstr> Первоцвет или Примула  (Prímula)   </vt:lpstr>
      <vt:lpstr>Слайд 21</vt:lpstr>
      <vt:lpstr>Слайд 22</vt:lpstr>
      <vt:lpstr>ВЫВОДЫ</vt:lpstr>
      <vt:lpstr>Слайд 24</vt:lpstr>
      <vt:lpstr>Список использованной литературы</vt:lpstr>
      <vt:lpstr> Ссылки на Интернет - источники</vt:lpstr>
      <vt:lpstr>Ссылки на Интернет - источники</vt:lpstr>
      <vt:lpstr>Ссылки на Интернет - источники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Marina</dc:creator>
  <cp:lastModifiedBy>Максим</cp:lastModifiedBy>
  <cp:revision>148</cp:revision>
  <dcterms:created xsi:type="dcterms:W3CDTF">2012-09-25T13:40:36Z</dcterms:created>
  <dcterms:modified xsi:type="dcterms:W3CDTF">2017-10-30T19:24:56Z</dcterms:modified>
</cp:coreProperties>
</file>