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45"/>
  </p:notesMasterIdLst>
  <p:sldIdLst>
    <p:sldId id="285" r:id="rId2"/>
    <p:sldId id="304" r:id="rId3"/>
    <p:sldId id="257" r:id="rId4"/>
    <p:sldId id="262" r:id="rId5"/>
    <p:sldId id="261" r:id="rId6"/>
    <p:sldId id="260" r:id="rId7"/>
    <p:sldId id="299" r:id="rId8"/>
    <p:sldId id="300" r:id="rId9"/>
    <p:sldId id="301" r:id="rId10"/>
    <p:sldId id="302" r:id="rId11"/>
    <p:sldId id="286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87" r:id="rId21"/>
    <p:sldId id="277" r:id="rId22"/>
    <p:sldId id="278" r:id="rId23"/>
    <p:sldId id="279" r:id="rId24"/>
    <p:sldId id="280" r:id="rId25"/>
    <p:sldId id="281" r:id="rId26"/>
    <p:sldId id="283" r:id="rId27"/>
    <p:sldId id="284" r:id="rId28"/>
    <p:sldId id="288" r:id="rId29"/>
    <p:sldId id="263" r:id="rId30"/>
    <p:sldId id="265" r:id="rId31"/>
    <p:sldId id="290" r:id="rId32"/>
    <p:sldId id="289" r:id="rId33"/>
    <p:sldId id="291" r:id="rId34"/>
    <p:sldId id="294" r:id="rId35"/>
    <p:sldId id="295" r:id="rId36"/>
    <p:sldId id="296" r:id="rId37"/>
    <p:sldId id="297" r:id="rId38"/>
    <p:sldId id="298" r:id="rId39"/>
    <p:sldId id="292" r:id="rId40"/>
    <p:sldId id="293" r:id="rId41"/>
    <p:sldId id="264" r:id="rId42"/>
    <p:sldId id="266" r:id="rId43"/>
    <p:sldId id="303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 varScale="1">
        <p:scale>
          <a:sx n="73" d="100"/>
          <a:sy n="73" d="100"/>
        </p:scale>
        <p:origin x="75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3C22B2-DE8A-4AE0-9AE1-8A130616C464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288D6A-3B86-4E8C-98A6-B5BBE4E0C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550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88D6A-3B86-4E8C-98A6-B5BBE4E0C4E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0498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88D6A-3B86-4E8C-98A6-B5BBE4E0C4E3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742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88D6A-3B86-4E8C-98A6-B5BBE4E0C4E3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623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88D6A-3B86-4E8C-98A6-B5BBE4E0C4E3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279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7D621-8CC3-44BA-B4E6-6B617A072B20}" type="datetimeFigureOut">
              <a:rPr lang="ru-RU" smtClean="0"/>
              <a:t>25.10.2017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6F7980F-3FA4-4DC5-ADAE-6E3A1518060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7D621-8CC3-44BA-B4E6-6B617A072B20}" type="datetimeFigureOut">
              <a:rPr lang="ru-RU" smtClean="0"/>
              <a:t>25.10.2017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7980F-3FA4-4DC5-ADAE-6E3A1518060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7D621-8CC3-44BA-B4E6-6B617A072B20}" type="datetimeFigureOut">
              <a:rPr lang="ru-RU" smtClean="0"/>
              <a:t>25.10.2017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7980F-3FA4-4DC5-ADAE-6E3A1518060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7D621-8CC3-44BA-B4E6-6B617A072B20}" type="datetimeFigureOut">
              <a:rPr lang="ru-RU" smtClean="0"/>
              <a:t>25.10.2017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7980F-3FA4-4DC5-ADAE-6E3A1518060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7D621-8CC3-44BA-B4E6-6B617A072B20}" type="datetimeFigureOut">
              <a:rPr lang="ru-RU" smtClean="0"/>
              <a:t>25.10.2017</a:t>
            </a:fld>
            <a:endParaRPr lang="ru-RU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7980F-3FA4-4DC5-ADAE-6E3A1518060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7D621-8CC3-44BA-B4E6-6B617A072B20}" type="datetimeFigureOut">
              <a:rPr lang="ru-RU" smtClean="0"/>
              <a:t>25.10.2017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7980F-3FA4-4DC5-ADAE-6E3A1518060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7D621-8CC3-44BA-B4E6-6B617A072B20}" type="datetimeFigureOut">
              <a:rPr lang="ru-RU" smtClean="0"/>
              <a:t>25.10.2017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7980F-3FA4-4DC5-ADAE-6E3A1518060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7D621-8CC3-44BA-B4E6-6B617A072B20}" type="datetimeFigureOut">
              <a:rPr lang="ru-RU" smtClean="0"/>
              <a:t>25.10.2017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7980F-3FA4-4DC5-ADAE-6E3A1518060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7D621-8CC3-44BA-B4E6-6B617A072B20}" type="datetimeFigureOut">
              <a:rPr lang="ru-RU" smtClean="0"/>
              <a:t>25.10.2017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7980F-3FA4-4DC5-ADAE-6E3A1518060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7D621-8CC3-44BA-B4E6-6B617A072B20}" type="datetimeFigureOut">
              <a:rPr lang="ru-RU" smtClean="0"/>
              <a:t>25.10.2017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7980F-3FA4-4DC5-ADAE-6E3A1518060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7D621-8CC3-44BA-B4E6-6B617A072B20}" type="datetimeFigureOut">
              <a:rPr lang="ru-RU" smtClean="0"/>
              <a:t>25.10.2017</a:t>
            </a:fld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7980F-3FA4-4DC5-ADAE-6E3A1518060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9B7D621-8CC3-44BA-B4E6-6B617A072B20}" type="datetimeFigureOut">
              <a:rPr lang="ru-RU" smtClean="0"/>
              <a:t>25.10.2017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6F7980F-3FA4-4DC5-ADAE-6E3A1518060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octorfm.ru/food/aloe-stoletnik" TargetMode="External"/><Relationship Id="rId3" Type="http://schemas.openxmlformats.org/officeDocument/2006/relationships/hyperlink" Target="http://900igr.net/datai/ekonomika/Promyshlennost/0013-009-Konservnaja-promyshlennost-Molochnaja-promyshlennost-Mjasnaja.png" TargetMode="External"/><Relationship Id="rId7" Type="http://schemas.openxmlformats.org/officeDocument/2006/relationships/hyperlink" Target="http://all-photo.ru/portret/kovalevskaya/index.ru.html(&#1087;&#1086;&#1088;&#1090;&#1088;&#1077;&#1090;" TargetMode="External"/><Relationship Id="rId2" Type="http://schemas.openxmlformats.org/officeDocument/2006/relationships/hyperlink" Target="http://img0.liveinternet.ru/images/foto/c/1/apps/4/622/4622196_97f03bde592f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lyudmilanik.com.ua/igry-s-chislami/" TargetMode="External"/><Relationship Id="rId5" Type="http://schemas.openxmlformats.org/officeDocument/2006/relationships/hyperlink" Target="http://qps.ru/w1eyi" TargetMode="External"/><Relationship Id="rId10" Type="http://schemas.openxmlformats.org/officeDocument/2006/relationships/hyperlink" Target="http://tisyachelistnik.ru/lekarstvennye-rasteniya/tysyachelistnik-obyknovennyj.html" TargetMode="External"/><Relationship Id="rId4" Type="http://schemas.openxmlformats.org/officeDocument/2006/relationships/hyperlink" Target="http://www.blumgarden.ru/images/nymphea_b.jpg" TargetMode="External"/><Relationship Id="rId9" Type="http://schemas.openxmlformats.org/officeDocument/2006/relationships/hyperlink" Target="http://netlekarstvam.com/narodnye-sredstva/lekarstvennye-rasteniya/zolototysyachnik.html.(&#1079;&#1086;&#1083;&#1086;&#1090;&#1086;&#1090;&#1099;&#1089;&#1103;&#1095;&#1085;&#1080;&#1082;)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7535" y="260648"/>
            <a:ext cx="8568952" cy="122413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Сетевой проект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19" y="2142837"/>
            <a:ext cx="8568952" cy="381642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2296723"/>
            <a:ext cx="70567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spc="18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latin typeface="Monotype Corsiva" panose="03010101010201010101" pitchFamily="66" charset="0"/>
              </a:rPr>
              <a:t>Занимательная</a:t>
            </a:r>
          </a:p>
          <a:p>
            <a:pPr algn="ctr"/>
            <a:r>
              <a:rPr lang="ru-RU" sz="5400" b="1" spc="18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latin typeface="Monotype Corsiva" panose="03010101010201010101" pitchFamily="66" charset="0"/>
              </a:rPr>
              <a:t> математика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508104" y="4437112"/>
            <a:ext cx="30963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выполнила команда «</a:t>
            </a:r>
            <a:r>
              <a:rPr lang="ru-RU" b="1" i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Пифагорики</a:t>
            </a:r>
            <a:r>
              <a:rPr lang="ru-RU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</a:t>
            </a:r>
            <a:r>
              <a:rPr lang="ru-RU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АСОШ № 2 </a:t>
            </a:r>
          </a:p>
          <a:p>
            <a:pPr algn="ctr"/>
            <a:r>
              <a:rPr lang="ru-RU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b="1" i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Андреаполь</a:t>
            </a:r>
            <a:endParaRPr lang="ru-RU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Зуева Е.И.</a:t>
            </a:r>
            <a:endParaRPr lang="ru-RU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18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150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8" dur="150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1" dur="1500" autoRev="1" fill="remove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 dir="cw">
                                      <p:cBhvr>
                                        <p:cTn id="12" dur="1500" autoRev="1" fill="remove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13" dur="1500" autoRev="1" fill="remove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500" autoRev="1" fill="remove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32656"/>
            <a:ext cx="8784976" cy="623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1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Ковалевская — лунный кратер; </a:t>
            </a:r>
            <a:endParaRPr lang="ru-RU" altLang="ru-RU" sz="21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  <a:p>
            <a:pPr algn="ctr">
              <a:spcBef>
                <a:spcPct val="0"/>
              </a:spcBef>
            </a:pPr>
            <a:r>
              <a:rPr lang="ru-RU" altLang="ru-RU" sz="2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наименование утверждено</a:t>
            </a:r>
            <a:r>
              <a:rPr lang="ru-RU" altLang="ru-RU" sz="21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 Международным астрономическим союзом в 1970 году.</a:t>
            </a:r>
          </a:p>
          <a:p>
            <a:pPr algn="ctr">
              <a:spcBef>
                <a:spcPct val="0"/>
              </a:spcBef>
            </a:pPr>
            <a:r>
              <a:rPr lang="ru-RU" altLang="ru-RU" sz="21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В память о С. Ковалевской назван астероид (1859) </a:t>
            </a:r>
            <a:r>
              <a:rPr lang="ru-RU" altLang="ru-RU" sz="2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Ковалевская,</a:t>
            </a:r>
          </a:p>
          <a:p>
            <a:pPr algn="ctr">
              <a:spcBef>
                <a:spcPct val="0"/>
              </a:spcBef>
            </a:pPr>
            <a:r>
              <a:rPr lang="ru-RU" altLang="ru-RU" sz="2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Премия </a:t>
            </a:r>
            <a:r>
              <a:rPr lang="ru-RU" altLang="ru-RU" sz="21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имени С. В. Ковалевской — присуждается Отделением математических наук РАН с 1992 года за выдающиеся результаты в области математики.</a:t>
            </a:r>
          </a:p>
          <a:p>
            <a:pPr algn="ctr">
              <a:spcBef>
                <a:spcPct val="0"/>
              </a:spcBef>
            </a:pPr>
            <a:r>
              <a:rPr lang="ru-RU" altLang="ru-RU" sz="21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Гимназия имени С. В. Ковалевской — образовательное учреждение в городе Великие </a:t>
            </a:r>
            <a:r>
              <a:rPr lang="ru-RU" altLang="ru-RU" sz="2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Луки, основанное </a:t>
            </a:r>
            <a:r>
              <a:rPr lang="ru-RU" altLang="ru-RU" sz="21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в 1958 году. </a:t>
            </a:r>
            <a:r>
              <a:rPr lang="ru-RU" altLang="ru-RU" sz="2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Почетное </a:t>
            </a:r>
            <a:r>
              <a:rPr lang="ru-RU" altLang="ru-RU" sz="21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название «имени С. В. Ковалевской» носит с 2000 года.</a:t>
            </a:r>
          </a:p>
          <a:p>
            <a:pPr algn="ctr">
              <a:spcBef>
                <a:spcPct val="0"/>
              </a:spcBef>
            </a:pPr>
            <a:r>
              <a:rPr lang="lt-LT" altLang="ru-RU" sz="2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Школа </a:t>
            </a:r>
            <a:r>
              <a:rPr lang="lt-LT" altLang="ru-RU" sz="21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Софьи Ковалевской </a:t>
            </a:r>
            <a:r>
              <a:rPr lang="sv-SE" altLang="ru-RU" sz="21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— прежнее название средней общеобразовательной школы (гимназии) «Метапонтум» в Стокгольме (Швеция), основанной в 1996 году.</a:t>
            </a:r>
          </a:p>
          <a:p>
            <a:pPr algn="ctr">
              <a:spcBef>
                <a:spcPct val="0"/>
              </a:spcBef>
            </a:pPr>
            <a:r>
              <a:rPr lang="sv-SE" altLang="ru-RU" sz="21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Имя Софьи Ковалевской носят улицы во многих городах бывшего СССР.</a:t>
            </a:r>
          </a:p>
          <a:p>
            <a:pPr algn="ctr">
              <a:spcBef>
                <a:spcPct val="0"/>
              </a:spcBef>
            </a:pPr>
            <a:r>
              <a:rPr lang="sv-SE" altLang="ru-RU" sz="21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Самолёт Airbus A320 авиакомпании «Аэрофлот-Российские Авиалинии» носит имя Софьи Ковалевской</a:t>
            </a:r>
          </a:p>
          <a:p>
            <a:pPr algn="ctr">
              <a:spcBef>
                <a:spcPct val="0"/>
              </a:spcBef>
            </a:pPr>
            <a:r>
              <a:rPr lang="sv-SE" altLang="ru-RU" sz="21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Единственный России музей памяти С. Ковалевской находится в деревне Полибино Псковской области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1879233"/>
            <a:ext cx="497924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9600" b="1" u="sng" dirty="0" smtClean="0">
                <a:ln w="1905"/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6600"/>
                  </a:solidFill>
                </a:uFill>
              </a:rPr>
              <a:t>ПАМЯТЬ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221546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3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рапеция 1"/>
          <p:cNvSpPr/>
          <p:nvPr/>
        </p:nvSpPr>
        <p:spPr>
          <a:xfrm rot="5400000">
            <a:off x="-725644" y="1371716"/>
            <a:ext cx="6336704" cy="4114567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Трапеция 4"/>
          <p:cNvSpPr/>
          <p:nvPr/>
        </p:nvSpPr>
        <p:spPr>
          <a:xfrm rot="5400000" flipV="1">
            <a:off x="3487688" y="1272952"/>
            <a:ext cx="6336704" cy="4312096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Трапеция 5"/>
          <p:cNvSpPr/>
          <p:nvPr/>
        </p:nvSpPr>
        <p:spPr>
          <a:xfrm rot="5400000">
            <a:off x="-238326" y="1787028"/>
            <a:ext cx="5156154" cy="3168353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Трапеция 6"/>
          <p:cNvSpPr/>
          <p:nvPr/>
        </p:nvSpPr>
        <p:spPr>
          <a:xfrm rot="5400000" flipV="1">
            <a:off x="4175956" y="1736815"/>
            <a:ext cx="5184578" cy="3240362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Выноска с четырьмя стрелками 2"/>
          <p:cNvSpPr/>
          <p:nvPr/>
        </p:nvSpPr>
        <p:spPr>
          <a:xfrm>
            <a:off x="4063816" y="2867148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4692607" y="2867148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051719" y="1449055"/>
            <a:ext cx="5760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Цилиндр 17"/>
          <p:cNvSpPr/>
          <p:nvPr/>
        </p:nvSpPr>
        <p:spPr>
          <a:xfrm>
            <a:off x="358725" y="787336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Цилиндр 19"/>
          <p:cNvSpPr/>
          <p:nvPr/>
        </p:nvSpPr>
        <p:spPr>
          <a:xfrm>
            <a:off x="354695" y="4869160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Цилиндр 20"/>
          <p:cNvSpPr/>
          <p:nvPr/>
        </p:nvSpPr>
        <p:spPr>
          <a:xfrm>
            <a:off x="8793032" y="4887831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Цилиндр 21"/>
          <p:cNvSpPr/>
          <p:nvPr/>
        </p:nvSpPr>
        <p:spPr>
          <a:xfrm>
            <a:off x="8793033" y="793128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887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267744" y="472319"/>
            <a:ext cx="4392488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станция «математическая»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pic>
        <p:nvPicPr>
          <p:cNvPr id="13" name="Picture 2" descr="C:\Users\Людмила\Desktop\МАТЕРИАЛЫ ДЛЯ САЙТОВ\4622196_97f03bde592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655" y="1426429"/>
            <a:ext cx="3294105" cy="452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Трапеция 1"/>
          <p:cNvSpPr/>
          <p:nvPr/>
        </p:nvSpPr>
        <p:spPr>
          <a:xfrm rot="5400000">
            <a:off x="-941668" y="1587740"/>
            <a:ext cx="6336704" cy="3682519"/>
          </a:xfrm>
          <a:prstGeom prst="trapezoid">
            <a:avLst>
              <a:gd name="adj" fmla="val 1259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Трапеция 4"/>
          <p:cNvSpPr/>
          <p:nvPr/>
        </p:nvSpPr>
        <p:spPr>
          <a:xfrm rot="5400000" flipV="1">
            <a:off x="3631704" y="1416968"/>
            <a:ext cx="6336704" cy="4024064"/>
          </a:xfrm>
          <a:prstGeom prst="trapezoid">
            <a:avLst>
              <a:gd name="adj" fmla="val 1056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Трапеция 5"/>
          <p:cNvSpPr/>
          <p:nvPr/>
        </p:nvSpPr>
        <p:spPr>
          <a:xfrm rot="5400000">
            <a:off x="-526356" y="2003052"/>
            <a:ext cx="5156154" cy="2736305"/>
          </a:xfrm>
          <a:prstGeom prst="trapezoid">
            <a:avLst>
              <a:gd name="adj" fmla="val 1260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Трапеция 6"/>
          <p:cNvSpPr/>
          <p:nvPr/>
        </p:nvSpPr>
        <p:spPr>
          <a:xfrm rot="5400000" flipV="1">
            <a:off x="4247964" y="1808823"/>
            <a:ext cx="5184578" cy="3096346"/>
          </a:xfrm>
          <a:prstGeom prst="trapezoid">
            <a:avLst>
              <a:gd name="adj" fmla="val 103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Выноска с четырьмя стрелками 2"/>
          <p:cNvSpPr/>
          <p:nvPr/>
        </p:nvSpPr>
        <p:spPr>
          <a:xfrm>
            <a:off x="3635896" y="2852940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4899879" y="2869607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938652" y="1449055"/>
            <a:ext cx="5760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Цилиндр 17"/>
          <p:cNvSpPr/>
          <p:nvPr/>
        </p:nvSpPr>
        <p:spPr>
          <a:xfrm>
            <a:off x="358725" y="787336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Цилиндр 19"/>
          <p:cNvSpPr/>
          <p:nvPr/>
        </p:nvSpPr>
        <p:spPr>
          <a:xfrm>
            <a:off x="354695" y="4869160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Цилиндр 20"/>
          <p:cNvSpPr/>
          <p:nvPr/>
        </p:nvSpPr>
        <p:spPr>
          <a:xfrm>
            <a:off x="8793032" y="4887831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Цилиндр 21"/>
          <p:cNvSpPr/>
          <p:nvPr/>
        </p:nvSpPr>
        <p:spPr>
          <a:xfrm>
            <a:off x="8793033" y="793128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626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/>
      </p:transition>
    </mc:Choice>
    <mc:Fallback xmlns="">
      <p:transition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рапеция 1"/>
          <p:cNvSpPr/>
          <p:nvPr/>
        </p:nvSpPr>
        <p:spPr>
          <a:xfrm rot="5400000">
            <a:off x="-1522787" y="2168860"/>
            <a:ext cx="6336704" cy="2520280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Трапеция 4"/>
          <p:cNvSpPr/>
          <p:nvPr/>
        </p:nvSpPr>
        <p:spPr>
          <a:xfrm rot="5400000" flipV="1">
            <a:off x="4351784" y="2137048"/>
            <a:ext cx="6336704" cy="2583904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Трапеция 5"/>
          <p:cNvSpPr/>
          <p:nvPr/>
        </p:nvSpPr>
        <p:spPr>
          <a:xfrm rot="5400000">
            <a:off x="-864606" y="2528900"/>
            <a:ext cx="5040562" cy="1800201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Трапеция 6"/>
          <p:cNvSpPr/>
          <p:nvPr/>
        </p:nvSpPr>
        <p:spPr>
          <a:xfrm rot="5400000" flipV="1">
            <a:off x="4932041" y="2492900"/>
            <a:ext cx="5184578" cy="1728192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Выноска с четырьмя стрелками 2"/>
          <p:cNvSpPr/>
          <p:nvPr/>
        </p:nvSpPr>
        <p:spPr>
          <a:xfrm>
            <a:off x="2629623" y="2852940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6228184" y="2852940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547664" y="1426426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Людмила\Desktop\МАТЕРИАЛЫ ДЛЯ САЙТОВ\4622196_97f03bde592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655" y="1426429"/>
            <a:ext cx="3294105" cy="452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Цилиндр 17"/>
          <p:cNvSpPr/>
          <p:nvPr/>
        </p:nvSpPr>
        <p:spPr>
          <a:xfrm>
            <a:off x="358725" y="787336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Цилиндр 19"/>
          <p:cNvSpPr/>
          <p:nvPr/>
        </p:nvSpPr>
        <p:spPr>
          <a:xfrm>
            <a:off x="354695" y="4869160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Цилиндр 20"/>
          <p:cNvSpPr/>
          <p:nvPr/>
        </p:nvSpPr>
        <p:spPr>
          <a:xfrm>
            <a:off x="8793032" y="4887831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Цилиндр 21"/>
          <p:cNvSpPr/>
          <p:nvPr/>
        </p:nvSpPr>
        <p:spPr>
          <a:xfrm>
            <a:off x="8793033" y="793128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267744" y="472319"/>
            <a:ext cx="4392488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станция «математическая»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820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Прямоугольник 3"/>
          <p:cNvSpPr/>
          <p:nvPr/>
        </p:nvSpPr>
        <p:spPr>
          <a:xfrm>
            <a:off x="251520" y="2636912"/>
            <a:ext cx="8640960" cy="288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436" y="4797152"/>
            <a:ext cx="1427195" cy="192083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59632" y="476672"/>
            <a:ext cx="662473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Попробуйте понять, по какому правилу сформирована нижеуказанная числовая последовательность : </a:t>
            </a:r>
            <a:r>
              <a:rPr lang="ru-RU" altLang="ru-RU" dirty="0"/>
              <a:t/>
            </a:r>
            <a:br>
              <a:rPr lang="ru-RU" altLang="ru-RU" dirty="0"/>
            </a:br>
            <a:r>
              <a:rPr lang="ru-RU" alt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1 </a:t>
            </a:r>
            <a:r>
              <a:rPr lang="ru-RU" altLang="ru-RU" dirty="0"/>
              <a:t/>
            </a:r>
            <a:br>
              <a:rPr lang="ru-RU" altLang="ru-RU" dirty="0"/>
            </a:br>
            <a:r>
              <a:rPr lang="ru-RU" alt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11 </a:t>
            </a:r>
            <a:br>
              <a:rPr lang="ru-RU" alt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</a:br>
            <a:r>
              <a:rPr lang="ru-RU" alt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21 </a:t>
            </a:r>
            <a:br>
              <a:rPr lang="ru-RU" alt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</a:br>
            <a:r>
              <a:rPr lang="ru-RU" alt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1211 </a:t>
            </a:r>
            <a:br>
              <a:rPr lang="ru-RU" alt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</a:br>
            <a:r>
              <a:rPr lang="ru-RU" alt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111221 </a:t>
            </a:r>
            <a:br>
              <a:rPr lang="ru-RU" alt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</a:br>
            <a:r>
              <a:rPr lang="ru-RU" alt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312211 </a:t>
            </a:r>
            <a:br>
              <a:rPr lang="ru-RU" alt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</a:br>
            <a:r>
              <a:rPr lang="ru-RU" alt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13112221 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7931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Прямоугольник 3"/>
          <p:cNvSpPr/>
          <p:nvPr/>
        </p:nvSpPr>
        <p:spPr>
          <a:xfrm>
            <a:off x="251520" y="2636912"/>
            <a:ext cx="8640960" cy="288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436" y="4797152"/>
            <a:ext cx="1427195" cy="192083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59632" y="476672"/>
            <a:ext cx="6624736" cy="603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2800" b="1" u="sng" dirty="0" smtClean="0">
                <a:ln w="1905"/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6600"/>
                  </a:solidFill>
                </a:uFill>
                <a:latin typeface="+mj-lt"/>
              </a:rPr>
              <a:t>ОТВЕТ:</a:t>
            </a:r>
            <a:r>
              <a:rPr lang="ru-RU" altLang="ru-RU" sz="2800" u="heavy" dirty="0" smtClean="0">
                <a:solidFill>
                  <a:srgbClr val="00FF00"/>
                </a:solidFill>
                <a:uFill>
                  <a:solidFill>
                    <a:srgbClr val="002060"/>
                  </a:solidFill>
                </a:uFill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altLang="ru-RU" sz="1200" u="heavy" dirty="0">
              <a:solidFill>
                <a:srgbClr val="00FF00"/>
              </a:solidFill>
              <a:uFill>
                <a:solidFill>
                  <a:srgbClr val="002060"/>
                </a:solidFill>
              </a:uFill>
            </a:endParaRPr>
          </a:p>
          <a:p>
            <a:pPr algn="ctr">
              <a:lnSpc>
                <a:spcPct val="80000"/>
              </a:lnSpc>
            </a:pPr>
            <a:r>
              <a:rPr lang="ru-RU" alt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Каждое следующее число описывает одно предыдущее. Например : число во второй строке «11» говорит, что в предыдущей строке одна единица (1(одна)1(единица)); число в третьей строке «21» говорит, что в предыдущей строке две единицы или 2(две)1(единицы); число в четвертой строке «1211» говорит, что в предыдущей строке одна двойка и одна единица или 1(одна)2(двойка)1(одна)1(единица). И так далее. </a:t>
            </a:r>
          </a:p>
          <a:p>
            <a:pPr algn="ctr"/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1380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Прямоугольник 3"/>
          <p:cNvSpPr/>
          <p:nvPr/>
        </p:nvSpPr>
        <p:spPr>
          <a:xfrm>
            <a:off x="251520" y="2636912"/>
            <a:ext cx="8640960" cy="288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476672"/>
            <a:ext cx="6624736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endParaRPr lang="ru-RU" altLang="ru-RU" sz="2800" u="heavy" dirty="0">
              <a:solidFill>
                <a:srgbClr val="00FF00"/>
              </a:solidFill>
              <a:uFill>
                <a:solidFill>
                  <a:srgbClr val="002060"/>
                </a:solidFill>
              </a:uFill>
            </a:endParaRPr>
          </a:p>
          <a:p>
            <a:pPr algn="ctr">
              <a:lnSpc>
                <a:spcPct val="120000"/>
              </a:lnSpc>
            </a:pPr>
            <a:r>
              <a:rPr lang="ru-RU" alt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Один термометр показывает </a:t>
            </a:r>
            <a:endParaRPr lang="ru-RU" alt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  <a:p>
            <a:pPr algn="ctr">
              <a:lnSpc>
                <a:spcPct val="120000"/>
              </a:lnSpc>
            </a:pPr>
            <a:r>
              <a:rPr lang="ru-RU" alt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15 градусов </a:t>
            </a:r>
            <a:r>
              <a:rPr lang="ru-RU" alt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. Сколько </a:t>
            </a:r>
            <a:r>
              <a:rPr lang="ru-RU" alt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градусов будут </a:t>
            </a:r>
            <a:r>
              <a:rPr lang="ru-RU" alt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показывать два таких </a:t>
            </a:r>
            <a:r>
              <a:rPr lang="ru-RU" alt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термометра</a:t>
            </a:r>
            <a:r>
              <a:rPr lang="en-US" alt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?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pic>
        <p:nvPicPr>
          <p:cNvPr id="1026" name="Picture 2" descr="https://thumbs.dreamstime.com/z/%D0%B3%D0%BE%D1%80%D1%8F%D1%87%D0%B8%D0%B5-%D0%B8-%D1%85%D0%BE-%D0%BE-%D0%BD%D1%8B%D0%B5-%D1%82%D0%B5%D1%80%D0%BC%D0%BE%D0%BC%D0%B5%D1%82%D1%80%D1%8B-%D1%88%D0%B0%D1%80%D0%B6%D0%B0-46082220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" t="5912" r="1528" b="10875"/>
          <a:stretch/>
        </p:blipFill>
        <p:spPr bwMode="auto">
          <a:xfrm>
            <a:off x="2267744" y="2636912"/>
            <a:ext cx="4070514" cy="3751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407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Прямоугольник 3"/>
          <p:cNvSpPr/>
          <p:nvPr/>
        </p:nvSpPr>
        <p:spPr>
          <a:xfrm>
            <a:off x="251520" y="2636912"/>
            <a:ext cx="8640960" cy="288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476672"/>
            <a:ext cx="6624736" cy="1280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endParaRPr lang="ru-RU" altLang="ru-RU" sz="2800" u="heavy" dirty="0">
              <a:solidFill>
                <a:srgbClr val="00FF00"/>
              </a:solidFill>
              <a:uFill>
                <a:solidFill>
                  <a:srgbClr val="002060"/>
                </a:solidFill>
              </a:uFill>
            </a:endParaRPr>
          </a:p>
          <a:p>
            <a:pPr algn="ctr">
              <a:lnSpc>
                <a:spcPct val="80000"/>
              </a:lnSpc>
            </a:pPr>
            <a:r>
              <a:rPr lang="ru-RU" altLang="ru-RU" sz="2800" b="1" u="sng" dirty="0">
                <a:ln w="1905"/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6600"/>
                  </a:solidFill>
                </a:uFill>
                <a:latin typeface="+mj-lt"/>
              </a:rPr>
              <a:t>ОТВЕТ: </a:t>
            </a:r>
          </a:p>
          <a:p>
            <a:pPr algn="ctr">
              <a:lnSpc>
                <a:spcPct val="80000"/>
              </a:lnSpc>
            </a:pPr>
            <a:endParaRPr lang="ru-RU" altLang="ru-RU" sz="1200" u="heavy" dirty="0">
              <a:solidFill>
                <a:srgbClr val="00FF00"/>
              </a:solidFill>
              <a:uFill>
                <a:solidFill>
                  <a:srgbClr val="002060"/>
                </a:solidFill>
              </a:uFill>
            </a:endParaRPr>
          </a:p>
          <a:p>
            <a:pPr algn="ctr">
              <a:lnSpc>
                <a:spcPct val="80000"/>
              </a:lnSpc>
            </a:pPr>
            <a:r>
              <a:rPr lang="ru-RU" alt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15 градусов.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pic>
        <p:nvPicPr>
          <p:cNvPr id="1026" name="Picture 2" descr="https://thumbs.dreamstime.com/z/%D0%B3%D0%BE%D1%80%D1%8F%D1%87%D0%B8%D0%B5-%D0%B8-%D1%85%D0%BE-%D0%BE-%D0%BD%D1%8B%D0%B5-%D1%82%D0%B5%D1%80%D0%BC%D0%BE%D0%BC%D0%B5%D1%82%D1%80%D1%8B-%D1%88%D0%B0%D1%80%D0%B6%D0%B0-46082220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" t="5912" r="1528" b="10875"/>
          <a:stretch/>
        </p:blipFill>
        <p:spPr bwMode="auto">
          <a:xfrm>
            <a:off x="2267744" y="2636912"/>
            <a:ext cx="4070514" cy="3751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067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Прямоугольник 3"/>
          <p:cNvSpPr/>
          <p:nvPr/>
        </p:nvSpPr>
        <p:spPr>
          <a:xfrm>
            <a:off x="251520" y="2636912"/>
            <a:ext cx="8640960" cy="288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476672"/>
            <a:ext cx="8640960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На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поверхности пруда плавает одна кувшинка, которая постоянно делится и разрастается. </a:t>
            </a:r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  <a:p>
            <a:pPr algn="ctr">
              <a:lnSpc>
                <a:spcPct val="80000"/>
              </a:lnSpc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Таким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образом, каждый день площадь, которую занимают кувшинки, увеличивается в два раза.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Через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месяц покрытой оказывается вся поверхность пруда. За сколько времени покроется кувшинками вся поверхность пруда, если изначально на поверхности будут плавать две кувшинки?</a:t>
            </a:r>
          </a:p>
        </p:txBody>
      </p:sp>
      <p:pic>
        <p:nvPicPr>
          <p:cNvPr id="2052" name="Picture 4" descr="http://www.blumgarden.ru/images/nymphea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5" y="3671393"/>
            <a:ext cx="5184577" cy="3083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8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Прямоугольник 3"/>
          <p:cNvSpPr/>
          <p:nvPr/>
        </p:nvSpPr>
        <p:spPr>
          <a:xfrm>
            <a:off x="179512" y="2636912"/>
            <a:ext cx="8640960" cy="288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37665" y="771610"/>
            <a:ext cx="8640960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2800" b="1" u="sng" dirty="0">
                <a:ln w="1905"/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6600"/>
                  </a:solidFill>
                </a:uFill>
                <a:latin typeface="+mj-lt"/>
              </a:rPr>
              <a:t>ОТВЕТ: </a:t>
            </a:r>
          </a:p>
          <a:p>
            <a:pPr algn="ctr">
              <a:lnSpc>
                <a:spcPct val="80000"/>
              </a:lnSpc>
            </a:pPr>
            <a:endParaRPr lang="ru-RU" dirty="0" smtClean="0"/>
          </a:p>
          <a:p>
            <a:pPr algn="ctr">
              <a:lnSpc>
                <a:spcPct val="80000"/>
              </a:lnSpc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Две кувшинки покроют озеро </a:t>
            </a:r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  <a:p>
            <a:pPr algn="ctr">
              <a:lnSpc>
                <a:spcPct val="80000"/>
              </a:lnSpc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за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месяц минус один день.</a:t>
            </a:r>
          </a:p>
        </p:txBody>
      </p:sp>
      <p:pic>
        <p:nvPicPr>
          <p:cNvPr id="2052" name="Picture 4" descr="http://www.blumgarden.ru/images/nymphea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5" y="3671393"/>
            <a:ext cx="5184577" cy="3083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26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971600" y="476672"/>
            <a:ext cx="7128792" cy="12961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70434" y="476672"/>
            <a:ext cx="364535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</a:t>
            </a:r>
          </a:p>
          <a:p>
            <a:pPr algn="ctr"/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«ПИФАГОРИКИ»</a:t>
            </a:r>
            <a:endParaRPr lang="ru-RU" sz="32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71600" y="2276872"/>
            <a:ext cx="7357916" cy="367240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59632" y="2481570"/>
            <a:ext cx="77768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Дмитриева Юлиана - редактор</a:t>
            </a:r>
          </a:p>
          <a:p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Ивановская Ирина - редактор</a:t>
            </a:r>
          </a:p>
          <a:p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Коркунова Кристина – сценарист</a:t>
            </a:r>
          </a:p>
          <a:p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Бикс Виктория - сценарист</a:t>
            </a:r>
            <a:endParaRPr lang="ru-RU" sz="32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Крушинова</a:t>
            </a:r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 - иллюстратор</a:t>
            </a:r>
          </a:p>
          <a:p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Дементьева Анастасия - иллюстратор</a:t>
            </a:r>
            <a:endParaRPr lang="ru-RU" sz="32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31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рапеция 1"/>
          <p:cNvSpPr/>
          <p:nvPr/>
        </p:nvSpPr>
        <p:spPr>
          <a:xfrm rot="5400000">
            <a:off x="-725644" y="1371716"/>
            <a:ext cx="6336704" cy="4114567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Трапеция 4"/>
          <p:cNvSpPr/>
          <p:nvPr/>
        </p:nvSpPr>
        <p:spPr>
          <a:xfrm rot="5400000" flipV="1">
            <a:off x="3487688" y="1272952"/>
            <a:ext cx="6336704" cy="4312096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Трапеция 5"/>
          <p:cNvSpPr/>
          <p:nvPr/>
        </p:nvSpPr>
        <p:spPr>
          <a:xfrm rot="5400000">
            <a:off x="-238326" y="1787028"/>
            <a:ext cx="5156154" cy="3168353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Трапеция 6"/>
          <p:cNvSpPr/>
          <p:nvPr/>
        </p:nvSpPr>
        <p:spPr>
          <a:xfrm rot="5400000" flipV="1">
            <a:off x="4175956" y="1736815"/>
            <a:ext cx="5184578" cy="3240362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Выноска с четырьмя стрелками 2"/>
          <p:cNvSpPr/>
          <p:nvPr/>
        </p:nvSpPr>
        <p:spPr>
          <a:xfrm>
            <a:off x="4063816" y="2867148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4692607" y="2867148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051719" y="1449055"/>
            <a:ext cx="5760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Цилиндр 17"/>
          <p:cNvSpPr/>
          <p:nvPr/>
        </p:nvSpPr>
        <p:spPr>
          <a:xfrm>
            <a:off x="358725" y="787336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Цилиндр 19"/>
          <p:cNvSpPr/>
          <p:nvPr/>
        </p:nvSpPr>
        <p:spPr>
          <a:xfrm>
            <a:off x="354695" y="4869160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Цилиндр 20"/>
          <p:cNvSpPr/>
          <p:nvPr/>
        </p:nvSpPr>
        <p:spPr>
          <a:xfrm>
            <a:off x="8793032" y="4887831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Цилиндр 21"/>
          <p:cNvSpPr/>
          <p:nvPr/>
        </p:nvSpPr>
        <p:spPr>
          <a:xfrm>
            <a:off x="8793033" y="793128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613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699792" y="472319"/>
            <a:ext cx="3744416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станция «литературная»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pic>
        <p:nvPicPr>
          <p:cNvPr id="13" name="Picture 2" descr="C:\Users\Людмила\Desktop\МАТЕРИАЛЫ ДЛЯ САЙТОВ\4622196_97f03bde592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655" y="1426429"/>
            <a:ext cx="3294105" cy="452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Трапеция 1"/>
          <p:cNvSpPr/>
          <p:nvPr/>
        </p:nvSpPr>
        <p:spPr>
          <a:xfrm rot="5400000">
            <a:off x="-941668" y="1587740"/>
            <a:ext cx="6336704" cy="3682519"/>
          </a:xfrm>
          <a:prstGeom prst="trapezoid">
            <a:avLst>
              <a:gd name="adj" fmla="val 1259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Трапеция 4"/>
          <p:cNvSpPr/>
          <p:nvPr/>
        </p:nvSpPr>
        <p:spPr>
          <a:xfrm rot="5400000" flipV="1">
            <a:off x="3631704" y="1416968"/>
            <a:ext cx="6336704" cy="4024064"/>
          </a:xfrm>
          <a:prstGeom prst="trapezoid">
            <a:avLst>
              <a:gd name="adj" fmla="val 1056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Трапеция 5"/>
          <p:cNvSpPr/>
          <p:nvPr/>
        </p:nvSpPr>
        <p:spPr>
          <a:xfrm rot="5400000">
            <a:off x="-526356" y="2003052"/>
            <a:ext cx="5156154" cy="2736305"/>
          </a:xfrm>
          <a:prstGeom prst="trapezoid">
            <a:avLst>
              <a:gd name="adj" fmla="val 1260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Трапеция 6"/>
          <p:cNvSpPr/>
          <p:nvPr/>
        </p:nvSpPr>
        <p:spPr>
          <a:xfrm rot="5400000" flipV="1">
            <a:off x="4247964" y="1808823"/>
            <a:ext cx="5184578" cy="3096346"/>
          </a:xfrm>
          <a:prstGeom prst="trapezoid">
            <a:avLst>
              <a:gd name="adj" fmla="val 103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Выноска с четырьмя стрелками 2"/>
          <p:cNvSpPr/>
          <p:nvPr/>
        </p:nvSpPr>
        <p:spPr>
          <a:xfrm>
            <a:off x="3635896" y="2852940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4899879" y="2869607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938652" y="1449055"/>
            <a:ext cx="5760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Цилиндр 17"/>
          <p:cNvSpPr/>
          <p:nvPr/>
        </p:nvSpPr>
        <p:spPr>
          <a:xfrm>
            <a:off x="358725" y="787336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Цилиндр 19"/>
          <p:cNvSpPr/>
          <p:nvPr/>
        </p:nvSpPr>
        <p:spPr>
          <a:xfrm>
            <a:off x="354695" y="4869160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Цилиндр 20"/>
          <p:cNvSpPr/>
          <p:nvPr/>
        </p:nvSpPr>
        <p:spPr>
          <a:xfrm>
            <a:off x="8793032" y="4887831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Цилиндр 21"/>
          <p:cNvSpPr/>
          <p:nvPr/>
        </p:nvSpPr>
        <p:spPr>
          <a:xfrm>
            <a:off x="8793033" y="793128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357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/>
      </p:transition>
    </mc:Choice>
    <mc:Fallback xmlns="">
      <p:transition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рапеция 1"/>
          <p:cNvSpPr/>
          <p:nvPr/>
        </p:nvSpPr>
        <p:spPr>
          <a:xfrm rot="5400000">
            <a:off x="-1522787" y="2168860"/>
            <a:ext cx="6336704" cy="2520280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Трапеция 4"/>
          <p:cNvSpPr/>
          <p:nvPr/>
        </p:nvSpPr>
        <p:spPr>
          <a:xfrm rot="5400000" flipV="1">
            <a:off x="4351784" y="2137048"/>
            <a:ext cx="6336704" cy="2583904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Трапеция 5"/>
          <p:cNvSpPr/>
          <p:nvPr/>
        </p:nvSpPr>
        <p:spPr>
          <a:xfrm rot="5400000">
            <a:off x="-864606" y="2528900"/>
            <a:ext cx="5040562" cy="1800201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Трапеция 6"/>
          <p:cNvSpPr/>
          <p:nvPr/>
        </p:nvSpPr>
        <p:spPr>
          <a:xfrm rot="5400000" flipV="1">
            <a:off x="4932041" y="2492900"/>
            <a:ext cx="5184578" cy="1728192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Выноска с четырьмя стрелками 2"/>
          <p:cNvSpPr/>
          <p:nvPr/>
        </p:nvSpPr>
        <p:spPr>
          <a:xfrm>
            <a:off x="2629623" y="2852940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6228184" y="2852940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547664" y="1426426"/>
            <a:ext cx="5760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Людмила\Desktop\МАТЕРИАЛЫ ДЛЯ САЙТОВ\4622196_97f03bde592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655" y="1426429"/>
            <a:ext cx="3294105" cy="452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Цилиндр 17"/>
          <p:cNvSpPr/>
          <p:nvPr/>
        </p:nvSpPr>
        <p:spPr>
          <a:xfrm>
            <a:off x="358725" y="787336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Цилиндр 19"/>
          <p:cNvSpPr/>
          <p:nvPr/>
        </p:nvSpPr>
        <p:spPr>
          <a:xfrm>
            <a:off x="354695" y="4869160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Цилиндр 20"/>
          <p:cNvSpPr/>
          <p:nvPr/>
        </p:nvSpPr>
        <p:spPr>
          <a:xfrm>
            <a:off x="8793032" y="4887831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Цилиндр 21"/>
          <p:cNvSpPr/>
          <p:nvPr/>
        </p:nvSpPr>
        <p:spPr>
          <a:xfrm>
            <a:off x="8793033" y="793128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699792" y="472319"/>
            <a:ext cx="3744416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станция «литературная»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231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Прямоугольник 3"/>
          <p:cNvSpPr/>
          <p:nvPr/>
        </p:nvSpPr>
        <p:spPr>
          <a:xfrm>
            <a:off x="323528" y="1507855"/>
            <a:ext cx="8640960" cy="47525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Один в поле не воин.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Одна ласточка весны не делает.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Коли с правдой, так не один.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Один воин тысячи водит.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От одного порченного яблока целый воз загнивает.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У ленивой пряхи нет ни одной рубахи.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На одном часу и снег и дождь.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Все пройдет, одна правда останется.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По одному зернышку — ворох, по одной капельке – море.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Один мира не съест.</a:t>
            </a:r>
          </a:p>
          <a:p>
            <a:pPr algn="ctr" fontAlgn="base"/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pic>
        <p:nvPicPr>
          <p:cNvPr id="5122" name="Picture 2" descr="http://lyudmilanik.com.ua/wp-content/uploads/2012/06/a85c5b0bf52bt1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8" r="19372" b="5355"/>
          <a:stretch/>
        </p:blipFill>
        <p:spPr bwMode="auto">
          <a:xfrm>
            <a:off x="107504" y="13467"/>
            <a:ext cx="1440161" cy="2988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13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5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Прямоугольник 3"/>
          <p:cNvSpPr/>
          <p:nvPr/>
        </p:nvSpPr>
        <p:spPr>
          <a:xfrm>
            <a:off x="251520" y="1052736"/>
            <a:ext cx="8640960" cy="47525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  <a:p>
            <a:pPr algn="ctr" fontAlgn="base"/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Два сапога – пара.</a:t>
            </a: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Баня – вторая мать.</a:t>
            </a: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Скупой платит дважды.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За двумя зайцами погонишься, ни одного не поймаешь.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Не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два месяца светят, не два солнышка греют.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Не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изведан — друг; а изведан – два.</a:t>
            </a: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Старый друг лучше новых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двух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На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двоих господ не долго наслужишься.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Двоим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одним рукотерником утираться, так можно и разодраться.</a:t>
            </a:r>
          </a:p>
        </p:txBody>
      </p:sp>
      <p:pic>
        <p:nvPicPr>
          <p:cNvPr id="7170" name="Picture 2" descr="http://lyudmilanik.com.ua/wp-content/uploads/2012/06/e809ab3414701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6" t="5089" r="6165" b="11752"/>
          <a:stretch/>
        </p:blipFill>
        <p:spPr bwMode="auto">
          <a:xfrm>
            <a:off x="107504" y="0"/>
            <a:ext cx="2070621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426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7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Прямоугольник 3"/>
          <p:cNvSpPr/>
          <p:nvPr/>
        </p:nvSpPr>
        <p:spPr>
          <a:xfrm>
            <a:off x="251520" y="1692188"/>
            <a:ext cx="8640960" cy="47525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Третий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– лишний.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В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три погибели согнулся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.</a:t>
            </a: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Третья вина виновата.</a:t>
            </a: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Где двое стоят, тут третьему дела нет.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В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новое место попадешь — три года чужаком прослывешь.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Где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двое ссорятся, тут третий не суйся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.</a:t>
            </a: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Как дважды два – четыре.</a:t>
            </a: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 В чистом поле четыре воли.</a:t>
            </a: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Конь о четырех ногах, да и то спотыкается. </a:t>
            </a: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Без четырех углов изба не рубится.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Четыре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угла дому на строение, четыре времени году на совершение.</a:t>
            </a:r>
          </a:p>
          <a:p>
            <a:pPr algn="ctr" fontAlgn="base"/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  <a:p>
            <a:pPr algn="ctr" fontAlgn="base"/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pic>
        <p:nvPicPr>
          <p:cNvPr id="1026" name="Picture 2" descr="http://lyudmilanik.com.ua/wp-content/uploads/2012/06/52231934_tri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5" r="14580" b="4109"/>
          <a:stretch/>
        </p:blipFill>
        <p:spPr bwMode="auto">
          <a:xfrm>
            <a:off x="107504" y="0"/>
            <a:ext cx="1224136" cy="203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lyudmilanik.com.ua/wp-content/uploads/2012/06/c1923f6a332et1.jpg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4" r="15106" b="6871"/>
          <a:stretch/>
        </p:blipFill>
        <p:spPr bwMode="auto">
          <a:xfrm>
            <a:off x="7596335" y="116632"/>
            <a:ext cx="1440161" cy="2623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72814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Прямоугольник 3"/>
          <p:cNvSpPr/>
          <p:nvPr/>
        </p:nvSpPr>
        <p:spPr>
          <a:xfrm>
            <a:off x="228150" y="1369109"/>
            <a:ext cx="8640960" cy="4509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На грош пятаков не дают.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Нужен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, как телеге пятое колесо.</a:t>
            </a: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На пятак дружбы не купишь.</a:t>
            </a: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На руке пять пальцев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,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а который не укуси — все больно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.</a:t>
            </a: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Вшестером пойдем – далеко уйдем.</a:t>
            </a: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Лучше шестерых виноватых простить, чем одного невинного казнить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.</a:t>
            </a: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Давать, брать, делиться тайной, расспрашивать, угощать, принимать угощение – вот шесть признаков дружбы (древнеиндийская).</a:t>
            </a:r>
          </a:p>
        </p:txBody>
      </p:sp>
      <p:pic>
        <p:nvPicPr>
          <p:cNvPr id="3074" name="Picture 2" descr="http://lyudmilanik.com.ua/wp-content/uploads/2012/06/08ed7b01f9f3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3" r="4999"/>
          <a:stretch/>
        </p:blipFill>
        <p:spPr bwMode="auto">
          <a:xfrm>
            <a:off x="228150" y="116632"/>
            <a:ext cx="1486657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lyudmilanik.com.ua/wp-content/uploads/2012/06/831e7b024dd51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3" r="14557"/>
          <a:stretch/>
        </p:blipFill>
        <p:spPr bwMode="auto">
          <a:xfrm>
            <a:off x="7188094" y="-186308"/>
            <a:ext cx="1704385" cy="3111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600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823" y="887135"/>
            <a:ext cx="8640960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Семь бед – один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ответ.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Семеро одного не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ждут.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Семь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пятниц на неделе.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До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порога одна дорога, а за порог — семь дорог.</a:t>
            </a: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Для друга и семь верст не околица.</a:t>
            </a: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Семь раз отмерь, один раз отрежь</a:t>
            </a: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Один пашет, семеро руками машут.</a:t>
            </a:r>
          </a:p>
          <a:p>
            <a:pPr algn="ctr" fontAlgn="base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Делай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свое дело за семерых, а слушайся одного!</a:t>
            </a: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Весна да осень — на дню погод восемь.</a:t>
            </a: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На будущую осень, годов через восемь.</a:t>
            </a:r>
          </a:p>
          <a:p>
            <a:pPr algn="ctr" fontAlgn="base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Глядит, ровно семерых проглотил, восьмым поперхнулся.</a:t>
            </a:r>
          </a:p>
          <a:p>
            <a:pPr fontAlgn="base"/>
            <a:endParaRPr lang="ru-RU" b="0" i="0" dirty="0">
              <a:solidFill>
                <a:srgbClr val="333333"/>
              </a:solidFill>
              <a:effectLst/>
              <a:latin typeface="Bitstream Charter"/>
            </a:endParaRPr>
          </a:p>
        </p:txBody>
      </p:sp>
      <p:pic>
        <p:nvPicPr>
          <p:cNvPr id="1026" name="Picture 2" descr="http://vse-prazdniki.by/image/cache/catalog/export/screenshot-21_1-650x650.pn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6" t="11503" r="13547" b="30344"/>
          <a:stretch/>
        </p:blipFill>
        <p:spPr bwMode="auto">
          <a:xfrm>
            <a:off x="154297" y="175925"/>
            <a:ext cx="2245760" cy="2339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2091"/>
            <a:ext cx="2082993" cy="2503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28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рапеция 1"/>
          <p:cNvSpPr/>
          <p:nvPr/>
        </p:nvSpPr>
        <p:spPr>
          <a:xfrm rot="5400000">
            <a:off x="-725644" y="1371716"/>
            <a:ext cx="6336704" cy="4114567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Трапеция 4"/>
          <p:cNvSpPr/>
          <p:nvPr/>
        </p:nvSpPr>
        <p:spPr>
          <a:xfrm rot="5400000" flipV="1">
            <a:off x="3487688" y="1272952"/>
            <a:ext cx="6336704" cy="4312096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Трапеция 5"/>
          <p:cNvSpPr/>
          <p:nvPr/>
        </p:nvSpPr>
        <p:spPr>
          <a:xfrm rot="5400000">
            <a:off x="-238326" y="1787028"/>
            <a:ext cx="5156154" cy="3168353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Трапеция 6"/>
          <p:cNvSpPr/>
          <p:nvPr/>
        </p:nvSpPr>
        <p:spPr>
          <a:xfrm rot="5400000" flipV="1">
            <a:off x="4175956" y="1736815"/>
            <a:ext cx="5184578" cy="3240362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Выноска с четырьмя стрелками 2"/>
          <p:cNvSpPr/>
          <p:nvPr/>
        </p:nvSpPr>
        <p:spPr>
          <a:xfrm>
            <a:off x="4063816" y="2867148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4692607" y="2867148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051719" y="1449055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Цилиндр 17"/>
          <p:cNvSpPr/>
          <p:nvPr/>
        </p:nvSpPr>
        <p:spPr>
          <a:xfrm>
            <a:off x="358725" y="787336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Цилиндр 19"/>
          <p:cNvSpPr/>
          <p:nvPr/>
        </p:nvSpPr>
        <p:spPr>
          <a:xfrm>
            <a:off x="354695" y="4869160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Цилиндр 20"/>
          <p:cNvSpPr/>
          <p:nvPr/>
        </p:nvSpPr>
        <p:spPr>
          <a:xfrm>
            <a:off x="8793032" y="4887831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Цилиндр 21"/>
          <p:cNvSpPr/>
          <p:nvPr/>
        </p:nvSpPr>
        <p:spPr>
          <a:xfrm>
            <a:off x="8793033" y="793128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416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572200" y="472319"/>
            <a:ext cx="4024970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станция «Биологическая»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pic>
        <p:nvPicPr>
          <p:cNvPr id="13" name="Picture 2" descr="C:\Users\Людмила\Desktop\МАТЕРИАЛЫ ДЛЯ САЙТОВ\4622196_97f03bde592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655" y="1426429"/>
            <a:ext cx="3294105" cy="452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Трапеция 1"/>
          <p:cNvSpPr/>
          <p:nvPr/>
        </p:nvSpPr>
        <p:spPr>
          <a:xfrm rot="5400000">
            <a:off x="-941668" y="1587740"/>
            <a:ext cx="6336704" cy="3682519"/>
          </a:xfrm>
          <a:prstGeom prst="trapezoid">
            <a:avLst>
              <a:gd name="adj" fmla="val 1259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Трапеция 4"/>
          <p:cNvSpPr/>
          <p:nvPr/>
        </p:nvSpPr>
        <p:spPr>
          <a:xfrm rot="5400000" flipV="1">
            <a:off x="3631704" y="1416968"/>
            <a:ext cx="6336704" cy="4024064"/>
          </a:xfrm>
          <a:prstGeom prst="trapezoid">
            <a:avLst>
              <a:gd name="adj" fmla="val 1056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Трапеция 5"/>
          <p:cNvSpPr/>
          <p:nvPr/>
        </p:nvSpPr>
        <p:spPr>
          <a:xfrm rot="5400000">
            <a:off x="-454350" y="2003052"/>
            <a:ext cx="5156154" cy="2736305"/>
          </a:xfrm>
          <a:prstGeom prst="trapezoid">
            <a:avLst>
              <a:gd name="adj" fmla="val 1260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Трапеция 6"/>
          <p:cNvSpPr/>
          <p:nvPr/>
        </p:nvSpPr>
        <p:spPr>
          <a:xfrm rot="5400000" flipV="1">
            <a:off x="4247964" y="1808823"/>
            <a:ext cx="5184578" cy="3096346"/>
          </a:xfrm>
          <a:prstGeom prst="trapezoid">
            <a:avLst>
              <a:gd name="adj" fmla="val 103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Выноска с четырьмя стрелками 2"/>
          <p:cNvSpPr/>
          <p:nvPr/>
        </p:nvSpPr>
        <p:spPr>
          <a:xfrm>
            <a:off x="3635896" y="2852940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4899879" y="2869607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38652" y="1442797"/>
            <a:ext cx="5760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93A299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200" b="1" dirty="0">
              <a:solidFill>
                <a:srgbClr val="93A299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Цилиндр 17"/>
          <p:cNvSpPr/>
          <p:nvPr/>
        </p:nvSpPr>
        <p:spPr>
          <a:xfrm>
            <a:off x="358725" y="787336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0" name="Цилиндр 19"/>
          <p:cNvSpPr/>
          <p:nvPr/>
        </p:nvSpPr>
        <p:spPr>
          <a:xfrm>
            <a:off x="354695" y="4869160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1" name="Цилиндр 20"/>
          <p:cNvSpPr/>
          <p:nvPr/>
        </p:nvSpPr>
        <p:spPr>
          <a:xfrm>
            <a:off x="8793032" y="4887831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2" name="Цилиндр 21"/>
          <p:cNvSpPr/>
          <p:nvPr/>
        </p:nvSpPr>
        <p:spPr>
          <a:xfrm>
            <a:off x="8793033" y="793128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48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/>
      </p:transition>
    </mc:Choice>
    <mc:Fallback xmlns="">
      <p:transition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рапеция 1"/>
          <p:cNvSpPr/>
          <p:nvPr/>
        </p:nvSpPr>
        <p:spPr>
          <a:xfrm rot="5400000">
            <a:off x="-725644" y="1371716"/>
            <a:ext cx="6336704" cy="4114567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Трапеция 4"/>
          <p:cNvSpPr/>
          <p:nvPr/>
        </p:nvSpPr>
        <p:spPr>
          <a:xfrm rot="5400000" flipV="1">
            <a:off x="3487688" y="1272952"/>
            <a:ext cx="6336704" cy="4312096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Трапеция 5"/>
          <p:cNvSpPr/>
          <p:nvPr/>
        </p:nvSpPr>
        <p:spPr>
          <a:xfrm rot="5400000">
            <a:off x="-238326" y="1787028"/>
            <a:ext cx="5156154" cy="3168353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Трапеция 6"/>
          <p:cNvSpPr/>
          <p:nvPr/>
        </p:nvSpPr>
        <p:spPr>
          <a:xfrm rot="5400000" flipV="1">
            <a:off x="4175956" y="1736815"/>
            <a:ext cx="5184578" cy="3240362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Выноска с четырьмя стрелками 2"/>
          <p:cNvSpPr/>
          <p:nvPr/>
        </p:nvSpPr>
        <p:spPr>
          <a:xfrm>
            <a:off x="4063816" y="2867148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4692607" y="2867148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051719" y="1449055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Цилиндр 17"/>
          <p:cNvSpPr/>
          <p:nvPr/>
        </p:nvSpPr>
        <p:spPr>
          <a:xfrm>
            <a:off x="358725" y="787336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Цилиндр 19"/>
          <p:cNvSpPr/>
          <p:nvPr/>
        </p:nvSpPr>
        <p:spPr>
          <a:xfrm>
            <a:off x="354695" y="4869160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Цилиндр 20"/>
          <p:cNvSpPr/>
          <p:nvPr/>
        </p:nvSpPr>
        <p:spPr>
          <a:xfrm>
            <a:off x="8793032" y="4887831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Цилиндр 21"/>
          <p:cNvSpPr/>
          <p:nvPr/>
        </p:nvSpPr>
        <p:spPr>
          <a:xfrm>
            <a:off x="8793033" y="793128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57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рапеция 1"/>
          <p:cNvSpPr/>
          <p:nvPr/>
        </p:nvSpPr>
        <p:spPr>
          <a:xfrm rot="5400000">
            <a:off x="-1522787" y="2168860"/>
            <a:ext cx="6336704" cy="2520280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Трапеция 4"/>
          <p:cNvSpPr/>
          <p:nvPr/>
        </p:nvSpPr>
        <p:spPr>
          <a:xfrm rot="5400000" flipV="1">
            <a:off x="4351784" y="2137048"/>
            <a:ext cx="6336704" cy="2583904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Трапеция 5"/>
          <p:cNvSpPr/>
          <p:nvPr/>
        </p:nvSpPr>
        <p:spPr>
          <a:xfrm rot="5400000">
            <a:off x="-864606" y="2528900"/>
            <a:ext cx="5040562" cy="1800201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Трапеция 6"/>
          <p:cNvSpPr/>
          <p:nvPr/>
        </p:nvSpPr>
        <p:spPr>
          <a:xfrm rot="5400000" flipV="1">
            <a:off x="4932041" y="2492900"/>
            <a:ext cx="5184578" cy="1728192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Выноска с четырьмя стрелками 2"/>
          <p:cNvSpPr/>
          <p:nvPr/>
        </p:nvSpPr>
        <p:spPr>
          <a:xfrm>
            <a:off x="2629623" y="2852940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6228184" y="2852940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47664" y="1426426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93A299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200" b="1" dirty="0">
              <a:solidFill>
                <a:srgbClr val="93A299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Людмила\Desktop\МАТЕРИАЛЫ ДЛЯ САЙТОВ\4622196_97f03bde592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655" y="1426429"/>
            <a:ext cx="3294105" cy="452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Цилиндр 17"/>
          <p:cNvSpPr/>
          <p:nvPr/>
        </p:nvSpPr>
        <p:spPr>
          <a:xfrm>
            <a:off x="358725" y="787336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0" name="Цилиндр 19"/>
          <p:cNvSpPr/>
          <p:nvPr/>
        </p:nvSpPr>
        <p:spPr>
          <a:xfrm>
            <a:off x="354695" y="4869160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1" name="Цилиндр 20"/>
          <p:cNvSpPr/>
          <p:nvPr/>
        </p:nvSpPr>
        <p:spPr>
          <a:xfrm>
            <a:off x="8793032" y="4887831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2" name="Цилиндр 21"/>
          <p:cNvSpPr/>
          <p:nvPr/>
        </p:nvSpPr>
        <p:spPr>
          <a:xfrm>
            <a:off x="8793033" y="793128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72200" y="472319"/>
            <a:ext cx="4024970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станция «Биологическая»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1938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/>
      </p:transition>
    </mc:Choice>
    <mc:Fallback xmlns="">
      <p:transition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910123"/>
            <a:ext cx="2218401" cy="18310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486593" y="260648"/>
            <a:ext cx="4036682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3600" b="1" u="sng" dirty="0" smtClean="0">
                <a:ln w="1905"/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6600"/>
                  </a:solidFill>
                </a:uFill>
              </a:rPr>
              <a:t>ТЫСЯЧЕЛИСТНИК</a:t>
            </a:r>
            <a:endParaRPr lang="ru-RU" altLang="ru-RU" sz="3600" b="1" u="sng" dirty="0">
              <a:ln w="1905"/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>
                <a:solidFill>
                  <a:srgbClr val="FF6600"/>
                </a:solidFill>
              </a:u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71175" y="1093706"/>
            <a:ext cx="646532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«Тысячелистник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» от лат. 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mille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 — «тысяча» и 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fólium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 — «лист») относится к семейству астровых. Латинское название – 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Achillea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 происходит из мифов Древней Греции, от имени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Ахилла, героя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Троянской войны, который излечивал кровоточащие раны с помощью этого растения.</a:t>
            </a:r>
          </a:p>
          <a:p>
            <a:pPr algn="just" fontAlgn="base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	Растение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использовалось с древних времен и поэтому имеет большое количество имен не меньше, чем листьев: солдатская (у воинов от римлян до Суворова, всегда был порошок тысячелистника), плотничья трава,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порезная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, раневая трава,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кровавник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, трава крови, белая кашка, чахоточная трава, белоголов (за распространенную окраску цветов), живучая трава и др. В названиях четко отражаются полезные свойства и применение растения. Кстати на самом деле, на растении листьев значительно меньше заявленной тысячи в названии, а вот цветков бывает больше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двух десятков тысяч</a:t>
            </a:r>
            <a:endParaRPr lang="ru-RU" dirty="0"/>
          </a:p>
        </p:txBody>
      </p:sp>
      <p:pic>
        <p:nvPicPr>
          <p:cNvPr id="1026" name="Picture 2" descr="тысячелист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74" y="2741184"/>
            <a:ext cx="2128234" cy="15841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тысячелистник красны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80" y="4472700"/>
            <a:ext cx="2094247" cy="155887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77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алоэ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93" y="4424491"/>
            <a:ext cx="2874198" cy="19544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2775219" y="281523"/>
            <a:ext cx="4690708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3600" b="1" u="sng" dirty="0" smtClean="0">
                <a:ln w="1905"/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6600"/>
                  </a:solidFill>
                </a:uFill>
              </a:rPr>
              <a:t>СТОЛЕТНИК (АЛОЭ)</a:t>
            </a:r>
            <a:endParaRPr lang="ru-RU" altLang="ru-RU" sz="3600" b="1" u="sng" dirty="0">
              <a:ln w="1905"/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>
                <a:solidFill>
                  <a:srgbClr val="FF6600"/>
                </a:solidFill>
              </a:uFill>
            </a:endParaRPr>
          </a:p>
        </p:txBody>
      </p:sp>
      <p:pic>
        <p:nvPicPr>
          <p:cNvPr id="2052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53"/>
            <a:ext cx="2560808" cy="227911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ртинки по запросу алоэ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93" y="2433724"/>
            <a:ext cx="2648558" cy="19235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47864" y="974455"/>
            <a:ext cx="568863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700"/>
              </a:spcAft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Часто вырастает до четырех метров в высоту.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Листья алоэ отличаются наличием очень мясистой и сочной мякоти. Цветки крупные,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оранжевые. Плодом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алоэ является коробочка с большим количеством семян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. Произрастая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в комнатных условиях, алоэ обычно цветет с февраля по март. Появившиеся плоды не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вызревают. Родиной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алоэ вера считаются острова Кюрасао и Барбадос, юго-западная часть Аравийского полуострова. Растение культивируется в странах Азии и Африки, на Антильских островах. Во многих странах мира его выращивают в качестве декоративного садового и домашнего растения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.</a:t>
            </a:r>
            <a:r>
              <a:rPr lang="ru-RU" dirty="0"/>
              <a:t>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Алоэ – одно из первых растений в мире, которое начали использовать в лечебных целях. По некоторым данным, первые медицинские письменные источники, датирующиеся тысячным годом до нашей эры, содержали рецепты приготовления отваров и компрессов </a:t>
            </a:r>
          </a:p>
        </p:txBody>
      </p:sp>
    </p:spTree>
    <p:extLst>
      <p:ext uri="{BB962C8B-B14F-4D97-AF65-F5344CB8AC3E}">
        <p14:creationId xmlns:p14="http://schemas.microsoft.com/office/powerpoint/2010/main" val="375767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золототысячни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3771" y="332656"/>
            <a:ext cx="2823940" cy="19442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золототысяч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71" y="2492896"/>
            <a:ext cx="2457450" cy="18573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3078" name="Picture 6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58" y="4437112"/>
            <a:ext cx="2376264" cy="216976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01804" y="332656"/>
            <a:ext cx="4528804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3600" b="1" u="sng" dirty="0" smtClean="0">
                <a:ln w="1905"/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6600"/>
                  </a:solidFill>
                </a:uFill>
              </a:rPr>
              <a:t>ЗОЛОТОТЫСЯЧНИК</a:t>
            </a:r>
            <a:endParaRPr lang="ru-RU" altLang="ru-RU" sz="3600" b="1" u="sng" dirty="0">
              <a:ln w="1905"/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>
                <a:solidFill>
                  <a:srgbClr val="FF6600"/>
                </a:solidFill>
              </a:u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77712" y="1124744"/>
            <a:ext cx="552833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	Двухлетнее или однолетнее травянистое растение с прикорневой розеткой обратнояйцевидных листьев. Стебель тонкий, прямостоячий, четырехгранный, высотой 10—40 см. Встречается в Европейской части России (преимущественно в южной и средней полосах), на Кавказе, реже в Средней Азии и Алтайском крае.</a:t>
            </a:r>
          </a:p>
          <a:p>
            <a:pPr algn="just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Золототысячник малый был известен еще в глубокой древности. Ибн Сина писал о нем следующее: «Из золототысячника малого приготовляют выжатый сок — иногда из свежего, а иногда из сухого — и варят его в воде, пока вода не возьмет всю его силу, а потом эту жидкость сгущают». (Золототысячник) «очищает свежие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раны и закрывает застарелые язвы.</a:t>
            </a:r>
          </a:p>
        </p:txBody>
      </p:sp>
    </p:spTree>
    <p:extLst>
      <p:ext uri="{BB962C8B-B14F-4D97-AF65-F5344CB8AC3E}">
        <p14:creationId xmlns:p14="http://schemas.microsoft.com/office/powerpoint/2010/main" val="310272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рапеция 1"/>
          <p:cNvSpPr/>
          <p:nvPr/>
        </p:nvSpPr>
        <p:spPr>
          <a:xfrm rot="5400000">
            <a:off x="-725644" y="1371716"/>
            <a:ext cx="6336704" cy="4114567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Трапеция 4"/>
          <p:cNvSpPr/>
          <p:nvPr/>
        </p:nvSpPr>
        <p:spPr>
          <a:xfrm rot="5400000" flipV="1">
            <a:off x="3487688" y="1272952"/>
            <a:ext cx="6336704" cy="4312096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Трапеция 5"/>
          <p:cNvSpPr/>
          <p:nvPr/>
        </p:nvSpPr>
        <p:spPr>
          <a:xfrm rot="5400000">
            <a:off x="-238326" y="1787028"/>
            <a:ext cx="5156154" cy="3168353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Трапеция 6"/>
          <p:cNvSpPr/>
          <p:nvPr/>
        </p:nvSpPr>
        <p:spPr>
          <a:xfrm rot="5400000" flipV="1">
            <a:off x="4175956" y="1736815"/>
            <a:ext cx="5184578" cy="3240362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Выноска с четырьмя стрелками 2"/>
          <p:cNvSpPr/>
          <p:nvPr/>
        </p:nvSpPr>
        <p:spPr>
          <a:xfrm>
            <a:off x="4063816" y="2867148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4692607" y="2867148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051719" y="1449055"/>
            <a:ext cx="5760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8" name="Цилиндр 17"/>
          <p:cNvSpPr/>
          <p:nvPr/>
        </p:nvSpPr>
        <p:spPr>
          <a:xfrm>
            <a:off x="358725" y="787336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Цилиндр 19"/>
          <p:cNvSpPr/>
          <p:nvPr/>
        </p:nvSpPr>
        <p:spPr>
          <a:xfrm>
            <a:off x="354695" y="4869160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Цилиндр 20"/>
          <p:cNvSpPr/>
          <p:nvPr/>
        </p:nvSpPr>
        <p:spPr>
          <a:xfrm>
            <a:off x="8793032" y="4887831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Цилиндр 21"/>
          <p:cNvSpPr/>
          <p:nvPr/>
        </p:nvSpPr>
        <p:spPr>
          <a:xfrm>
            <a:off x="8793033" y="793128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40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267744" y="472319"/>
            <a:ext cx="4392488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станция «ТВОРЧЕСКАЯ»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pic>
        <p:nvPicPr>
          <p:cNvPr id="13" name="Picture 2" descr="C:\Users\Людмила\Desktop\МАТЕРИАЛЫ ДЛЯ САЙТОВ\4622196_97f03bde592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655" y="1426429"/>
            <a:ext cx="3294105" cy="452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Трапеция 1"/>
          <p:cNvSpPr/>
          <p:nvPr/>
        </p:nvSpPr>
        <p:spPr>
          <a:xfrm rot="5400000">
            <a:off x="-941668" y="1587740"/>
            <a:ext cx="6336704" cy="3682519"/>
          </a:xfrm>
          <a:prstGeom prst="trapezoid">
            <a:avLst>
              <a:gd name="adj" fmla="val 1259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Трапеция 4"/>
          <p:cNvSpPr/>
          <p:nvPr/>
        </p:nvSpPr>
        <p:spPr>
          <a:xfrm rot="5400000" flipV="1">
            <a:off x="3631704" y="1416968"/>
            <a:ext cx="6336704" cy="4024064"/>
          </a:xfrm>
          <a:prstGeom prst="trapezoid">
            <a:avLst>
              <a:gd name="adj" fmla="val 1056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Трапеция 5"/>
          <p:cNvSpPr/>
          <p:nvPr/>
        </p:nvSpPr>
        <p:spPr>
          <a:xfrm rot="5400000">
            <a:off x="-526356" y="2003052"/>
            <a:ext cx="5156154" cy="2736305"/>
          </a:xfrm>
          <a:prstGeom prst="trapezoid">
            <a:avLst>
              <a:gd name="adj" fmla="val 1260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Трапеция 6"/>
          <p:cNvSpPr/>
          <p:nvPr/>
        </p:nvSpPr>
        <p:spPr>
          <a:xfrm rot="5400000" flipV="1">
            <a:off x="4247964" y="1808823"/>
            <a:ext cx="5184578" cy="3096346"/>
          </a:xfrm>
          <a:prstGeom prst="trapezoid">
            <a:avLst>
              <a:gd name="adj" fmla="val 103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Выноска с четырьмя стрелками 2"/>
          <p:cNvSpPr/>
          <p:nvPr/>
        </p:nvSpPr>
        <p:spPr>
          <a:xfrm>
            <a:off x="3635896" y="2852940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4899879" y="2869607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938652" y="1449055"/>
            <a:ext cx="5760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8" name="Цилиндр 17"/>
          <p:cNvSpPr/>
          <p:nvPr/>
        </p:nvSpPr>
        <p:spPr>
          <a:xfrm>
            <a:off x="358725" y="787336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Цилиндр 19"/>
          <p:cNvSpPr/>
          <p:nvPr/>
        </p:nvSpPr>
        <p:spPr>
          <a:xfrm>
            <a:off x="354695" y="4869160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Цилиндр 20"/>
          <p:cNvSpPr/>
          <p:nvPr/>
        </p:nvSpPr>
        <p:spPr>
          <a:xfrm>
            <a:off x="8793032" y="4887831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Цилиндр 21"/>
          <p:cNvSpPr/>
          <p:nvPr/>
        </p:nvSpPr>
        <p:spPr>
          <a:xfrm>
            <a:off x="8793033" y="793128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994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/>
      </p:transition>
    </mc:Choice>
    <mc:Fallback xmlns="">
      <p:transition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рапеция 1"/>
          <p:cNvSpPr/>
          <p:nvPr/>
        </p:nvSpPr>
        <p:spPr>
          <a:xfrm rot="5400000">
            <a:off x="-1522787" y="2168860"/>
            <a:ext cx="6336704" cy="2520280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Трапеция 4"/>
          <p:cNvSpPr/>
          <p:nvPr/>
        </p:nvSpPr>
        <p:spPr>
          <a:xfrm rot="5400000" flipV="1">
            <a:off x="4351784" y="2137048"/>
            <a:ext cx="6336704" cy="2583904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Трапеция 5"/>
          <p:cNvSpPr/>
          <p:nvPr/>
        </p:nvSpPr>
        <p:spPr>
          <a:xfrm rot="5400000">
            <a:off x="-864606" y="2528900"/>
            <a:ext cx="5040562" cy="1800201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Трапеция 6"/>
          <p:cNvSpPr/>
          <p:nvPr/>
        </p:nvSpPr>
        <p:spPr>
          <a:xfrm rot="5400000" flipV="1">
            <a:off x="4932041" y="2492900"/>
            <a:ext cx="5184578" cy="1728192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Выноска с четырьмя стрелками 2"/>
          <p:cNvSpPr/>
          <p:nvPr/>
        </p:nvSpPr>
        <p:spPr>
          <a:xfrm>
            <a:off x="2629623" y="2852940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6228184" y="2852940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547664" y="1426426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Людмила\Desktop\МАТЕРИАЛЫ ДЛЯ САЙТОВ\4622196_97f03bde592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655" y="1426429"/>
            <a:ext cx="3294105" cy="452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Цилиндр 17"/>
          <p:cNvSpPr/>
          <p:nvPr/>
        </p:nvSpPr>
        <p:spPr>
          <a:xfrm>
            <a:off x="358725" y="787336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Цилиндр 19"/>
          <p:cNvSpPr/>
          <p:nvPr/>
        </p:nvSpPr>
        <p:spPr>
          <a:xfrm>
            <a:off x="354695" y="4869160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Цилиндр 20"/>
          <p:cNvSpPr/>
          <p:nvPr/>
        </p:nvSpPr>
        <p:spPr>
          <a:xfrm>
            <a:off x="8793032" y="4887831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Цилиндр 21"/>
          <p:cNvSpPr/>
          <p:nvPr/>
        </p:nvSpPr>
        <p:spPr>
          <a:xfrm>
            <a:off x="8793033" y="793128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267744" y="472319"/>
            <a:ext cx="4392488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станция «ТВОРЧЕСКАЯ»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676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116738" y="1499945"/>
            <a:ext cx="2039465" cy="4104456"/>
            <a:chOff x="-10" y="0"/>
            <a:chExt cx="1021100" cy="2110105"/>
          </a:xfrm>
        </p:grpSpPr>
        <p:grpSp>
          <p:nvGrpSpPr>
            <p:cNvPr id="10" name="Группа 9"/>
            <p:cNvGrpSpPr/>
            <p:nvPr/>
          </p:nvGrpSpPr>
          <p:grpSpPr>
            <a:xfrm flipV="1">
              <a:off x="285750" y="1533489"/>
              <a:ext cx="71945" cy="576616"/>
              <a:chOff x="0" y="0"/>
              <a:chExt cx="71945" cy="576616"/>
            </a:xfrm>
          </p:grpSpPr>
          <p:sp>
            <p:nvSpPr>
              <p:cNvPr id="110" name="Равнобедренный треугольник 109"/>
              <p:cNvSpPr/>
              <p:nvPr/>
            </p:nvSpPr>
            <p:spPr>
              <a:xfrm>
                <a:off x="0" y="78907"/>
                <a:ext cx="71945" cy="497709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6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11" name="Равнобедренный треугольник 110"/>
              <p:cNvSpPr/>
              <p:nvPr/>
            </p:nvSpPr>
            <p:spPr>
              <a:xfrm>
                <a:off x="0" y="0"/>
                <a:ext cx="71755" cy="61742"/>
              </a:xfrm>
              <a:prstGeom prst="triangl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 flipV="1">
              <a:off x="568325" y="1523964"/>
              <a:ext cx="71945" cy="576616"/>
              <a:chOff x="0" y="0"/>
              <a:chExt cx="71945" cy="576616"/>
            </a:xfrm>
          </p:grpSpPr>
          <p:sp>
            <p:nvSpPr>
              <p:cNvPr id="108" name="Равнобедренный треугольник 107"/>
              <p:cNvSpPr/>
              <p:nvPr/>
            </p:nvSpPr>
            <p:spPr>
              <a:xfrm>
                <a:off x="0" y="78907"/>
                <a:ext cx="71945" cy="497709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6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09" name="Равнобедренный треугольник 108"/>
              <p:cNvSpPr/>
              <p:nvPr/>
            </p:nvSpPr>
            <p:spPr>
              <a:xfrm>
                <a:off x="0" y="0"/>
                <a:ext cx="71755" cy="61742"/>
              </a:xfrm>
              <a:prstGeom prst="triangl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grpSp>
          <p:nvGrpSpPr>
            <p:cNvPr id="12" name="Группа 11"/>
            <p:cNvGrpSpPr/>
            <p:nvPr/>
          </p:nvGrpSpPr>
          <p:grpSpPr>
            <a:xfrm rot="21367106" flipH="1">
              <a:off x="717063" y="536592"/>
              <a:ext cx="304027" cy="686703"/>
              <a:chOff x="0" y="0"/>
              <a:chExt cx="304027" cy="686703"/>
            </a:xfrm>
          </p:grpSpPr>
          <p:grpSp>
            <p:nvGrpSpPr>
              <p:cNvPr id="103" name="Группа 102"/>
              <p:cNvGrpSpPr/>
              <p:nvPr/>
            </p:nvGrpSpPr>
            <p:grpSpPr>
              <a:xfrm rot="1806390">
                <a:off x="190307" y="0"/>
                <a:ext cx="113720" cy="610373"/>
                <a:chOff x="0" y="0"/>
                <a:chExt cx="113720" cy="610373"/>
              </a:xfrm>
            </p:grpSpPr>
            <p:sp>
              <p:nvSpPr>
                <p:cNvPr id="106" name="Равнобедренный треугольник 105"/>
                <p:cNvSpPr/>
                <p:nvPr/>
              </p:nvSpPr>
              <p:spPr>
                <a:xfrm>
                  <a:off x="0" y="0"/>
                  <a:ext cx="113720" cy="610373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2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07" name="Овал 106"/>
                <p:cNvSpPr/>
                <p:nvPr/>
              </p:nvSpPr>
              <p:spPr>
                <a:xfrm>
                  <a:off x="25529" y="543070"/>
                  <a:ext cx="50800" cy="50800"/>
                </a:xfrm>
                <a:prstGeom prst="ellipse">
                  <a:avLst/>
                </a:prstGeom>
                <a:solidFill>
                  <a:schemeClr val="tx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104" name="Месяц 103"/>
              <p:cNvSpPr/>
              <p:nvPr/>
            </p:nvSpPr>
            <p:spPr>
              <a:xfrm>
                <a:off x="0" y="580203"/>
                <a:ext cx="45719" cy="106500"/>
              </a:xfrm>
              <a:prstGeom prst="mo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05" name="Овал 104"/>
              <p:cNvSpPr/>
              <p:nvPr/>
            </p:nvSpPr>
            <p:spPr>
              <a:xfrm>
                <a:off x="23209" y="619657"/>
                <a:ext cx="50800" cy="508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sp>
          <p:nvSpPr>
            <p:cNvPr id="13" name="Равнобедренный треугольник 12"/>
            <p:cNvSpPr/>
            <p:nvPr/>
          </p:nvSpPr>
          <p:spPr>
            <a:xfrm>
              <a:off x="41275" y="479425"/>
              <a:ext cx="920750" cy="1041400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412750" y="128270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317500" y="128270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34950" y="128270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501650" y="128270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330200" y="10985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679450" y="1101725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596900" y="10985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361950" y="1190625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215900" y="11874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266700" y="10985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301625" y="10096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384175" y="815975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425450" y="7175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476250" y="6159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517525" y="7175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339725" y="9207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609600" y="917575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596900" y="128270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638175" y="10096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733425" y="118110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161925" y="128270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650875" y="11874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549275" y="11874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285750" y="1190625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454025" y="119380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>
              <a:off x="412750" y="1101725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422275" y="9207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555625" y="10096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460375" y="10096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374650" y="10096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508000" y="1101725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517525" y="9207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6" name="Овал 45"/>
            <p:cNvSpPr/>
            <p:nvPr/>
          </p:nvSpPr>
          <p:spPr>
            <a:xfrm>
              <a:off x="561975" y="815975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688975" y="128270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466725" y="815975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784225" y="128270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82550" y="14541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279400" y="13652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212725" y="1368425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815975" y="13652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54" name="Овал 53"/>
            <p:cNvSpPr/>
            <p:nvPr/>
          </p:nvSpPr>
          <p:spPr>
            <a:xfrm>
              <a:off x="866775" y="14541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55" name="Овал 54"/>
            <p:cNvSpPr/>
            <p:nvPr/>
          </p:nvSpPr>
          <p:spPr>
            <a:xfrm>
              <a:off x="701675" y="14541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130175" y="13652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>
              <a:off x="657225" y="13652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>
              <a:off x="555625" y="13652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454025" y="13652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358775" y="13652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61" name="Овал 60"/>
            <p:cNvSpPr/>
            <p:nvPr/>
          </p:nvSpPr>
          <p:spPr>
            <a:xfrm>
              <a:off x="736600" y="1368425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161925" y="14541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63" name="Овал 62"/>
            <p:cNvSpPr/>
            <p:nvPr/>
          </p:nvSpPr>
          <p:spPr>
            <a:xfrm>
              <a:off x="596900" y="14541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64" name="Овал 63"/>
            <p:cNvSpPr/>
            <p:nvPr/>
          </p:nvSpPr>
          <p:spPr>
            <a:xfrm>
              <a:off x="403225" y="14541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65" name="Овал 64"/>
            <p:cNvSpPr/>
            <p:nvPr/>
          </p:nvSpPr>
          <p:spPr>
            <a:xfrm>
              <a:off x="317500" y="14541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66" name="Овал 65"/>
            <p:cNvSpPr/>
            <p:nvPr/>
          </p:nvSpPr>
          <p:spPr>
            <a:xfrm>
              <a:off x="498475" y="14541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>
              <a:off x="228600" y="14541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68" name="Овал 67"/>
            <p:cNvSpPr/>
            <p:nvPr/>
          </p:nvSpPr>
          <p:spPr>
            <a:xfrm>
              <a:off x="787400" y="1454150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69" name="Овал 68"/>
            <p:cNvSpPr/>
            <p:nvPr/>
          </p:nvSpPr>
          <p:spPr>
            <a:xfrm>
              <a:off x="120650" y="1530350"/>
              <a:ext cx="50800" cy="5080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0" name="Овал 69"/>
            <p:cNvSpPr/>
            <p:nvPr/>
          </p:nvSpPr>
          <p:spPr>
            <a:xfrm>
              <a:off x="31750" y="1530350"/>
              <a:ext cx="50800" cy="5080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1" name="Овал 70"/>
            <p:cNvSpPr/>
            <p:nvPr/>
          </p:nvSpPr>
          <p:spPr>
            <a:xfrm>
              <a:off x="206375" y="1530350"/>
              <a:ext cx="50800" cy="5080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2" name="Овал 71"/>
            <p:cNvSpPr/>
            <p:nvPr/>
          </p:nvSpPr>
          <p:spPr>
            <a:xfrm>
              <a:off x="285750" y="1530350"/>
              <a:ext cx="50800" cy="5080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3" name="Овал 72"/>
            <p:cNvSpPr/>
            <p:nvPr/>
          </p:nvSpPr>
          <p:spPr>
            <a:xfrm>
              <a:off x="374650" y="1530350"/>
              <a:ext cx="50800" cy="5080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4" name="Овал 73"/>
            <p:cNvSpPr/>
            <p:nvPr/>
          </p:nvSpPr>
          <p:spPr>
            <a:xfrm>
              <a:off x="457200" y="1527175"/>
              <a:ext cx="50800" cy="5080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5" name="Овал 74"/>
            <p:cNvSpPr/>
            <p:nvPr/>
          </p:nvSpPr>
          <p:spPr>
            <a:xfrm>
              <a:off x="549275" y="1527175"/>
              <a:ext cx="50800" cy="5080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6" name="Овал 75"/>
            <p:cNvSpPr/>
            <p:nvPr/>
          </p:nvSpPr>
          <p:spPr>
            <a:xfrm>
              <a:off x="431800" y="0"/>
              <a:ext cx="50800" cy="5080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7" name="Овал 76"/>
            <p:cNvSpPr/>
            <p:nvPr/>
          </p:nvSpPr>
          <p:spPr>
            <a:xfrm>
              <a:off x="647700" y="1530350"/>
              <a:ext cx="50800" cy="5080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8" name="Овал 77"/>
            <p:cNvSpPr/>
            <p:nvPr/>
          </p:nvSpPr>
          <p:spPr>
            <a:xfrm>
              <a:off x="752475" y="1530350"/>
              <a:ext cx="50800" cy="5080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9" name="Овал 78"/>
            <p:cNvSpPr/>
            <p:nvPr/>
          </p:nvSpPr>
          <p:spPr>
            <a:xfrm>
              <a:off x="835025" y="1527175"/>
              <a:ext cx="50800" cy="5080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80" name="Овал 79"/>
            <p:cNvSpPr/>
            <p:nvPr/>
          </p:nvSpPr>
          <p:spPr>
            <a:xfrm>
              <a:off x="911225" y="1530350"/>
              <a:ext cx="50800" cy="5080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81" name="Выгнутая влево стрелка 80"/>
            <p:cNvSpPr/>
            <p:nvPr/>
          </p:nvSpPr>
          <p:spPr>
            <a:xfrm>
              <a:off x="53975" y="244475"/>
              <a:ext cx="259715" cy="521970"/>
            </a:xfrm>
            <a:prstGeom prst="curvedRightArrow">
              <a:avLst/>
            </a:pr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82" name="Выгнутая влево стрелка 81"/>
            <p:cNvSpPr/>
            <p:nvPr/>
          </p:nvSpPr>
          <p:spPr>
            <a:xfrm flipH="1">
              <a:off x="660400" y="247650"/>
              <a:ext cx="259715" cy="521970"/>
            </a:xfrm>
            <a:prstGeom prst="curvedRightArrow">
              <a:avLst/>
            </a:pr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grpSp>
          <p:nvGrpSpPr>
            <p:cNvPr id="83" name="Группа 82"/>
            <p:cNvGrpSpPr/>
            <p:nvPr/>
          </p:nvGrpSpPr>
          <p:grpSpPr>
            <a:xfrm rot="232894">
              <a:off x="-10" y="542942"/>
              <a:ext cx="304027" cy="686703"/>
              <a:chOff x="0" y="0"/>
              <a:chExt cx="304027" cy="686703"/>
            </a:xfrm>
          </p:grpSpPr>
          <p:grpSp>
            <p:nvGrpSpPr>
              <p:cNvPr id="98" name="Группа 97"/>
              <p:cNvGrpSpPr/>
              <p:nvPr/>
            </p:nvGrpSpPr>
            <p:grpSpPr>
              <a:xfrm rot="1806390">
                <a:off x="190307" y="0"/>
                <a:ext cx="113720" cy="610373"/>
                <a:chOff x="0" y="0"/>
                <a:chExt cx="113720" cy="610373"/>
              </a:xfrm>
            </p:grpSpPr>
            <p:sp>
              <p:nvSpPr>
                <p:cNvPr id="101" name="Равнобедренный треугольник 100"/>
                <p:cNvSpPr/>
                <p:nvPr/>
              </p:nvSpPr>
              <p:spPr>
                <a:xfrm>
                  <a:off x="0" y="0"/>
                  <a:ext cx="113720" cy="610373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2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02" name="Овал 101"/>
                <p:cNvSpPr/>
                <p:nvPr/>
              </p:nvSpPr>
              <p:spPr>
                <a:xfrm>
                  <a:off x="25529" y="543070"/>
                  <a:ext cx="50800" cy="50800"/>
                </a:xfrm>
                <a:prstGeom prst="ellipse">
                  <a:avLst/>
                </a:prstGeom>
                <a:solidFill>
                  <a:schemeClr val="tx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99" name="Месяц 98"/>
              <p:cNvSpPr/>
              <p:nvPr/>
            </p:nvSpPr>
            <p:spPr>
              <a:xfrm>
                <a:off x="0" y="580203"/>
                <a:ext cx="45719" cy="106500"/>
              </a:xfrm>
              <a:prstGeom prst="mo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00" name="Овал 99"/>
              <p:cNvSpPr/>
              <p:nvPr/>
            </p:nvSpPr>
            <p:spPr>
              <a:xfrm>
                <a:off x="23209" y="619657"/>
                <a:ext cx="50800" cy="508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grpSp>
          <p:nvGrpSpPr>
            <p:cNvPr id="84" name="Группа 83"/>
            <p:cNvGrpSpPr/>
            <p:nvPr/>
          </p:nvGrpSpPr>
          <p:grpSpPr>
            <a:xfrm>
              <a:off x="241300" y="60325"/>
              <a:ext cx="538428" cy="503391"/>
              <a:chOff x="0" y="0"/>
              <a:chExt cx="538428" cy="503391"/>
            </a:xfrm>
          </p:grpSpPr>
          <p:grpSp>
            <p:nvGrpSpPr>
              <p:cNvPr id="87" name="Группа 86"/>
              <p:cNvGrpSpPr/>
              <p:nvPr/>
            </p:nvGrpSpPr>
            <p:grpSpPr>
              <a:xfrm>
                <a:off x="16246" y="90512"/>
                <a:ext cx="503616" cy="412879"/>
                <a:chOff x="0" y="0"/>
                <a:chExt cx="503616" cy="412879"/>
              </a:xfrm>
            </p:grpSpPr>
            <p:sp>
              <p:nvSpPr>
                <p:cNvPr id="89" name="Овал 88"/>
                <p:cNvSpPr/>
                <p:nvPr/>
              </p:nvSpPr>
              <p:spPr>
                <a:xfrm>
                  <a:off x="0" y="0"/>
                  <a:ext cx="503616" cy="412879"/>
                </a:xfrm>
                <a:prstGeom prst="ellipse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grpSp>
              <p:nvGrpSpPr>
                <p:cNvPr id="90" name="Группа 89"/>
                <p:cNvGrpSpPr/>
                <p:nvPr/>
              </p:nvGrpSpPr>
              <p:grpSpPr>
                <a:xfrm>
                  <a:off x="109078" y="125324"/>
                  <a:ext cx="74266" cy="120682"/>
                  <a:chOff x="0" y="0"/>
                  <a:chExt cx="74266" cy="120682"/>
                </a:xfrm>
              </p:grpSpPr>
              <p:sp>
                <p:nvSpPr>
                  <p:cNvPr id="96" name="Овал 95"/>
                  <p:cNvSpPr/>
                  <p:nvPr/>
                </p:nvSpPr>
                <p:spPr>
                  <a:xfrm>
                    <a:off x="0" y="46416"/>
                    <a:ext cx="50800" cy="50800"/>
                  </a:xfrm>
                  <a:prstGeom prst="ellipse">
                    <a:avLst/>
                  </a:prstGeom>
                  <a:solidFill>
                    <a:schemeClr val="tx1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97" name="Овал 96"/>
                  <p:cNvSpPr/>
                  <p:nvPr/>
                </p:nvSpPr>
                <p:spPr>
                  <a:xfrm>
                    <a:off x="0" y="0"/>
                    <a:ext cx="74266" cy="120682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1" name="Группа 90"/>
                <p:cNvGrpSpPr/>
                <p:nvPr/>
              </p:nvGrpSpPr>
              <p:grpSpPr>
                <a:xfrm>
                  <a:off x="299385" y="125324"/>
                  <a:ext cx="74266" cy="120682"/>
                  <a:chOff x="0" y="0"/>
                  <a:chExt cx="74266" cy="120682"/>
                </a:xfrm>
              </p:grpSpPr>
              <p:sp>
                <p:nvSpPr>
                  <p:cNvPr id="94" name="Овал 93"/>
                  <p:cNvSpPr/>
                  <p:nvPr/>
                </p:nvSpPr>
                <p:spPr>
                  <a:xfrm>
                    <a:off x="0" y="46416"/>
                    <a:ext cx="50800" cy="50800"/>
                  </a:xfrm>
                  <a:prstGeom prst="ellipse">
                    <a:avLst/>
                  </a:prstGeom>
                  <a:solidFill>
                    <a:schemeClr val="tx1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95" name="Овал 94"/>
                  <p:cNvSpPr/>
                  <p:nvPr/>
                </p:nvSpPr>
                <p:spPr>
                  <a:xfrm>
                    <a:off x="0" y="0"/>
                    <a:ext cx="74266" cy="120682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</p:grpSp>
            <p:sp>
              <p:nvSpPr>
                <p:cNvPr id="92" name="Овал 91"/>
                <p:cNvSpPr/>
                <p:nvPr/>
              </p:nvSpPr>
              <p:spPr>
                <a:xfrm>
                  <a:off x="220477" y="246006"/>
                  <a:ext cx="45719" cy="45719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93" name="Месяц 92"/>
                <p:cNvSpPr/>
                <p:nvPr/>
              </p:nvSpPr>
              <p:spPr>
                <a:xfrm rot="16200000">
                  <a:off x="219317" y="286620"/>
                  <a:ext cx="45719" cy="110877"/>
                </a:xfrm>
                <a:prstGeom prst="moon">
                  <a:avLst/>
                </a:prstGeom>
                <a:ln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88" name="Равнобедренный треугольник 87"/>
              <p:cNvSpPr/>
              <p:nvPr/>
            </p:nvSpPr>
            <p:spPr>
              <a:xfrm>
                <a:off x="0" y="0"/>
                <a:ext cx="538428" cy="183305"/>
              </a:xfrm>
              <a:prstGeom prst="triangl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sp>
          <p:nvSpPr>
            <p:cNvPr id="85" name="Овал 84"/>
            <p:cNvSpPr/>
            <p:nvPr/>
          </p:nvSpPr>
          <p:spPr>
            <a:xfrm>
              <a:off x="444500" y="47625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86" name="Овал 85"/>
            <p:cNvSpPr/>
            <p:nvPr/>
          </p:nvSpPr>
          <p:spPr>
            <a:xfrm>
              <a:off x="476250" y="15875"/>
              <a:ext cx="50800" cy="508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grpSp>
        <p:nvGrpSpPr>
          <p:cNvPr id="4" name="Группа 3"/>
          <p:cNvGrpSpPr/>
          <p:nvPr/>
        </p:nvGrpSpPr>
        <p:grpSpPr>
          <a:xfrm rot="16777072">
            <a:off x="1064362" y="1985032"/>
            <a:ext cx="296440" cy="481963"/>
            <a:chOff x="0" y="0"/>
            <a:chExt cx="152400" cy="241300"/>
          </a:xfrm>
        </p:grpSpPr>
        <p:sp>
          <p:nvSpPr>
            <p:cNvPr id="8" name="Равнобедренный треугольник 7"/>
            <p:cNvSpPr/>
            <p:nvPr/>
          </p:nvSpPr>
          <p:spPr>
            <a:xfrm>
              <a:off x="0" y="130175"/>
              <a:ext cx="152400" cy="111125"/>
            </a:xfrm>
            <a:prstGeom prst="triangl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9" name="Равнобедренный треугольник 8"/>
            <p:cNvSpPr/>
            <p:nvPr/>
          </p:nvSpPr>
          <p:spPr>
            <a:xfrm flipV="1">
              <a:off x="0" y="0"/>
              <a:ext cx="152400" cy="111125"/>
            </a:xfrm>
            <a:prstGeom prst="triangl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 rot="4756097">
            <a:off x="2811477" y="1981862"/>
            <a:ext cx="296440" cy="488305"/>
            <a:chOff x="0" y="0"/>
            <a:chExt cx="152400" cy="244475"/>
          </a:xfrm>
        </p:grpSpPr>
        <p:sp>
          <p:nvSpPr>
            <p:cNvPr id="6" name="Равнобедренный треугольник 5"/>
            <p:cNvSpPr/>
            <p:nvPr/>
          </p:nvSpPr>
          <p:spPr>
            <a:xfrm>
              <a:off x="0" y="133350"/>
              <a:ext cx="152400" cy="111125"/>
            </a:xfrm>
            <a:prstGeom prst="triangl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Равнобедренный треугольник 6"/>
            <p:cNvSpPr/>
            <p:nvPr/>
          </p:nvSpPr>
          <p:spPr>
            <a:xfrm flipV="1">
              <a:off x="0" y="0"/>
              <a:ext cx="152400" cy="111125"/>
            </a:xfrm>
            <a:prstGeom prst="triangl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2" name="Группа 111"/>
          <p:cNvGrpSpPr/>
          <p:nvPr/>
        </p:nvGrpSpPr>
        <p:grpSpPr>
          <a:xfrm>
            <a:off x="4716016" y="1686388"/>
            <a:ext cx="2592288" cy="3993292"/>
            <a:chOff x="-1" y="0"/>
            <a:chExt cx="1072172" cy="1995227"/>
          </a:xfrm>
        </p:grpSpPr>
        <p:grpSp>
          <p:nvGrpSpPr>
            <p:cNvPr id="113" name="Группа 112"/>
            <p:cNvGrpSpPr/>
            <p:nvPr/>
          </p:nvGrpSpPr>
          <p:grpSpPr>
            <a:xfrm rot="1436995">
              <a:off x="-1" y="446366"/>
              <a:ext cx="175896" cy="857408"/>
              <a:chOff x="0" y="0"/>
              <a:chExt cx="176476" cy="927927"/>
            </a:xfrm>
          </p:grpSpPr>
          <p:sp>
            <p:nvSpPr>
              <p:cNvPr id="145" name="Скругленный прямоугольник 144"/>
              <p:cNvSpPr/>
              <p:nvPr/>
            </p:nvSpPr>
            <p:spPr>
              <a:xfrm>
                <a:off x="21669" y="775723"/>
                <a:ext cx="104007" cy="152204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46" name="Овал 145"/>
              <p:cNvSpPr/>
              <p:nvPr/>
            </p:nvSpPr>
            <p:spPr>
              <a:xfrm>
                <a:off x="125676" y="801725"/>
                <a:ext cx="50800" cy="50800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47" name="Равнобедренный треугольник 146"/>
              <p:cNvSpPr/>
              <p:nvPr/>
            </p:nvSpPr>
            <p:spPr>
              <a:xfrm>
                <a:off x="0" y="0"/>
                <a:ext cx="172720" cy="803910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grpSp>
          <p:nvGrpSpPr>
            <p:cNvPr id="114" name="Группа 113"/>
            <p:cNvGrpSpPr/>
            <p:nvPr/>
          </p:nvGrpSpPr>
          <p:grpSpPr>
            <a:xfrm>
              <a:off x="65004" y="0"/>
              <a:ext cx="1007167" cy="1995227"/>
              <a:chOff x="0" y="0"/>
              <a:chExt cx="1007167" cy="1995227"/>
            </a:xfrm>
          </p:grpSpPr>
          <p:grpSp>
            <p:nvGrpSpPr>
              <p:cNvPr id="119" name="Группа 118"/>
              <p:cNvGrpSpPr/>
              <p:nvPr/>
            </p:nvGrpSpPr>
            <p:grpSpPr>
              <a:xfrm>
                <a:off x="121342" y="0"/>
                <a:ext cx="885825" cy="485775"/>
                <a:chOff x="0" y="0"/>
                <a:chExt cx="885825" cy="485775"/>
              </a:xfrm>
            </p:grpSpPr>
            <p:sp>
              <p:nvSpPr>
                <p:cNvPr id="129" name="Арка 128"/>
                <p:cNvSpPr/>
                <p:nvPr/>
              </p:nvSpPr>
              <p:spPr>
                <a:xfrm rot="16200000">
                  <a:off x="-6350" y="215900"/>
                  <a:ext cx="120650" cy="107950"/>
                </a:xfrm>
                <a:prstGeom prst="blockArc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30" name="Арка 129"/>
                <p:cNvSpPr/>
                <p:nvPr/>
              </p:nvSpPr>
              <p:spPr>
                <a:xfrm rot="5400000">
                  <a:off x="479425" y="215900"/>
                  <a:ext cx="120650" cy="107950"/>
                </a:xfrm>
                <a:prstGeom prst="blockArc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31" name="Прямоугольник 130"/>
                <p:cNvSpPr/>
                <p:nvPr/>
              </p:nvSpPr>
              <p:spPr>
                <a:xfrm rot="2034539">
                  <a:off x="393700" y="171450"/>
                  <a:ext cx="492125" cy="60325"/>
                </a:xfrm>
                <a:prstGeom prst="rect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32" name="Блок-схема: данные 131"/>
                <p:cNvSpPr/>
                <p:nvPr/>
              </p:nvSpPr>
              <p:spPr>
                <a:xfrm rot="516216" flipH="1">
                  <a:off x="374650" y="88900"/>
                  <a:ext cx="437035" cy="57150"/>
                </a:xfrm>
                <a:prstGeom prst="flowChartInputOutpu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33" name="Равнобедренный треугольник 132"/>
                <p:cNvSpPr/>
                <p:nvPr/>
              </p:nvSpPr>
              <p:spPr>
                <a:xfrm flipV="1">
                  <a:off x="0" y="0"/>
                  <a:ext cx="593725" cy="231775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grpSp>
              <p:nvGrpSpPr>
                <p:cNvPr id="134" name="Группа 133"/>
                <p:cNvGrpSpPr/>
                <p:nvPr/>
              </p:nvGrpSpPr>
              <p:grpSpPr>
                <a:xfrm>
                  <a:off x="47625" y="73025"/>
                  <a:ext cx="503555" cy="412750"/>
                  <a:chOff x="0" y="0"/>
                  <a:chExt cx="503616" cy="412879"/>
                </a:xfrm>
              </p:grpSpPr>
              <p:sp>
                <p:nvSpPr>
                  <p:cNvPr id="136" name="Овал 135"/>
                  <p:cNvSpPr/>
                  <p:nvPr/>
                </p:nvSpPr>
                <p:spPr>
                  <a:xfrm>
                    <a:off x="0" y="0"/>
                    <a:ext cx="503616" cy="412879"/>
                  </a:xfrm>
                  <a:prstGeom prst="ellipse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grpSp>
                <p:nvGrpSpPr>
                  <p:cNvPr id="137" name="Группа 136"/>
                  <p:cNvGrpSpPr/>
                  <p:nvPr/>
                </p:nvGrpSpPr>
                <p:grpSpPr>
                  <a:xfrm>
                    <a:off x="109078" y="125324"/>
                    <a:ext cx="73659" cy="120651"/>
                    <a:chOff x="0" y="0"/>
                    <a:chExt cx="74266" cy="120682"/>
                  </a:xfrm>
                </p:grpSpPr>
                <p:sp>
                  <p:nvSpPr>
                    <p:cNvPr id="143" name="Овал 142"/>
                    <p:cNvSpPr/>
                    <p:nvPr/>
                  </p:nvSpPr>
                  <p:spPr>
                    <a:xfrm>
                      <a:off x="0" y="46416"/>
                      <a:ext cx="50800" cy="50800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" name="Овал 143"/>
                    <p:cNvSpPr/>
                    <p:nvPr/>
                  </p:nvSpPr>
                  <p:spPr>
                    <a:xfrm>
                      <a:off x="0" y="0"/>
                      <a:ext cx="74266" cy="120682"/>
                    </a:xfrm>
                    <a:prstGeom prst="ellips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" name="Группа 137"/>
                  <p:cNvGrpSpPr/>
                  <p:nvPr/>
                </p:nvGrpSpPr>
                <p:grpSpPr>
                  <a:xfrm>
                    <a:off x="299385" y="125324"/>
                    <a:ext cx="73659" cy="120651"/>
                    <a:chOff x="0" y="0"/>
                    <a:chExt cx="74266" cy="120682"/>
                  </a:xfrm>
                </p:grpSpPr>
                <p:sp>
                  <p:nvSpPr>
                    <p:cNvPr id="141" name="Овал 140"/>
                    <p:cNvSpPr/>
                    <p:nvPr/>
                  </p:nvSpPr>
                  <p:spPr>
                    <a:xfrm>
                      <a:off x="0" y="46416"/>
                      <a:ext cx="50800" cy="50800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2" name="Овал 141"/>
                    <p:cNvSpPr/>
                    <p:nvPr/>
                  </p:nvSpPr>
                  <p:spPr>
                    <a:xfrm>
                      <a:off x="0" y="0"/>
                      <a:ext cx="74266" cy="120682"/>
                    </a:xfrm>
                    <a:prstGeom prst="ellips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39" name="Овал 138"/>
                  <p:cNvSpPr/>
                  <p:nvPr/>
                </p:nvSpPr>
                <p:spPr>
                  <a:xfrm>
                    <a:off x="220477" y="246006"/>
                    <a:ext cx="45719" cy="45719"/>
                  </a:xfrm>
                  <a:prstGeom prst="ellipse">
                    <a:avLst/>
                  </a:pr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40" name="Месяц 139"/>
                  <p:cNvSpPr/>
                  <p:nvPr/>
                </p:nvSpPr>
                <p:spPr>
                  <a:xfrm rot="16200000">
                    <a:off x="219317" y="286620"/>
                    <a:ext cx="45719" cy="110877"/>
                  </a:xfrm>
                  <a:prstGeom prst="moon">
                    <a:avLst/>
                  </a:prstGeom>
                  <a:ln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</p:grpSp>
            <p:sp>
              <p:nvSpPr>
                <p:cNvPr id="135" name="Прямоугольник 134"/>
                <p:cNvSpPr/>
                <p:nvPr/>
              </p:nvSpPr>
              <p:spPr>
                <a:xfrm>
                  <a:off x="95250" y="73025"/>
                  <a:ext cx="381000" cy="60325"/>
                </a:xfrm>
                <a:prstGeom prst="rect">
                  <a:avLst/>
                </a:prstGeom>
                <a:solidFill>
                  <a:schemeClr val="tx2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120" name="Прямоугольный треугольник 119"/>
              <p:cNvSpPr/>
              <p:nvPr/>
            </p:nvSpPr>
            <p:spPr>
              <a:xfrm>
                <a:off x="494036" y="1187420"/>
                <a:ext cx="240030" cy="755650"/>
              </a:xfrm>
              <a:prstGeom prst="rtTriangle">
                <a:avLst/>
              </a:pr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21" name="Трапеция 120"/>
              <p:cNvSpPr/>
              <p:nvPr/>
            </p:nvSpPr>
            <p:spPr>
              <a:xfrm>
                <a:off x="47670" y="489702"/>
                <a:ext cx="771525" cy="686398"/>
              </a:xfrm>
              <a:prstGeom prst="trapezoid">
                <a:avLst/>
              </a:prstGeom>
              <a:gradFill flip="none" rotWithShape="1">
                <a:gsLst>
                  <a:gs pos="0">
                    <a:schemeClr val="tx2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tx2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tx2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22" name="Равнобедренный треугольник 121"/>
              <p:cNvSpPr/>
              <p:nvPr/>
            </p:nvSpPr>
            <p:spPr>
              <a:xfrm flipV="1">
                <a:off x="229683" y="498370"/>
                <a:ext cx="403225" cy="492125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23" name="Прямоугольник 122"/>
              <p:cNvSpPr/>
              <p:nvPr/>
            </p:nvSpPr>
            <p:spPr>
              <a:xfrm>
                <a:off x="260019" y="550373"/>
                <a:ext cx="339725" cy="50800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24" name="Прямоугольник 123"/>
              <p:cNvSpPr/>
              <p:nvPr/>
            </p:nvSpPr>
            <p:spPr>
              <a:xfrm>
                <a:off x="294688" y="663048"/>
                <a:ext cx="261875" cy="45719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25" name="Прямоугольник 124"/>
              <p:cNvSpPr/>
              <p:nvPr/>
            </p:nvSpPr>
            <p:spPr>
              <a:xfrm>
                <a:off x="325024" y="775723"/>
                <a:ext cx="201384" cy="45719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26" name="Прямоугольный треугольник 125"/>
              <p:cNvSpPr/>
              <p:nvPr/>
            </p:nvSpPr>
            <p:spPr>
              <a:xfrm flipH="1">
                <a:off x="112675" y="1187420"/>
                <a:ext cx="240030" cy="755650"/>
              </a:xfrm>
              <a:prstGeom prst="rtTriangle">
                <a:avLst/>
              </a:pr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27" name="Прямоугольник 126"/>
              <p:cNvSpPr/>
              <p:nvPr/>
            </p:nvSpPr>
            <p:spPr>
              <a:xfrm>
                <a:off x="0" y="1950142"/>
                <a:ext cx="325120" cy="45085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28" name="Прямоугольник 127"/>
              <p:cNvSpPr/>
              <p:nvPr/>
            </p:nvSpPr>
            <p:spPr>
              <a:xfrm>
                <a:off x="524371" y="1941475"/>
                <a:ext cx="325120" cy="45085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grpSp>
          <p:nvGrpSpPr>
            <p:cNvPr id="115" name="Группа 114"/>
            <p:cNvGrpSpPr/>
            <p:nvPr/>
          </p:nvGrpSpPr>
          <p:grpSpPr>
            <a:xfrm rot="20236862" flipH="1">
              <a:off x="819059" y="442032"/>
              <a:ext cx="176476" cy="876490"/>
              <a:chOff x="0" y="0"/>
              <a:chExt cx="176476" cy="927927"/>
            </a:xfrm>
          </p:grpSpPr>
          <p:sp>
            <p:nvSpPr>
              <p:cNvPr id="116" name="Скругленный прямоугольник 115"/>
              <p:cNvSpPr/>
              <p:nvPr/>
            </p:nvSpPr>
            <p:spPr>
              <a:xfrm>
                <a:off x="21669" y="775723"/>
                <a:ext cx="104007" cy="152204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17" name="Овал 116"/>
              <p:cNvSpPr/>
              <p:nvPr/>
            </p:nvSpPr>
            <p:spPr>
              <a:xfrm>
                <a:off x="125676" y="801725"/>
                <a:ext cx="50800" cy="50800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18" name="Равнобедренный треугольник 117"/>
              <p:cNvSpPr/>
              <p:nvPr/>
            </p:nvSpPr>
            <p:spPr>
              <a:xfrm>
                <a:off x="0" y="0"/>
                <a:ext cx="172720" cy="803910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</p:grpSp>
      <p:sp>
        <p:nvSpPr>
          <p:cNvPr id="148" name="Овал 147"/>
          <p:cNvSpPr/>
          <p:nvPr/>
        </p:nvSpPr>
        <p:spPr>
          <a:xfrm>
            <a:off x="7621455" y="206076"/>
            <a:ext cx="1368545" cy="1579844"/>
          </a:xfrm>
          <a:prstGeom prst="ellipse">
            <a:avLst/>
          </a:prstGeom>
          <a:gradFill flip="none" rotWithShape="1">
            <a:gsLst>
              <a:gs pos="57000">
                <a:srgbClr val="FFFF9A"/>
              </a:gs>
              <a:gs pos="0">
                <a:srgbClr val="FFFF00">
                  <a:tint val="66000"/>
                  <a:satMod val="160000"/>
                </a:srgbClr>
              </a:gs>
              <a:gs pos="0">
                <a:srgbClr val="FFFF00"/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FF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54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971600" y="1916832"/>
            <a:ext cx="7056784" cy="2808311"/>
            <a:chOff x="0" y="0"/>
            <a:chExt cx="6461185" cy="1778937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0" y="0"/>
              <a:ext cx="1855470" cy="1776731"/>
              <a:chOff x="0" y="0"/>
              <a:chExt cx="1855470" cy="1776797"/>
            </a:xfrm>
          </p:grpSpPr>
          <p:sp>
            <p:nvSpPr>
              <p:cNvPr id="44" name="Трапеция 43"/>
              <p:cNvSpPr/>
              <p:nvPr/>
            </p:nvSpPr>
            <p:spPr>
              <a:xfrm flipV="1">
                <a:off x="147344" y="567708"/>
                <a:ext cx="1542779" cy="853440"/>
              </a:xfrm>
              <a:prstGeom prst="trapezoid">
                <a:avLst>
                  <a:gd name="adj" fmla="val 38710"/>
                </a:avLst>
              </a:prstGeom>
              <a:blipFill>
                <a:blip r:embed="rId2"/>
                <a:tile tx="0" ty="0" sx="100000" sy="100000" flip="none" algn="tl"/>
              </a:blip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5" name="Трапеция 44"/>
              <p:cNvSpPr/>
              <p:nvPr/>
            </p:nvSpPr>
            <p:spPr>
              <a:xfrm>
                <a:off x="0" y="355359"/>
                <a:ext cx="1855470" cy="211834"/>
              </a:xfrm>
              <a:prstGeom prst="trapezoid">
                <a:avLst>
                  <a:gd name="adj" fmla="val 228026"/>
                </a:avLst>
              </a:prstGeom>
              <a:blipFill>
                <a:blip r:embed="rId3"/>
                <a:tile tx="0" ty="0" sx="100000" sy="100000" flip="none" algn="tl"/>
              </a:blip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1027075" y="723719"/>
                <a:ext cx="363220" cy="28130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7" name="Скругленный прямоугольник 46"/>
              <p:cNvSpPr/>
              <p:nvPr/>
            </p:nvSpPr>
            <p:spPr>
              <a:xfrm>
                <a:off x="420364" y="723719"/>
                <a:ext cx="363285" cy="281687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grpSp>
            <p:nvGrpSpPr>
              <p:cNvPr id="48" name="Группа 47"/>
              <p:cNvGrpSpPr/>
              <p:nvPr/>
            </p:nvGrpSpPr>
            <p:grpSpPr>
              <a:xfrm>
                <a:off x="1009741" y="0"/>
                <a:ext cx="350519" cy="354965"/>
                <a:chOff x="0" y="0"/>
                <a:chExt cx="350784" cy="355360"/>
              </a:xfrm>
            </p:grpSpPr>
            <p:sp>
              <p:nvSpPr>
                <p:cNvPr id="59" name="Прямоугольник 58"/>
                <p:cNvSpPr/>
                <p:nvPr/>
              </p:nvSpPr>
              <p:spPr>
                <a:xfrm>
                  <a:off x="86673" y="216683"/>
                  <a:ext cx="177455" cy="138677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60" name="Равнобедренный треугольник 59"/>
                <p:cNvSpPr/>
                <p:nvPr/>
              </p:nvSpPr>
              <p:spPr>
                <a:xfrm>
                  <a:off x="0" y="0"/>
                  <a:ext cx="350784" cy="216683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49" name="Группа 48"/>
              <p:cNvGrpSpPr/>
              <p:nvPr/>
            </p:nvGrpSpPr>
            <p:grpSpPr>
              <a:xfrm>
                <a:off x="481035" y="0"/>
                <a:ext cx="350784" cy="355360"/>
                <a:chOff x="0" y="0"/>
                <a:chExt cx="350784" cy="355360"/>
              </a:xfrm>
            </p:grpSpPr>
            <p:sp>
              <p:nvSpPr>
                <p:cNvPr id="57" name="Прямоугольник 56"/>
                <p:cNvSpPr/>
                <p:nvPr/>
              </p:nvSpPr>
              <p:spPr>
                <a:xfrm>
                  <a:off x="86673" y="216683"/>
                  <a:ext cx="177455" cy="138677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58" name="Равнобедренный треугольник 57"/>
                <p:cNvSpPr/>
                <p:nvPr/>
              </p:nvSpPr>
              <p:spPr>
                <a:xfrm>
                  <a:off x="0" y="0"/>
                  <a:ext cx="350784" cy="216683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50" name="7-конечная звезда 49"/>
              <p:cNvSpPr/>
              <p:nvPr/>
            </p:nvSpPr>
            <p:spPr>
              <a:xfrm>
                <a:off x="741054" y="1027075"/>
                <a:ext cx="339899" cy="338025"/>
              </a:xfrm>
              <a:prstGeom prst="star7">
                <a:avLst/>
              </a:prstGeom>
              <a:gradFill flip="none" rotWithShape="1">
                <a:gsLst>
                  <a:gs pos="0">
                    <a:srgbClr val="7030A0">
                      <a:shade val="30000"/>
                      <a:satMod val="115000"/>
                    </a:srgbClr>
                  </a:gs>
                  <a:gs pos="50000">
                    <a:srgbClr val="7030A0">
                      <a:shade val="67500"/>
                      <a:satMod val="115000"/>
                    </a:srgbClr>
                  </a:gs>
                  <a:gs pos="100000">
                    <a:srgbClr val="7030A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grpSp>
            <p:nvGrpSpPr>
              <p:cNvPr id="51" name="Группа 50"/>
              <p:cNvGrpSpPr/>
              <p:nvPr/>
            </p:nvGrpSpPr>
            <p:grpSpPr>
              <a:xfrm>
                <a:off x="1096414" y="1434438"/>
                <a:ext cx="342265" cy="342265"/>
                <a:chOff x="0" y="0"/>
                <a:chExt cx="342359" cy="342359"/>
              </a:xfrm>
            </p:grpSpPr>
            <p:sp>
              <p:nvSpPr>
                <p:cNvPr id="55" name="Знак запрета 54"/>
                <p:cNvSpPr/>
                <p:nvPr/>
              </p:nvSpPr>
              <p:spPr>
                <a:xfrm>
                  <a:off x="0" y="0"/>
                  <a:ext cx="342359" cy="342359"/>
                </a:xfrm>
                <a:prstGeom prst="noSmoking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56" name="Знак запрета 55"/>
                <p:cNvSpPr/>
                <p:nvPr/>
              </p:nvSpPr>
              <p:spPr>
                <a:xfrm flipV="1">
                  <a:off x="0" y="0"/>
                  <a:ext cx="342359" cy="342359"/>
                </a:xfrm>
                <a:prstGeom prst="noSmoking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52" name="Группа 51"/>
              <p:cNvGrpSpPr/>
              <p:nvPr/>
            </p:nvGrpSpPr>
            <p:grpSpPr>
              <a:xfrm>
                <a:off x="416031" y="1434438"/>
                <a:ext cx="342359" cy="342359"/>
                <a:chOff x="0" y="0"/>
                <a:chExt cx="342359" cy="342359"/>
              </a:xfrm>
            </p:grpSpPr>
            <p:sp>
              <p:nvSpPr>
                <p:cNvPr id="53" name="Знак запрета 52"/>
                <p:cNvSpPr/>
                <p:nvPr/>
              </p:nvSpPr>
              <p:spPr>
                <a:xfrm>
                  <a:off x="0" y="0"/>
                  <a:ext cx="342359" cy="342359"/>
                </a:xfrm>
                <a:prstGeom prst="noSmoking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54" name="Знак запрета 53"/>
                <p:cNvSpPr/>
                <p:nvPr/>
              </p:nvSpPr>
              <p:spPr>
                <a:xfrm flipV="1">
                  <a:off x="0" y="0"/>
                  <a:ext cx="342359" cy="342359"/>
                </a:xfrm>
                <a:prstGeom prst="noSmoking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</p:grpSp>
        <p:grpSp>
          <p:nvGrpSpPr>
            <p:cNvPr id="4" name="Группа 3"/>
            <p:cNvGrpSpPr/>
            <p:nvPr/>
          </p:nvGrpSpPr>
          <p:grpSpPr>
            <a:xfrm>
              <a:off x="4226944" y="77638"/>
              <a:ext cx="2147979" cy="1701299"/>
              <a:chOff x="0" y="0"/>
              <a:chExt cx="1936504" cy="1477615"/>
            </a:xfrm>
          </p:grpSpPr>
          <p:sp>
            <p:nvSpPr>
              <p:cNvPr id="30" name="Овал 29"/>
              <p:cNvSpPr/>
              <p:nvPr/>
            </p:nvSpPr>
            <p:spPr>
              <a:xfrm>
                <a:off x="1404103" y="563374"/>
                <a:ext cx="303449" cy="19431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108342" y="758389"/>
                <a:ext cx="1432560" cy="42799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5">
                      <a:lumMod val="50000"/>
                      <a:shade val="30000"/>
                      <a:satMod val="115000"/>
                    </a:schemeClr>
                  </a:gs>
                  <a:gs pos="50000">
                    <a:schemeClr val="accent5">
                      <a:lumMod val="50000"/>
                      <a:shade val="67500"/>
                      <a:satMod val="115000"/>
                    </a:schemeClr>
                  </a:gs>
                  <a:gs pos="100000">
                    <a:schemeClr val="accent5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grpSp>
            <p:nvGrpSpPr>
              <p:cNvPr id="32" name="Группа 31"/>
              <p:cNvGrpSpPr/>
              <p:nvPr/>
            </p:nvGrpSpPr>
            <p:grpSpPr>
              <a:xfrm>
                <a:off x="1122416" y="1187420"/>
                <a:ext cx="376555" cy="290195"/>
                <a:chOff x="0" y="0"/>
                <a:chExt cx="342359" cy="342359"/>
              </a:xfrm>
            </p:grpSpPr>
            <p:sp>
              <p:nvSpPr>
                <p:cNvPr id="42" name="Знак запрета 41"/>
                <p:cNvSpPr/>
                <p:nvPr/>
              </p:nvSpPr>
              <p:spPr>
                <a:xfrm>
                  <a:off x="0" y="0"/>
                  <a:ext cx="342359" cy="342359"/>
                </a:xfrm>
                <a:prstGeom prst="noSmoking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43" name="Знак запрета 42"/>
                <p:cNvSpPr/>
                <p:nvPr/>
              </p:nvSpPr>
              <p:spPr>
                <a:xfrm flipV="1">
                  <a:off x="0" y="0"/>
                  <a:ext cx="342359" cy="342359"/>
                </a:xfrm>
                <a:prstGeom prst="noSmoking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33" name="Прямоугольник 32"/>
              <p:cNvSpPr/>
              <p:nvPr/>
            </p:nvSpPr>
            <p:spPr>
              <a:xfrm>
                <a:off x="108342" y="273020"/>
                <a:ext cx="614065" cy="485462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34" name="Скругленный прямоугольник 33"/>
              <p:cNvSpPr/>
              <p:nvPr/>
            </p:nvSpPr>
            <p:spPr>
              <a:xfrm>
                <a:off x="346692" y="346692"/>
                <a:ext cx="307716" cy="33775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35" name="Трапеция 34"/>
              <p:cNvSpPr/>
              <p:nvPr/>
            </p:nvSpPr>
            <p:spPr>
              <a:xfrm flipV="1">
                <a:off x="1079079" y="108341"/>
                <a:ext cx="203682" cy="649819"/>
              </a:xfrm>
              <a:prstGeom prst="trapezoid">
                <a:avLst/>
              </a:prstGeom>
              <a:solidFill>
                <a:schemeClr val="accent5">
                  <a:lumMod val="5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1014074" y="0"/>
                <a:ext cx="329358" cy="108093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1404103" y="563374"/>
                <a:ext cx="135890" cy="194310"/>
              </a:xfrm>
              <a:prstGeom prst="rect">
                <a:avLst/>
              </a:prstGeom>
              <a:solidFill>
                <a:schemeClr val="tx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38" name="Равнобедренный треугольник 37"/>
              <p:cNvSpPr/>
              <p:nvPr/>
            </p:nvSpPr>
            <p:spPr>
              <a:xfrm rot="5400000">
                <a:off x="1525445" y="775724"/>
                <a:ext cx="427755" cy="394362"/>
              </a:xfrm>
              <a:prstGeom prst="triangle">
                <a:avLst/>
              </a:prstGeom>
              <a:solidFill>
                <a:schemeClr val="accent5">
                  <a:lumMod val="5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grpSp>
            <p:nvGrpSpPr>
              <p:cNvPr id="39" name="Группа 38"/>
              <p:cNvGrpSpPr/>
              <p:nvPr/>
            </p:nvGrpSpPr>
            <p:grpSpPr>
              <a:xfrm>
                <a:off x="0" y="1187420"/>
                <a:ext cx="376555" cy="290195"/>
                <a:chOff x="0" y="0"/>
                <a:chExt cx="342359" cy="342359"/>
              </a:xfrm>
            </p:grpSpPr>
            <p:sp>
              <p:nvSpPr>
                <p:cNvPr id="40" name="Знак запрета 39"/>
                <p:cNvSpPr/>
                <p:nvPr/>
              </p:nvSpPr>
              <p:spPr>
                <a:xfrm>
                  <a:off x="0" y="0"/>
                  <a:ext cx="342359" cy="342359"/>
                </a:xfrm>
                <a:prstGeom prst="noSmoking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41" name="Знак запрета 40"/>
                <p:cNvSpPr/>
                <p:nvPr/>
              </p:nvSpPr>
              <p:spPr>
                <a:xfrm flipV="1">
                  <a:off x="0" y="0"/>
                  <a:ext cx="342359" cy="342359"/>
                </a:xfrm>
                <a:prstGeom prst="noSmoking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</p:grpSp>
        <p:cxnSp>
          <p:nvCxnSpPr>
            <p:cNvPr id="5" name="Прямая соединительная линия 4"/>
            <p:cNvCxnSpPr/>
            <p:nvPr/>
          </p:nvCxnSpPr>
          <p:spPr>
            <a:xfrm>
              <a:off x="129397" y="1777042"/>
              <a:ext cx="6331788" cy="0"/>
            </a:xfrm>
            <a:prstGeom prst="line">
              <a:avLst/>
            </a:prstGeom>
            <a:ln w="76200" cmpd="tri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Группа 5"/>
            <p:cNvGrpSpPr/>
            <p:nvPr/>
          </p:nvGrpSpPr>
          <p:grpSpPr>
            <a:xfrm>
              <a:off x="2061714" y="0"/>
              <a:ext cx="1855470" cy="1776731"/>
              <a:chOff x="0" y="0"/>
              <a:chExt cx="1855470" cy="1776797"/>
            </a:xfrm>
          </p:grpSpPr>
          <p:sp>
            <p:nvSpPr>
              <p:cNvPr id="13" name="Трапеция 12"/>
              <p:cNvSpPr/>
              <p:nvPr/>
            </p:nvSpPr>
            <p:spPr>
              <a:xfrm flipV="1">
                <a:off x="147344" y="567708"/>
                <a:ext cx="1542779" cy="853440"/>
              </a:xfrm>
              <a:prstGeom prst="trapezoid">
                <a:avLst>
                  <a:gd name="adj" fmla="val 38710"/>
                </a:avLst>
              </a:prstGeom>
              <a:blipFill>
                <a:blip r:embed="rId2"/>
                <a:tile tx="0" ty="0" sx="100000" sy="100000" flip="none" algn="tl"/>
              </a:blip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4" name="Трапеция 13"/>
              <p:cNvSpPr/>
              <p:nvPr/>
            </p:nvSpPr>
            <p:spPr>
              <a:xfrm>
                <a:off x="0" y="355359"/>
                <a:ext cx="1855470" cy="211834"/>
              </a:xfrm>
              <a:prstGeom prst="trapezoid">
                <a:avLst>
                  <a:gd name="adj" fmla="val 228026"/>
                </a:avLst>
              </a:prstGeom>
              <a:blipFill>
                <a:blip r:embed="rId3"/>
                <a:tile tx="0" ty="0" sx="100000" sy="100000" flip="none" algn="tl"/>
              </a:blip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1027075" y="723719"/>
                <a:ext cx="363220" cy="28130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>
                <a:off x="420364" y="723719"/>
                <a:ext cx="363285" cy="281687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grpSp>
            <p:nvGrpSpPr>
              <p:cNvPr id="17" name="Группа 16"/>
              <p:cNvGrpSpPr/>
              <p:nvPr/>
            </p:nvGrpSpPr>
            <p:grpSpPr>
              <a:xfrm>
                <a:off x="1009741" y="0"/>
                <a:ext cx="350519" cy="354965"/>
                <a:chOff x="0" y="0"/>
                <a:chExt cx="350784" cy="355360"/>
              </a:xfrm>
            </p:grpSpPr>
            <p:sp>
              <p:nvSpPr>
                <p:cNvPr id="28" name="Прямоугольник 27"/>
                <p:cNvSpPr/>
                <p:nvPr/>
              </p:nvSpPr>
              <p:spPr>
                <a:xfrm>
                  <a:off x="86673" y="216683"/>
                  <a:ext cx="177455" cy="138677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29" name="Равнобедренный треугольник 28"/>
                <p:cNvSpPr/>
                <p:nvPr/>
              </p:nvSpPr>
              <p:spPr>
                <a:xfrm>
                  <a:off x="0" y="0"/>
                  <a:ext cx="350784" cy="216683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18" name="Группа 17"/>
              <p:cNvGrpSpPr/>
              <p:nvPr/>
            </p:nvGrpSpPr>
            <p:grpSpPr>
              <a:xfrm>
                <a:off x="481035" y="0"/>
                <a:ext cx="350784" cy="355360"/>
                <a:chOff x="0" y="0"/>
                <a:chExt cx="350784" cy="355360"/>
              </a:xfrm>
            </p:grpSpPr>
            <p:sp>
              <p:nvSpPr>
                <p:cNvPr id="26" name="Прямоугольник 25"/>
                <p:cNvSpPr/>
                <p:nvPr/>
              </p:nvSpPr>
              <p:spPr>
                <a:xfrm>
                  <a:off x="86673" y="216683"/>
                  <a:ext cx="177455" cy="138677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27" name="Равнобедренный треугольник 26"/>
                <p:cNvSpPr/>
                <p:nvPr/>
              </p:nvSpPr>
              <p:spPr>
                <a:xfrm>
                  <a:off x="0" y="0"/>
                  <a:ext cx="350784" cy="216683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19" name="7-конечная звезда 18"/>
              <p:cNvSpPr/>
              <p:nvPr/>
            </p:nvSpPr>
            <p:spPr>
              <a:xfrm>
                <a:off x="741054" y="1027075"/>
                <a:ext cx="339899" cy="338025"/>
              </a:xfrm>
              <a:prstGeom prst="star7">
                <a:avLst/>
              </a:prstGeom>
              <a:gradFill flip="none" rotWithShape="1">
                <a:gsLst>
                  <a:gs pos="0">
                    <a:srgbClr val="7030A0">
                      <a:shade val="30000"/>
                      <a:satMod val="115000"/>
                    </a:srgbClr>
                  </a:gs>
                  <a:gs pos="50000">
                    <a:srgbClr val="7030A0">
                      <a:shade val="67500"/>
                      <a:satMod val="115000"/>
                    </a:srgbClr>
                  </a:gs>
                  <a:gs pos="100000">
                    <a:srgbClr val="7030A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grpSp>
            <p:nvGrpSpPr>
              <p:cNvPr id="20" name="Группа 19"/>
              <p:cNvGrpSpPr/>
              <p:nvPr/>
            </p:nvGrpSpPr>
            <p:grpSpPr>
              <a:xfrm>
                <a:off x="1096414" y="1434438"/>
                <a:ext cx="342265" cy="342265"/>
                <a:chOff x="0" y="0"/>
                <a:chExt cx="342359" cy="342359"/>
              </a:xfrm>
            </p:grpSpPr>
            <p:sp>
              <p:nvSpPr>
                <p:cNvPr id="24" name="Знак запрета 23"/>
                <p:cNvSpPr/>
                <p:nvPr/>
              </p:nvSpPr>
              <p:spPr>
                <a:xfrm>
                  <a:off x="0" y="0"/>
                  <a:ext cx="342359" cy="342359"/>
                </a:xfrm>
                <a:prstGeom prst="noSmoking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25" name="Знак запрета 24"/>
                <p:cNvSpPr/>
                <p:nvPr/>
              </p:nvSpPr>
              <p:spPr>
                <a:xfrm flipV="1">
                  <a:off x="0" y="0"/>
                  <a:ext cx="342359" cy="342359"/>
                </a:xfrm>
                <a:prstGeom prst="noSmoking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21" name="Группа 20"/>
              <p:cNvGrpSpPr/>
              <p:nvPr/>
            </p:nvGrpSpPr>
            <p:grpSpPr>
              <a:xfrm>
                <a:off x="416031" y="1434438"/>
                <a:ext cx="342359" cy="342359"/>
                <a:chOff x="0" y="0"/>
                <a:chExt cx="342359" cy="342359"/>
              </a:xfrm>
            </p:grpSpPr>
            <p:sp>
              <p:nvSpPr>
                <p:cNvPr id="22" name="Знак запрета 21"/>
                <p:cNvSpPr/>
                <p:nvPr/>
              </p:nvSpPr>
              <p:spPr>
                <a:xfrm>
                  <a:off x="0" y="0"/>
                  <a:ext cx="342359" cy="342359"/>
                </a:xfrm>
                <a:prstGeom prst="noSmoking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23" name="Знак запрета 22"/>
                <p:cNvSpPr/>
                <p:nvPr/>
              </p:nvSpPr>
              <p:spPr>
                <a:xfrm flipV="1">
                  <a:off x="0" y="0"/>
                  <a:ext cx="342359" cy="342359"/>
                </a:xfrm>
                <a:prstGeom prst="noSmoking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</p:grpSp>
        <p:grpSp>
          <p:nvGrpSpPr>
            <p:cNvPr id="7" name="Группа 6"/>
            <p:cNvGrpSpPr/>
            <p:nvPr/>
          </p:nvGrpSpPr>
          <p:grpSpPr>
            <a:xfrm rot="20927418">
              <a:off x="1733910" y="948906"/>
              <a:ext cx="366054" cy="358566"/>
              <a:chOff x="0" y="0"/>
              <a:chExt cx="366054" cy="358566"/>
            </a:xfrm>
          </p:grpSpPr>
          <p:sp>
            <p:nvSpPr>
              <p:cNvPr id="11" name="Равнобедренный треугольник 10"/>
              <p:cNvSpPr/>
              <p:nvPr/>
            </p:nvSpPr>
            <p:spPr>
              <a:xfrm rot="16200000">
                <a:off x="-86834" y="86834"/>
                <a:ext cx="311785" cy="138117"/>
              </a:xfrm>
              <a:prstGeom prst="triangl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2" name="Равнобедренный треугольник 11"/>
              <p:cNvSpPr/>
              <p:nvPr/>
            </p:nvSpPr>
            <p:spPr>
              <a:xfrm rot="5400000" flipH="1">
                <a:off x="163333" y="155845"/>
                <a:ext cx="272703" cy="132739"/>
              </a:xfrm>
              <a:prstGeom prst="triangl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grpSp>
          <p:nvGrpSpPr>
            <p:cNvPr id="8" name="Группа 7"/>
            <p:cNvGrpSpPr/>
            <p:nvPr/>
          </p:nvGrpSpPr>
          <p:grpSpPr>
            <a:xfrm rot="20800694">
              <a:off x="3795623" y="897148"/>
              <a:ext cx="366054" cy="358566"/>
              <a:chOff x="0" y="0"/>
              <a:chExt cx="366054" cy="358566"/>
            </a:xfrm>
          </p:grpSpPr>
          <p:sp>
            <p:nvSpPr>
              <p:cNvPr id="9" name="Равнобедренный треугольник 8"/>
              <p:cNvSpPr/>
              <p:nvPr/>
            </p:nvSpPr>
            <p:spPr>
              <a:xfrm rot="16200000">
                <a:off x="-86834" y="86834"/>
                <a:ext cx="311785" cy="138117"/>
              </a:xfrm>
              <a:prstGeom prst="triangl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0" name="Равнобедренный треугольник 9"/>
              <p:cNvSpPr/>
              <p:nvPr/>
            </p:nvSpPr>
            <p:spPr>
              <a:xfrm rot="5400000" flipH="1">
                <a:off x="163333" y="155845"/>
                <a:ext cx="272703" cy="132739"/>
              </a:xfrm>
              <a:prstGeom prst="triangl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</p:grpSp>
      <p:sp>
        <p:nvSpPr>
          <p:cNvPr id="61" name="Овал 60"/>
          <p:cNvSpPr/>
          <p:nvPr/>
        </p:nvSpPr>
        <p:spPr>
          <a:xfrm>
            <a:off x="7621455" y="206076"/>
            <a:ext cx="1368545" cy="1579844"/>
          </a:xfrm>
          <a:prstGeom prst="ellipse">
            <a:avLst/>
          </a:prstGeom>
          <a:gradFill flip="none" rotWithShape="1">
            <a:gsLst>
              <a:gs pos="57000">
                <a:srgbClr val="FFFF9A"/>
              </a:gs>
              <a:gs pos="0">
                <a:srgbClr val="FFFF00">
                  <a:tint val="66000"/>
                  <a:satMod val="160000"/>
                </a:srgbClr>
              </a:gs>
              <a:gs pos="0">
                <a:srgbClr val="FFFF00"/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FF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38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рапеция 1"/>
          <p:cNvSpPr/>
          <p:nvPr/>
        </p:nvSpPr>
        <p:spPr>
          <a:xfrm rot="5400000">
            <a:off x="-1522787" y="2168860"/>
            <a:ext cx="6336704" cy="2520280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Трапеция 4"/>
          <p:cNvSpPr/>
          <p:nvPr/>
        </p:nvSpPr>
        <p:spPr>
          <a:xfrm rot="5400000" flipV="1">
            <a:off x="4351784" y="2137048"/>
            <a:ext cx="6336704" cy="2583904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Трапеция 5"/>
          <p:cNvSpPr/>
          <p:nvPr/>
        </p:nvSpPr>
        <p:spPr>
          <a:xfrm rot="5400000">
            <a:off x="-864606" y="2528900"/>
            <a:ext cx="5040562" cy="1800201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Трапеция 6"/>
          <p:cNvSpPr/>
          <p:nvPr/>
        </p:nvSpPr>
        <p:spPr>
          <a:xfrm rot="5400000" flipV="1">
            <a:off x="4932041" y="2492900"/>
            <a:ext cx="5184578" cy="1728192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Выноска с четырьмя стрелками 2"/>
          <p:cNvSpPr/>
          <p:nvPr/>
        </p:nvSpPr>
        <p:spPr>
          <a:xfrm>
            <a:off x="2629623" y="2852940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6228184" y="2852940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6" name="Picture 2" descr="C:\Users\Людмила\Desktop\МАТЕРИАЛЫ ДЛЯ САЙТОВ\4622196_97f03bde592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655" y="1426429"/>
            <a:ext cx="3294105" cy="452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Цилиндр 17"/>
          <p:cNvSpPr/>
          <p:nvPr/>
        </p:nvSpPr>
        <p:spPr>
          <a:xfrm>
            <a:off x="358725" y="787336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0" name="Цилиндр 19"/>
          <p:cNvSpPr/>
          <p:nvPr/>
        </p:nvSpPr>
        <p:spPr>
          <a:xfrm>
            <a:off x="354695" y="4869160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1" name="Цилиндр 20"/>
          <p:cNvSpPr/>
          <p:nvPr/>
        </p:nvSpPr>
        <p:spPr>
          <a:xfrm>
            <a:off x="8793032" y="4887831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2" name="Цилиндр 21"/>
          <p:cNvSpPr/>
          <p:nvPr/>
        </p:nvSpPr>
        <p:spPr>
          <a:xfrm>
            <a:off x="8793033" y="793128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03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/>
      </p:transition>
    </mc:Choice>
    <mc:Fallback xmlns="">
      <p:transition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699792" y="472319"/>
            <a:ext cx="3744416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станция «историческая»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pic>
        <p:nvPicPr>
          <p:cNvPr id="13" name="Picture 2" descr="C:\Users\Людмила\Desktop\МАТЕРИАЛЫ ДЛЯ САЙТОВ\4622196_97f03bde592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655" y="1426429"/>
            <a:ext cx="3294105" cy="452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Трапеция 1"/>
          <p:cNvSpPr/>
          <p:nvPr/>
        </p:nvSpPr>
        <p:spPr>
          <a:xfrm rot="5400000">
            <a:off x="-941668" y="1587740"/>
            <a:ext cx="6336704" cy="3682519"/>
          </a:xfrm>
          <a:prstGeom prst="trapezoid">
            <a:avLst>
              <a:gd name="adj" fmla="val 1259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Трапеция 4"/>
          <p:cNvSpPr/>
          <p:nvPr/>
        </p:nvSpPr>
        <p:spPr>
          <a:xfrm rot="5400000" flipV="1">
            <a:off x="3631704" y="1416968"/>
            <a:ext cx="6336704" cy="4024064"/>
          </a:xfrm>
          <a:prstGeom prst="trapezoid">
            <a:avLst>
              <a:gd name="adj" fmla="val 1056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Трапеция 5"/>
          <p:cNvSpPr/>
          <p:nvPr/>
        </p:nvSpPr>
        <p:spPr>
          <a:xfrm rot="5400000">
            <a:off x="-526356" y="2003052"/>
            <a:ext cx="5156154" cy="2736305"/>
          </a:xfrm>
          <a:prstGeom prst="trapezoid">
            <a:avLst>
              <a:gd name="adj" fmla="val 1260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Трапеция 6"/>
          <p:cNvSpPr/>
          <p:nvPr/>
        </p:nvSpPr>
        <p:spPr>
          <a:xfrm rot="5400000" flipV="1">
            <a:off x="4247964" y="1808823"/>
            <a:ext cx="5184578" cy="3096346"/>
          </a:xfrm>
          <a:prstGeom prst="trapezoid">
            <a:avLst>
              <a:gd name="adj" fmla="val 103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Выноска с четырьмя стрелками 2"/>
          <p:cNvSpPr/>
          <p:nvPr/>
        </p:nvSpPr>
        <p:spPr>
          <a:xfrm>
            <a:off x="3635896" y="2852940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4899879" y="2869607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938652" y="1449055"/>
            <a:ext cx="5760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Цилиндр 17"/>
          <p:cNvSpPr/>
          <p:nvPr/>
        </p:nvSpPr>
        <p:spPr>
          <a:xfrm>
            <a:off x="358725" y="787336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Цилиндр 19"/>
          <p:cNvSpPr/>
          <p:nvPr/>
        </p:nvSpPr>
        <p:spPr>
          <a:xfrm>
            <a:off x="354695" y="4869160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Цилиндр 20"/>
          <p:cNvSpPr/>
          <p:nvPr/>
        </p:nvSpPr>
        <p:spPr>
          <a:xfrm>
            <a:off x="8793032" y="4887831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Цилиндр 21"/>
          <p:cNvSpPr/>
          <p:nvPr/>
        </p:nvSpPr>
        <p:spPr>
          <a:xfrm>
            <a:off x="8793033" y="793128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417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/>
      </p:transition>
    </mc:Choice>
    <mc:Fallback xmlns="">
      <p:transition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Людмила\Desktop\МАТЕРИАЛЫ ДЛЯ САЙТОВ\4622196_97f03bde592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655" y="1426429"/>
            <a:ext cx="3294105" cy="452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Трапеция 1"/>
          <p:cNvSpPr/>
          <p:nvPr/>
        </p:nvSpPr>
        <p:spPr>
          <a:xfrm rot="5400000">
            <a:off x="-941668" y="1587740"/>
            <a:ext cx="6336704" cy="3682519"/>
          </a:xfrm>
          <a:prstGeom prst="trapezoid">
            <a:avLst>
              <a:gd name="adj" fmla="val 1259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Трапеция 4"/>
          <p:cNvSpPr/>
          <p:nvPr/>
        </p:nvSpPr>
        <p:spPr>
          <a:xfrm rot="5400000" flipV="1">
            <a:off x="3631704" y="1416968"/>
            <a:ext cx="6336704" cy="4024064"/>
          </a:xfrm>
          <a:prstGeom prst="trapezoid">
            <a:avLst>
              <a:gd name="adj" fmla="val 1056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Трапеция 5"/>
          <p:cNvSpPr/>
          <p:nvPr/>
        </p:nvSpPr>
        <p:spPr>
          <a:xfrm rot="5400000">
            <a:off x="-454350" y="2003052"/>
            <a:ext cx="5156154" cy="2736305"/>
          </a:xfrm>
          <a:prstGeom prst="trapezoid">
            <a:avLst>
              <a:gd name="adj" fmla="val 1260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Трапеция 6"/>
          <p:cNvSpPr/>
          <p:nvPr/>
        </p:nvSpPr>
        <p:spPr>
          <a:xfrm rot="5400000" flipV="1">
            <a:off x="4247964" y="1808823"/>
            <a:ext cx="5184578" cy="3096346"/>
          </a:xfrm>
          <a:prstGeom prst="trapezoid">
            <a:avLst>
              <a:gd name="adj" fmla="val 103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Выноска с четырьмя стрелками 2"/>
          <p:cNvSpPr/>
          <p:nvPr/>
        </p:nvSpPr>
        <p:spPr>
          <a:xfrm>
            <a:off x="3635896" y="2852940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4899879" y="2869607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Цилиндр 17"/>
          <p:cNvSpPr/>
          <p:nvPr/>
        </p:nvSpPr>
        <p:spPr>
          <a:xfrm>
            <a:off x="358725" y="787336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0" name="Цилиндр 19"/>
          <p:cNvSpPr/>
          <p:nvPr/>
        </p:nvSpPr>
        <p:spPr>
          <a:xfrm>
            <a:off x="354695" y="4869160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1" name="Цилиндр 20"/>
          <p:cNvSpPr/>
          <p:nvPr/>
        </p:nvSpPr>
        <p:spPr>
          <a:xfrm>
            <a:off x="8793032" y="4887831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2" name="Цилиндр 21"/>
          <p:cNvSpPr/>
          <p:nvPr/>
        </p:nvSpPr>
        <p:spPr>
          <a:xfrm>
            <a:off x="8793033" y="793128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625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/>
      </p:transition>
    </mc:Choice>
    <mc:Fallback xmlns="">
      <p:transition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рапеция 1"/>
          <p:cNvSpPr/>
          <p:nvPr/>
        </p:nvSpPr>
        <p:spPr>
          <a:xfrm rot="5400000">
            <a:off x="-725644" y="1371716"/>
            <a:ext cx="6336704" cy="4114567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Трапеция 4"/>
          <p:cNvSpPr/>
          <p:nvPr/>
        </p:nvSpPr>
        <p:spPr>
          <a:xfrm rot="5400000" flipV="1">
            <a:off x="3487688" y="1272952"/>
            <a:ext cx="6336704" cy="4312096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Трапеция 5"/>
          <p:cNvSpPr/>
          <p:nvPr/>
        </p:nvSpPr>
        <p:spPr>
          <a:xfrm rot="5400000">
            <a:off x="-238326" y="1787028"/>
            <a:ext cx="5156154" cy="3168353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Трапеция 6"/>
          <p:cNvSpPr/>
          <p:nvPr/>
        </p:nvSpPr>
        <p:spPr>
          <a:xfrm rot="5400000" flipV="1">
            <a:off x="4175956" y="1736815"/>
            <a:ext cx="5184578" cy="3240362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Выноска с четырьмя стрелками 2"/>
          <p:cNvSpPr/>
          <p:nvPr/>
        </p:nvSpPr>
        <p:spPr>
          <a:xfrm>
            <a:off x="4063816" y="2867148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4692607" y="2867148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Цилиндр 17"/>
          <p:cNvSpPr/>
          <p:nvPr/>
        </p:nvSpPr>
        <p:spPr>
          <a:xfrm>
            <a:off x="358725" y="787336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0" name="Цилиндр 19"/>
          <p:cNvSpPr/>
          <p:nvPr/>
        </p:nvSpPr>
        <p:spPr>
          <a:xfrm>
            <a:off x="354695" y="4869160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1" name="Цилиндр 20"/>
          <p:cNvSpPr/>
          <p:nvPr/>
        </p:nvSpPr>
        <p:spPr>
          <a:xfrm>
            <a:off x="8793032" y="4887831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2" name="Цилиндр 21"/>
          <p:cNvSpPr/>
          <p:nvPr/>
        </p:nvSpPr>
        <p:spPr>
          <a:xfrm>
            <a:off x="8793033" y="793128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10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Прямоугольник 3"/>
          <p:cNvSpPr/>
          <p:nvPr/>
        </p:nvSpPr>
        <p:spPr>
          <a:xfrm>
            <a:off x="251520" y="908720"/>
            <a:ext cx="8640960" cy="46085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1365" y="1700808"/>
            <a:ext cx="8175636" cy="2585323"/>
          </a:xfrm>
          <a:prstGeom prst="rect">
            <a:avLst/>
          </a:prstGeom>
          <a:noFill/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за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внимание!</a:t>
            </a:r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Приходите снова!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5097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715565"/>
            <a:ext cx="8136904" cy="4241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457200" algn="l"/>
              </a:tabLst>
            </a:pP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img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0.</a:t>
            </a:r>
            <a:r>
              <a:rPr lang="en-US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liveinternet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ru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images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foto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c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/1/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apps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/4/622/4622196_97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f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03</a:t>
            </a:r>
            <a:r>
              <a:rPr lang="en-US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bde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592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f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jpg</a:t>
            </a:r>
            <a:endParaRPr lang="ru-RU" u="sng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(учительница с учеником) 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457200" algn="l"/>
              </a:tabLst>
            </a:pP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://900</a:t>
            </a:r>
            <a:r>
              <a:rPr lang="en-US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igr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net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en-US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datai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en-US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ekonomika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en-US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Promyshlennost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/0013-009-</a:t>
            </a:r>
            <a:r>
              <a:rPr lang="en-US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Konservnaja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-</a:t>
            </a:r>
            <a:r>
              <a:rPr lang="en-US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promyshlennost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-</a:t>
            </a:r>
            <a:r>
              <a:rPr lang="en-US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Molochnaja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-</a:t>
            </a:r>
            <a:r>
              <a:rPr lang="en-US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promyshlennost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-</a:t>
            </a:r>
            <a:r>
              <a:rPr lang="en-US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Mjasnaja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u="sng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png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(ученик за партой)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457200" algn="l"/>
              </a:tabLst>
            </a:pP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http://</a:t>
            </a:r>
            <a:r>
              <a:rPr lang="ru-RU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www.blumgarden.ru/images/nymphea_b.jpg</a:t>
            </a:r>
            <a:r>
              <a:rPr lang="ru-RU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(лилии)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457200" algn="l"/>
              </a:tabLst>
            </a:pP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http://</a:t>
            </a:r>
            <a:r>
              <a:rPr lang="ru-RU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qps.ru/w1eyi</a:t>
            </a:r>
            <a:r>
              <a:rPr lang="ru-RU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(термометры)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457200" algn="l"/>
              </a:tabLst>
            </a:pPr>
            <a:r>
              <a:rPr lang="ru-RU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://lyudmilanik.com.ua/igry-s-chislami</a:t>
            </a:r>
            <a:r>
              <a:rPr lang="ru-RU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/</a:t>
            </a:r>
            <a:r>
              <a:rPr lang="ru-RU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(цифры)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457200" algn="l"/>
              </a:tabLst>
            </a:pPr>
            <a:r>
              <a:rPr lang="en-US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://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all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-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photo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.</a:t>
            </a:r>
            <a:r>
              <a:rPr lang="en-US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ru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/</a:t>
            </a:r>
            <a:r>
              <a:rPr lang="en-US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portret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/</a:t>
            </a:r>
            <a:r>
              <a:rPr lang="en-US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kovalevskaya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/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index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.</a:t>
            </a:r>
            <a:r>
              <a:rPr lang="en-US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ru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.</a:t>
            </a:r>
            <a:r>
              <a:rPr lang="en-US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html</a:t>
            </a:r>
            <a:r>
              <a:rPr lang="ru-RU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(портрет</a:t>
            </a:r>
            <a:r>
              <a:rPr lang="ru-RU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u="sng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С.Ковалевской</a:t>
            </a:r>
            <a:r>
              <a:rPr lang="ru-RU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buFont typeface="Wingdings" panose="05000000000000000000" pitchFamily="2" charset="2"/>
              <a:buChar char=""/>
              <a:tabLst>
                <a:tab pos="457200" algn="l"/>
              </a:tabLst>
            </a:pP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http://www.doctorfm.ru/food/aloe-stoletnik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(алоэ)</a:t>
            </a:r>
          </a:p>
          <a:p>
            <a:pPr marL="342900" indent="-342900">
              <a:lnSpc>
                <a:spcPct val="107000"/>
              </a:lnSpc>
              <a:buFont typeface="Wingdings" panose="05000000000000000000" pitchFamily="2" charset="2"/>
              <a:buChar char=""/>
              <a:tabLst>
                <a:tab pos="457200" algn="l"/>
              </a:tabLst>
            </a:pP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http://netlekarstvam.com/narodnye-sredstva/lekarstvennye-rasteniya/zolototysyachnik.html.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(золототысячник</a:t>
            </a:r>
            <a:r>
              <a:rPr lang="ru-RU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)</a:t>
            </a:r>
            <a:endParaRPr lang="ru-RU" u="sng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buFont typeface="Wingdings" panose="05000000000000000000" pitchFamily="2" charset="2"/>
              <a:buChar char=""/>
              <a:tabLst>
                <a:tab pos="457200" algn="l"/>
              </a:tabLst>
            </a:pP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http://tisyachelistnik.ru/lekarstvennye-rasteniya/tysyachelistnik-obyknovennyj.html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(тысячелистник)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u="sng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75856" y="167753"/>
            <a:ext cx="2220480" cy="523220"/>
          </a:xfrm>
          <a:prstGeom prst="rect">
            <a:avLst/>
          </a:prstGeom>
          <a:noFill/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Источники: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509120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Шаблон  для презентаций  создан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>
              <a:spcBef>
                <a:spcPts val="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автор: Большакова Людмила Юрьевна</a:t>
            </a:r>
          </a:p>
          <a:p>
            <a:pPr algn="ctr">
              <a:spcBef>
                <a:spcPts val="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</a:t>
            </a:r>
          </a:p>
          <a:p>
            <a:pPr algn="ctr">
              <a:spcBef>
                <a:spcPts val="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Инзенская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 № 2 г. Инза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91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рапеция 1"/>
          <p:cNvSpPr/>
          <p:nvPr/>
        </p:nvSpPr>
        <p:spPr>
          <a:xfrm rot="5400000">
            <a:off x="-1522787" y="2168860"/>
            <a:ext cx="6336704" cy="2520280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Трапеция 4"/>
          <p:cNvSpPr/>
          <p:nvPr/>
        </p:nvSpPr>
        <p:spPr>
          <a:xfrm rot="5400000" flipV="1">
            <a:off x="4351784" y="2137048"/>
            <a:ext cx="6336704" cy="2583904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Трапеция 5"/>
          <p:cNvSpPr/>
          <p:nvPr/>
        </p:nvSpPr>
        <p:spPr>
          <a:xfrm rot="5400000">
            <a:off x="-864606" y="2528900"/>
            <a:ext cx="5040562" cy="1800201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Трапеция 6"/>
          <p:cNvSpPr/>
          <p:nvPr/>
        </p:nvSpPr>
        <p:spPr>
          <a:xfrm rot="5400000" flipV="1">
            <a:off x="4932041" y="2492900"/>
            <a:ext cx="5184578" cy="1728192"/>
          </a:xfrm>
          <a:prstGeom prst="trapezoi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Выноска с четырьмя стрелками 2"/>
          <p:cNvSpPr/>
          <p:nvPr/>
        </p:nvSpPr>
        <p:spPr>
          <a:xfrm>
            <a:off x="2629623" y="2852940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6228184" y="2852940"/>
            <a:ext cx="288032" cy="1008112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547664" y="1426426"/>
            <a:ext cx="5760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Людмила\Desktop\МАТЕРИАЛЫ ДЛЯ САЙТОВ\4622196_97f03bde592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655" y="1426429"/>
            <a:ext cx="3294105" cy="452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Цилиндр 17"/>
          <p:cNvSpPr/>
          <p:nvPr/>
        </p:nvSpPr>
        <p:spPr>
          <a:xfrm>
            <a:off x="358725" y="787336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Цилиндр 19"/>
          <p:cNvSpPr/>
          <p:nvPr/>
        </p:nvSpPr>
        <p:spPr>
          <a:xfrm>
            <a:off x="354695" y="4869160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Цилиндр 20"/>
          <p:cNvSpPr/>
          <p:nvPr/>
        </p:nvSpPr>
        <p:spPr>
          <a:xfrm>
            <a:off x="8793032" y="4887831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Цилиндр 21"/>
          <p:cNvSpPr/>
          <p:nvPr/>
        </p:nvSpPr>
        <p:spPr>
          <a:xfrm>
            <a:off x="8793033" y="793128"/>
            <a:ext cx="82119" cy="70788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699792" y="472319"/>
            <a:ext cx="3744416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станция «историческая»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83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Прямоугольник 3"/>
          <p:cNvSpPr/>
          <p:nvPr/>
        </p:nvSpPr>
        <p:spPr>
          <a:xfrm>
            <a:off x="251520" y="2636912"/>
            <a:ext cx="8640960" cy="288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437632" y="1268761"/>
            <a:ext cx="5598864" cy="2557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800" kern="1200" cap="all" spc="3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altLang="ru-RU" sz="28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Русский</a:t>
            </a:r>
            <a:r>
              <a:rPr lang="ru-RU" altLang="ru-RU" sz="28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 математик </a:t>
            </a:r>
            <a:endParaRPr lang="ru-RU" altLang="ru-RU" sz="2800" b="1" cap="none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  <a:p>
            <a:pPr>
              <a:spcBef>
                <a:spcPts val="0"/>
              </a:spcBef>
            </a:pPr>
            <a:r>
              <a:rPr lang="ru-RU" altLang="ru-RU" sz="28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и</a:t>
            </a:r>
            <a:r>
              <a:rPr lang="ru-RU" altLang="ru-RU" sz="28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 </a:t>
            </a:r>
            <a:r>
              <a:rPr lang="ru-RU" altLang="ru-RU" sz="28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механик.</a:t>
            </a:r>
          </a:p>
          <a:p>
            <a:pPr>
              <a:spcBef>
                <a:spcPts val="0"/>
              </a:spcBef>
            </a:pPr>
            <a:r>
              <a:rPr lang="ru-RU" altLang="ru-RU" sz="28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С</a:t>
            </a:r>
            <a:r>
              <a:rPr lang="ru-RU" altLang="ru-RU" sz="28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 </a:t>
            </a:r>
            <a:r>
              <a:rPr lang="ru-RU" altLang="ru-RU" sz="28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1889года</a:t>
            </a:r>
            <a:r>
              <a:rPr lang="ru-RU" altLang="ru-RU" sz="28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 иностранный член-корреспондент Петербургской Академии наук. </a:t>
            </a:r>
          </a:p>
        </p:txBody>
      </p:sp>
      <p:pic>
        <p:nvPicPr>
          <p:cNvPr id="6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8916"/>
            <a:ext cx="3186112" cy="3673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51920" y="191542"/>
            <a:ext cx="444384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3200" b="1" u="sng" smtClean="0">
                <a:ln w="1905"/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6600"/>
                  </a:solidFill>
                </a:uFill>
              </a:rPr>
              <a:t>СОФЬЯ ВАСИЛЬЕВНА</a:t>
            </a:r>
          </a:p>
          <a:p>
            <a:pPr algn="ctr"/>
            <a:r>
              <a:rPr lang="ru-RU" altLang="ru-RU" sz="3200" b="1" u="sng" smtClean="0">
                <a:ln w="1905"/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6600"/>
                  </a:solidFill>
                </a:uFill>
              </a:rPr>
              <a:t> КОВАЛЕВСКАЯ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4293096"/>
            <a:ext cx="80648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accent1"/>
              </a:buClr>
            </a:pPr>
            <a:r>
              <a:rPr lang="ru-RU" altLang="ru-RU" sz="2800" b="1" spc="3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Первая в России и в Северной Европе женщина-профессор и первая в мире женщина — профессор математики.</a:t>
            </a:r>
            <a:endParaRPr lang="ru-RU" sz="2800" b="1" spc="3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6891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318"/>
            <a:ext cx="882047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8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	</a:t>
            </a:r>
            <a:r>
              <a:rPr lang="ru-RU" alt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Ее преподаватели удивлялись способностям своей студентки, и каждая работа Софьи </a:t>
            </a:r>
            <a:r>
              <a:rPr lang="ru-RU" alt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получала </a:t>
            </a:r>
            <a:r>
              <a:rPr lang="ru-RU" alt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лишь только положительные отзывы ее учителей.</a:t>
            </a:r>
          </a:p>
          <a:p>
            <a:pPr algn="just"/>
            <a:r>
              <a:rPr lang="ru-RU" alt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В 1870 году семья Ковалевских решает поселиться в Берлине, где Софья хотела учиться в местном университете и посещать занятия Карла Вейерштрасса. Но оказалось, что в этом учебном заведении женщин не принимают. Ковалевской оставалось только просить ученого о частных уроках. Чтобы избавиться от назойливой девушки, Вейерштрасс решил задать Софье ряд труднейших задач. Но спустя некоторое время Ковалевская вернулась к учёному с готовыми </a:t>
            </a:r>
            <a:r>
              <a:rPr lang="ru-RU" alt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решениями.</a:t>
            </a:r>
            <a:endParaRPr lang="ru-RU" alt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519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180162" y="1700808"/>
            <a:ext cx="6717872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0" y="25121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Новая страничка в биографии гениального </a:t>
            </a:r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математика Софьи </a:t>
            </a: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Ковалевской начинается тогда, когда она решает выполнить свою первую самостоятельную работу. Она попыталась исследовать кольцо Сатурна. Ковалевская принялась за исследование для более точного установления равновесия </a:t>
            </a:r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кольца и </a:t>
            </a: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определила, что в поперечном сечении </a:t>
            </a:r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оно </a:t>
            </a: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должно быть представлено в форме овала.</a:t>
            </a:r>
          </a:p>
          <a:p>
            <a:pPr algn="just"/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В </a:t>
            </a: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1874 году </a:t>
            </a:r>
            <a:r>
              <a:rPr lang="ru-RU" alt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Гёттингенский</a:t>
            </a: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 университет, по защите диссертации  «К теории дифференциальных уравнений», присвоил Ковалевской степень доктора философии. Эта докторская диссертация поразила ученых своей простотой и точностью, а впоследствии ее стали называть «Теоремой Коши – Ковалевской». Благодаря этой работе Софье Васильевне была присуждена </a:t>
            </a:r>
            <a:r>
              <a:rPr lang="ru-RU" alt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степень </a:t>
            </a:r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доктора математической философии и магистра изящных искусств. В 1874 году, окончив свое обучение за границей, она возвращается на родину.</a:t>
            </a:r>
          </a:p>
        </p:txBody>
      </p:sp>
    </p:spTree>
    <p:extLst>
      <p:ext uri="{BB962C8B-B14F-4D97-AF65-F5344CB8AC3E}">
        <p14:creationId xmlns:p14="http://schemas.microsoft.com/office/powerpoint/2010/main" val="97716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62225" cy="3683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41737" y="274069"/>
            <a:ext cx="640226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Ковалевская была выдающимся человеком. Она была исключительно требовательна ко всему, что ее окружало. Это не обычный русский математик и механик, это великий ученый, отдавший все свои силы науке. Печально осознавать, что в России в то время ей не было оказано должного внимания, не были признаны ее заслуги, несмотря на высокую популярность в научных кругах за рубежом.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6" y="4581128"/>
            <a:ext cx="84969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Неподалеку от Великих Лук располагается музей Софьи Ковалевской. Полибино было ее малой родиной, местом, где проявилась ее тяга к науке. </a:t>
            </a:r>
          </a:p>
          <a:p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1905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Другая 4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000000"/>
      </a:hlink>
      <a:folHlink>
        <a:srgbClr val="002060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Аптека">
    <a:dk1>
      <a:sysClr val="windowText" lastClr="000000"/>
    </a:dk1>
    <a:lt1>
      <a:sysClr val="window" lastClr="FFFFFF"/>
    </a:lt1>
    <a:dk2>
      <a:srgbClr val="564B3C"/>
    </a:dk2>
    <a:lt2>
      <a:srgbClr val="ECEDD1"/>
    </a:lt2>
    <a:accent1>
      <a:srgbClr val="93A299"/>
    </a:accent1>
    <a:accent2>
      <a:srgbClr val="CF543F"/>
    </a:accent2>
    <a:accent3>
      <a:srgbClr val="B5AE53"/>
    </a:accent3>
    <a:accent4>
      <a:srgbClr val="848058"/>
    </a:accent4>
    <a:accent5>
      <a:srgbClr val="E8B54D"/>
    </a:accent5>
    <a:accent6>
      <a:srgbClr val="786C71"/>
    </a:accent6>
    <a:hlink>
      <a:srgbClr val="CCCC00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Аптека">
    <a:dk1>
      <a:sysClr val="windowText" lastClr="000000"/>
    </a:dk1>
    <a:lt1>
      <a:sysClr val="window" lastClr="FFFFFF"/>
    </a:lt1>
    <a:dk2>
      <a:srgbClr val="564B3C"/>
    </a:dk2>
    <a:lt2>
      <a:srgbClr val="ECEDD1"/>
    </a:lt2>
    <a:accent1>
      <a:srgbClr val="93A299"/>
    </a:accent1>
    <a:accent2>
      <a:srgbClr val="CF543F"/>
    </a:accent2>
    <a:accent3>
      <a:srgbClr val="B5AE53"/>
    </a:accent3>
    <a:accent4>
      <a:srgbClr val="848058"/>
    </a:accent4>
    <a:accent5>
      <a:srgbClr val="E8B54D"/>
    </a:accent5>
    <a:accent6>
      <a:srgbClr val="786C71"/>
    </a:accent6>
    <a:hlink>
      <a:srgbClr val="CCCC00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692</TotalTime>
  <Words>1106</Words>
  <Application>Microsoft Office PowerPoint</Application>
  <PresentationFormat>Экран (4:3)</PresentationFormat>
  <Paragraphs>161</Paragraphs>
  <Slides>43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52" baseType="lpstr">
      <vt:lpstr>Arial</vt:lpstr>
      <vt:lpstr>Bitstream Charter</vt:lpstr>
      <vt:lpstr>Book Antiqua</vt:lpstr>
      <vt:lpstr>Calibri</vt:lpstr>
      <vt:lpstr>Century Gothic</vt:lpstr>
      <vt:lpstr>Monotype Corsiva</vt:lpstr>
      <vt:lpstr>Times New Roman</vt:lpstr>
      <vt:lpstr>Wingdings</vt:lpstr>
      <vt:lpstr>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Elena</cp:lastModifiedBy>
  <cp:revision>91</cp:revision>
  <dcterms:created xsi:type="dcterms:W3CDTF">2015-02-18T18:30:27Z</dcterms:created>
  <dcterms:modified xsi:type="dcterms:W3CDTF">2017-10-25T17:38:08Z</dcterms:modified>
</cp:coreProperties>
</file>