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4" r:id="rId2"/>
    <p:sldId id="257" r:id="rId3"/>
    <p:sldId id="258" r:id="rId4"/>
    <p:sldId id="256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5" r:id="rId19"/>
    <p:sldId id="272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17.05.2017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gif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joyexpress.ru/wa-data/public/shop/products/92/30/33092/images/1728/1728.750x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1680" y="439011"/>
            <a:ext cx="6264696" cy="6264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одзаголовок 3"/>
          <p:cNvSpPr txBox="1">
            <a:spLocks/>
          </p:cNvSpPr>
          <p:nvPr/>
        </p:nvSpPr>
        <p:spPr>
          <a:xfrm>
            <a:off x="4638184" y="6237312"/>
            <a:ext cx="4398312" cy="576064"/>
          </a:xfrm>
          <a:prstGeom prst="rect">
            <a:avLst/>
          </a:prstGeom>
        </p:spPr>
        <p:txBody>
          <a:bodyPr/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Учитель ИЗО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Арюкова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О.В.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72195" y="25460"/>
            <a:ext cx="5716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Макеевский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лицей № 2 «Престиж»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35001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лако 1"/>
          <p:cNvSpPr/>
          <p:nvPr/>
        </p:nvSpPr>
        <p:spPr>
          <a:xfrm>
            <a:off x="1115616" y="2996952"/>
            <a:ext cx="3578696" cy="3096344"/>
          </a:xfrm>
          <a:prstGeom prst="cloud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олилиния 2"/>
          <p:cNvSpPr/>
          <p:nvPr/>
        </p:nvSpPr>
        <p:spPr>
          <a:xfrm>
            <a:off x="5708168" y="1638209"/>
            <a:ext cx="2679613" cy="3646073"/>
          </a:xfrm>
          <a:custGeom>
            <a:avLst/>
            <a:gdLst>
              <a:gd name="connsiteX0" fmla="*/ 158060 w 2679613"/>
              <a:gd name="connsiteY0" fmla="*/ 556351 h 3646073"/>
              <a:gd name="connsiteX1" fmla="*/ 242466 w 2679613"/>
              <a:gd name="connsiteY1" fmla="*/ 514148 h 3646073"/>
              <a:gd name="connsiteX2" fmla="*/ 580090 w 2679613"/>
              <a:gd name="connsiteY2" fmla="*/ 387539 h 3646073"/>
              <a:gd name="connsiteX3" fmla="*/ 692632 w 2679613"/>
              <a:gd name="connsiteY3" fmla="*/ 359403 h 3646073"/>
              <a:gd name="connsiteX4" fmla="*/ 833309 w 2679613"/>
              <a:gd name="connsiteY4" fmla="*/ 303133 h 3646073"/>
              <a:gd name="connsiteX5" fmla="*/ 1114663 w 2679613"/>
              <a:gd name="connsiteY5" fmla="*/ 218726 h 3646073"/>
              <a:gd name="connsiteX6" fmla="*/ 1255340 w 2679613"/>
              <a:gd name="connsiteY6" fmla="*/ 162456 h 3646073"/>
              <a:gd name="connsiteX7" fmla="*/ 1367881 w 2679613"/>
              <a:gd name="connsiteY7" fmla="*/ 148388 h 3646073"/>
              <a:gd name="connsiteX8" fmla="*/ 1550761 w 2679613"/>
              <a:gd name="connsiteY8" fmla="*/ 120253 h 3646073"/>
              <a:gd name="connsiteX9" fmla="*/ 1649235 w 2679613"/>
              <a:gd name="connsiteY9" fmla="*/ 106185 h 3646073"/>
              <a:gd name="connsiteX10" fmla="*/ 1677370 w 2679613"/>
              <a:gd name="connsiteY10" fmla="*/ 148388 h 3646073"/>
              <a:gd name="connsiteX11" fmla="*/ 1621100 w 2679613"/>
              <a:gd name="connsiteY11" fmla="*/ 218726 h 3646073"/>
              <a:gd name="connsiteX12" fmla="*/ 1452287 w 2679613"/>
              <a:gd name="connsiteY12" fmla="*/ 415674 h 3646073"/>
              <a:gd name="connsiteX13" fmla="*/ 1213137 w 2679613"/>
              <a:gd name="connsiteY13" fmla="*/ 668893 h 3646073"/>
              <a:gd name="connsiteX14" fmla="*/ 1072460 w 2679613"/>
              <a:gd name="connsiteY14" fmla="*/ 781434 h 3646073"/>
              <a:gd name="connsiteX15" fmla="*/ 945850 w 2679613"/>
              <a:gd name="connsiteY15" fmla="*/ 908043 h 3646073"/>
              <a:gd name="connsiteX16" fmla="*/ 819241 w 2679613"/>
              <a:gd name="connsiteY16" fmla="*/ 992449 h 3646073"/>
              <a:gd name="connsiteX17" fmla="*/ 734835 w 2679613"/>
              <a:gd name="connsiteY17" fmla="*/ 1076856 h 3646073"/>
              <a:gd name="connsiteX18" fmla="*/ 622294 w 2679613"/>
              <a:gd name="connsiteY18" fmla="*/ 1161262 h 3646073"/>
              <a:gd name="connsiteX19" fmla="*/ 566023 w 2679613"/>
              <a:gd name="connsiteY19" fmla="*/ 1231600 h 3646073"/>
              <a:gd name="connsiteX20" fmla="*/ 537887 w 2679613"/>
              <a:gd name="connsiteY20" fmla="*/ 1259736 h 3646073"/>
              <a:gd name="connsiteX21" fmla="*/ 1030257 w 2679613"/>
              <a:gd name="connsiteY21" fmla="*/ 1189397 h 3646073"/>
              <a:gd name="connsiteX22" fmla="*/ 1269407 w 2679613"/>
              <a:gd name="connsiteY22" fmla="*/ 1175329 h 3646073"/>
              <a:gd name="connsiteX23" fmla="*/ 1607032 w 2679613"/>
              <a:gd name="connsiteY23" fmla="*/ 1133126 h 3646073"/>
              <a:gd name="connsiteX24" fmla="*/ 1846183 w 2679613"/>
              <a:gd name="connsiteY24" fmla="*/ 1119059 h 3646073"/>
              <a:gd name="connsiteX25" fmla="*/ 2141604 w 2679613"/>
              <a:gd name="connsiteY25" fmla="*/ 1090923 h 3646073"/>
              <a:gd name="connsiteX26" fmla="*/ 2352620 w 2679613"/>
              <a:gd name="connsiteY26" fmla="*/ 1076856 h 3646073"/>
              <a:gd name="connsiteX27" fmla="*/ 2521432 w 2679613"/>
              <a:gd name="connsiteY27" fmla="*/ 1062788 h 3646073"/>
              <a:gd name="connsiteX28" fmla="*/ 2662109 w 2679613"/>
              <a:gd name="connsiteY28" fmla="*/ 1104991 h 3646073"/>
              <a:gd name="connsiteX29" fmla="*/ 2591770 w 2679613"/>
              <a:gd name="connsiteY29" fmla="*/ 1147194 h 3646073"/>
              <a:gd name="connsiteX30" fmla="*/ 2380755 w 2679613"/>
              <a:gd name="connsiteY30" fmla="*/ 1259736 h 3646073"/>
              <a:gd name="connsiteX31" fmla="*/ 1874318 w 2679613"/>
              <a:gd name="connsiteY31" fmla="*/ 1527022 h 3646073"/>
              <a:gd name="connsiteX32" fmla="*/ 1550761 w 2679613"/>
              <a:gd name="connsiteY32" fmla="*/ 1695834 h 3646073"/>
              <a:gd name="connsiteX33" fmla="*/ 1283475 w 2679613"/>
              <a:gd name="connsiteY33" fmla="*/ 1808376 h 3646073"/>
              <a:gd name="connsiteX34" fmla="*/ 1199069 w 2679613"/>
              <a:gd name="connsiteY34" fmla="*/ 1850579 h 3646073"/>
              <a:gd name="connsiteX35" fmla="*/ 1156866 w 2679613"/>
              <a:gd name="connsiteY35" fmla="*/ 1892782 h 3646073"/>
              <a:gd name="connsiteX36" fmla="*/ 1311610 w 2679613"/>
              <a:gd name="connsiteY36" fmla="*/ 1878714 h 3646073"/>
              <a:gd name="connsiteX37" fmla="*/ 1536694 w 2679613"/>
              <a:gd name="connsiteY37" fmla="*/ 1850579 h 3646073"/>
              <a:gd name="connsiteX38" fmla="*/ 1691438 w 2679613"/>
              <a:gd name="connsiteY38" fmla="*/ 1822443 h 3646073"/>
              <a:gd name="connsiteX39" fmla="*/ 1649235 w 2679613"/>
              <a:gd name="connsiteY39" fmla="*/ 1836511 h 3646073"/>
              <a:gd name="connsiteX40" fmla="*/ 1508558 w 2679613"/>
              <a:gd name="connsiteY40" fmla="*/ 1906849 h 3646073"/>
              <a:gd name="connsiteX41" fmla="*/ 1100595 w 2679613"/>
              <a:gd name="connsiteY41" fmla="*/ 2033459 h 3646073"/>
              <a:gd name="connsiteX42" fmla="*/ 861444 w 2679613"/>
              <a:gd name="connsiteY42" fmla="*/ 2131933 h 3646073"/>
              <a:gd name="connsiteX43" fmla="*/ 650429 w 2679613"/>
              <a:gd name="connsiteY43" fmla="*/ 2202271 h 3646073"/>
              <a:gd name="connsiteX44" fmla="*/ 481617 w 2679613"/>
              <a:gd name="connsiteY44" fmla="*/ 2286677 h 3646073"/>
              <a:gd name="connsiteX45" fmla="*/ 312804 w 2679613"/>
              <a:gd name="connsiteY45" fmla="*/ 2342948 h 3646073"/>
              <a:gd name="connsiteX46" fmla="*/ 158060 w 2679613"/>
              <a:gd name="connsiteY46" fmla="*/ 2427354 h 3646073"/>
              <a:gd name="connsiteX47" fmla="*/ 242466 w 2679613"/>
              <a:gd name="connsiteY47" fmla="*/ 2455489 h 3646073"/>
              <a:gd name="connsiteX48" fmla="*/ 833309 w 2679613"/>
              <a:gd name="connsiteY48" fmla="*/ 2413286 h 3646073"/>
              <a:gd name="connsiteX49" fmla="*/ 1297543 w 2679613"/>
              <a:gd name="connsiteY49" fmla="*/ 2314813 h 3646073"/>
              <a:gd name="connsiteX50" fmla="*/ 1494490 w 2679613"/>
              <a:gd name="connsiteY50" fmla="*/ 2258542 h 3646073"/>
              <a:gd name="connsiteX51" fmla="*/ 1607032 w 2679613"/>
              <a:gd name="connsiteY51" fmla="*/ 2216339 h 3646073"/>
              <a:gd name="connsiteX52" fmla="*/ 1691438 w 2679613"/>
              <a:gd name="connsiteY52" fmla="*/ 2202271 h 3646073"/>
              <a:gd name="connsiteX53" fmla="*/ 1550761 w 2679613"/>
              <a:gd name="connsiteY53" fmla="*/ 2244474 h 3646073"/>
              <a:gd name="connsiteX54" fmla="*/ 1452287 w 2679613"/>
              <a:gd name="connsiteY54" fmla="*/ 2286677 h 3646073"/>
              <a:gd name="connsiteX55" fmla="*/ 1325678 w 2679613"/>
              <a:gd name="connsiteY55" fmla="*/ 2399219 h 3646073"/>
              <a:gd name="connsiteX56" fmla="*/ 1213137 w 2679613"/>
              <a:gd name="connsiteY56" fmla="*/ 2511760 h 3646073"/>
              <a:gd name="connsiteX57" fmla="*/ 1142798 w 2679613"/>
              <a:gd name="connsiteY57" fmla="*/ 2568031 h 3646073"/>
              <a:gd name="connsiteX58" fmla="*/ 1156866 w 2679613"/>
              <a:gd name="connsiteY58" fmla="*/ 2610234 h 3646073"/>
              <a:gd name="connsiteX59" fmla="*/ 1199069 w 2679613"/>
              <a:gd name="connsiteY59" fmla="*/ 2596166 h 3646073"/>
              <a:gd name="connsiteX60" fmla="*/ 1283475 w 2679613"/>
              <a:gd name="connsiteY60" fmla="*/ 2582099 h 3646073"/>
              <a:gd name="connsiteX61" fmla="*/ 1396017 w 2679613"/>
              <a:gd name="connsiteY61" fmla="*/ 2553963 h 3646073"/>
              <a:gd name="connsiteX62" fmla="*/ 1480423 w 2679613"/>
              <a:gd name="connsiteY62" fmla="*/ 2568031 h 3646073"/>
              <a:gd name="connsiteX63" fmla="*/ 1311610 w 2679613"/>
              <a:gd name="connsiteY63" fmla="*/ 2666505 h 3646073"/>
              <a:gd name="connsiteX64" fmla="*/ 1213137 w 2679613"/>
              <a:gd name="connsiteY64" fmla="*/ 2736843 h 3646073"/>
              <a:gd name="connsiteX65" fmla="*/ 1128730 w 2679613"/>
              <a:gd name="connsiteY65" fmla="*/ 2779046 h 3646073"/>
              <a:gd name="connsiteX66" fmla="*/ 1086527 w 2679613"/>
              <a:gd name="connsiteY66" fmla="*/ 2807182 h 3646073"/>
              <a:gd name="connsiteX67" fmla="*/ 1058392 w 2679613"/>
              <a:gd name="connsiteY67" fmla="*/ 2849385 h 3646073"/>
              <a:gd name="connsiteX68" fmla="*/ 1199069 w 2679613"/>
              <a:gd name="connsiteY68" fmla="*/ 2835317 h 3646073"/>
              <a:gd name="connsiteX69" fmla="*/ 1255340 w 2679613"/>
              <a:gd name="connsiteY69" fmla="*/ 2821249 h 3646073"/>
              <a:gd name="connsiteX70" fmla="*/ 1396017 w 2679613"/>
              <a:gd name="connsiteY70" fmla="*/ 2793114 h 3646073"/>
              <a:gd name="connsiteX71" fmla="*/ 1339746 w 2679613"/>
              <a:gd name="connsiteY71" fmla="*/ 2891588 h 3646073"/>
              <a:gd name="connsiteX72" fmla="*/ 1269407 w 2679613"/>
              <a:gd name="connsiteY72" fmla="*/ 2947859 h 3646073"/>
              <a:gd name="connsiteX73" fmla="*/ 1185001 w 2679613"/>
              <a:gd name="connsiteY73" fmla="*/ 3032265 h 3646073"/>
              <a:gd name="connsiteX74" fmla="*/ 959918 w 2679613"/>
              <a:gd name="connsiteY74" fmla="*/ 3243280 h 3646073"/>
              <a:gd name="connsiteX75" fmla="*/ 931783 w 2679613"/>
              <a:gd name="connsiteY75" fmla="*/ 3299551 h 3646073"/>
              <a:gd name="connsiteX76" fmla="*/ 973986 w 2679613"/>
              <a:gd name="connsiteY76" fmla="*/ 3341754 h 3646073"/>
              <a:gd name="connsiteX77" fmla="*/ 1016189 w 2679613"/>
              <a:gd name="connsiteY77" fmla="*/ 3355822 h 3646073"/>
              <a:gd name="connsiteX78" fmla="*/ 1156866 w 2679613"/>
              <a:gd name="connsiteY78" fmla="*/ 3369889 h 3646073"/>
              <a:gd name="connsiteX79" fmla="*/ 1424152 w 2679613"/>
              <a:gd name="connsiteY79" fmla="*/ 3355822 h 3646073"/>
              <a:gd name="connsiteX80" fmla="*/ 1466355 w 2679613"/>
              <a:gd name="connsiteY80" fmla="*/ 3341754 h 3646073"/>
              <a:gd name="connsiteX81" fmla="*/ 1438220 w 2679613"/>
              <a:gd name="connsiteY81" fmla="*/ 3383957 h 3646073"/>
              <a:gd name="connsiteX82" fmla="*/ 1396017 w 2679613"/>
              <a:gd name="connsiteY82" fmla="*/ 3440228 h 3646073"/>
              <a:gd name="connsiteX83" fmla="*/ 1353814 w 2679613"/>
              <a:gd name="connsiteY83" fmla="*/ 3482431 h 3646073"/>
              <a:gd name="connsiteX84" fmla="*/ 1297543 w 2679613"/>
              <a:gd name="connsiteY84" fmla="*/ 3594973 h 3646073"/>
              <a:gd name="connsiteX85" fmla="*/ 1339746 w 2679613"/>
              <a:gd name="connsiteY85" fmla="*/ 3637176 h 36460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2679613" h="3646073">
                <a:moveTo>
                  <a:pt x="158060" y="556351"/>
                </a:moveTo>
                <a:cubicBezTo>
                  <a:pt x="186195" y="542283"/>
                  <a:pt x="213553" y="526539"/>
                  <a:pt x="242466" y="514148"/>
                </a:cubicBezTo>
                <a:cubicBezTo>
                  <a:pt x="342588" y="471239"/>
                  <a:pt x="470985" y="419629"/>
                  <a:pt x="580090" y="387539"/>
                </a:cubicBezTo>
                <a:cubicBezTo>
                  <a:pt x="617187" y="376628"/>
                  <a:pt x="655948" y="371631"/>
                  <a:pt x="692632" y="359403"/>
                </a:cubicBezTo>
                <a:cubicBezTo>
                  <a:pt x="740545" y="343432"/>
                  <a:pt x="785396" y="319104"/>
                  <a:pt x="833309" y="303133"/>
                </a:cubicBezTo>
                <a:cubicBezTo>
                  <a:pt x="926199" y="272170"/>
                  <a:pt x="1023752" y="255090"/>
                  <a:pt x="1114663" y="218726"/>
                </a:cubicBezTo>
                <a:cubicBezTo>
                  <a:pt x="1161555" y="199969"/>
                  <a:pt x="1206678" y="175973"/>
                  <a:pt x="1255340" y="162456"/>
                </a:cubicBezTo>
                <a:cubicBezTo>
                  <a:pt x="1291766" y="152338"/>
                  <a:pt x="1330407" y="153385"/>
                  <a:pt x="1367881" y="148388"/>
                </a:cubicBezTo>
                <a:cubicBezTo>
                  <a:pt x="1520820" y="127996"/>
                  <a:pt x="1411086" y="141741"/>
                  <a:pt x="1550761" y="120253"/>
                </a:cubicBezTo>
                <a:cubicBezTo>
                  <a:pt x="1583533" y="115211"/>
                  <a:pt x="1616410" y="110874"/>
                  <a:pt x="1649235" y="106185"/>
                </a:cubicBezTo>
                <a:cubicBezTo>
                  <a:pt x="1658613" y="120253"/>
                  <a:pt x="1681471" y="131986"/>
                  <a:pt x="1677370" y="148388"/>
                </a:cubicBezTo>
                <a:cubicBezTo>
                  <a:pt x="1670088" y="177517"/>
                  <a:pt x="1641297" y="196509"/>
                  <a:pt x="1621100" y="218726"/>
                </a:cubicBezTo>
                <a:cubicBezTo>
                  <a:pt x="1304946" y="566499"/>
                  <a:pt x="1794608" y="0"/>
                  <a:pt x="1452287" y="415674"/>
                </a:cubicBezTo>
                <a:cubicBezTo>
                  <a:pt x="1394520" y="485819"/>
                  <a:pt x="1279865" y="609189"/>
                  <a:pt x="1213137" y="668893"/>
                </a:cubicBezTo>
                <a:cubicBezTo>
                  <a:pt x="1168384" y="708935"/>
                  <a:pt x="1117213" y="741392"/>
                  <a:pt x="1072460" y="781434"/>
                </a:cubicBezTo>
                <a:cubicBezTo>
                  <a:pt x="1027981" y="821231"/>
                  <a:pt x="991701" y="869834"/>
                  <a:pt x="945850" y="908043"/>
                </a:cubicBezTo>
                <a:cubicBezTo>
                  <a:pt x="906884" y="940514"/>
                  <a:pt x="858848" y="960763"/>
                  <a:pt x="819241" y="992449"/>
                </a:cubicBezTo>
                <a:cubicBezTo>
                  <a:pt x="788171" y="1017305"/>
                  <a:pt x="765045" y="1050961"/>
                  <a:pt x="734835" y="1076856"/>
                </a:cubicBezTo>
                <a:cubicBezTo>
                  <a:pt x="699232" y="1107373"/>
                  <a:pt x="655452" y="1128105"/>
                  <a:pt x="622294" y="1161262"/>
                </a:cubicBezTo>
                <a:cubicBezTo>
                  <a:pt x="554363" y="1229191"/>
                  <a:pt x="637003" y="1142874"/>
                  <a:pt x="566023" y="1231600"/>
                </a:cubicBezTo>
                <a:cubicBezTo>
                  <a:pt x="557737" y="1241957"/>
                  <a:pt x="524624" y="1259736"/>
                  <a:pt x="537887" y="1259736"/>
                </a:cubicBezTo>
                <a:cubicBezTo>
                  <a:pt x="784014" y="1259736"/>
                  <a:pt x="799835" y="1217327"/>
                  <a:pt x="1030257" y="1189397"/>
                </a:cubicBezTo>
                <a:cubicBezTo>
                  <a:pt x="1109531" y="1179788"/>
                  <a:pt x="1189690" y="1180018"/>
                  <a:pt x="1269407" y="1175329"/>
                </a:cubicBezTo>
                <a:cubicBezTo>
                  <a:pt x="1381949" y="1161261"/>
                  <a:pt x="1494150" y="1144139"/>
                  <a:pt x="1607032" y="1133126"/>
                </a:cubicBezTo>
                <a:cubicBezTo>
                  <a:pt x="1686509" y="1125372"/>
                  <a:pt x="1766576" y="1125344"/>
                  <a:pt x="1846183" y="1119059"/>
                </a:cubicBezTo>
                <a:cubicBezTo>
                  <a:pt x="1944795" y="1111274"/>
                  <a:pt x="2043026" y="1099138"/>
                  <a:pt x="2141604" y="1090923"/>
                </a:cubicBezTo>
                <a:cubicBezTo>
                  <a:pt x="2211855" y="1085069"/>
                  <a:pt x="2282318" y="1082063"/>
                  <a:pt x="2352620" y="1076856"/>
                </a:cubicBezTo>
                <a:lnTo>
                  <a:pt x="2521432" y="1062788"/>
                </a:lnTo>
                <a:cubicBezTo>
                  <a:pt x="2568324" y="1076856"/>
                  <a:pt x="2630768" y="1067381"/>
                  <a:pt x="2662109" y="1104991"/>
                </a:cubicBezTo>
                <a:cubicBezTo>
                  <a:pt x="2679613" y="1125996"/>
                  <a:pt x="2614838" y="1132514"/>
                  <a:pt x="2591770" y="1147194"/>
                </a:cubicBezTo>
                <a:cubicBezTo>
                  <a:pt x="2394655" y="1272631"/>
                  <a:pt x="2639718" y="1130254"/>
                  <a:pt x="2380755" y="1259736"/>
                </a:cubicBezTo>
                <a:cubicBezTo>
                  <a:pt x="2213374" y="1343426"/>
                  <a:pt x="2040484" y="1437548"/>
                  <a:pt x="1874318" y="1527022"/>
                </a:cubicBezTo>
                <a:cubicBezTo>
                  <a:pt x="1838506" y="1546305"/>
                  <a:pt x="1607046" y="1673320"/>
                  <a:pt x="1550761" y="1695834"/>
                </a:cubicBezTo>
                <a:cubicBezTo>
                  <a:pt x="1430175" y="1744068"/>
                  <a:pt x="1398652" y="1754627"/>
                  <a:pt x="1283475" y="1808376"/>
                </a:cubicBezTo>
                <a:cubicBezTo>
                  <a:pt x="1254970" y="1821678"/>
                  <a:pt x="1225242" y="1833130"/>
                  <a:pt x="1199069" y="1850579"/>
                </a:cubicBezTo>
                <a:cubicBezTo>
                  <a:pt x="1182516" y="1861615"/>
                  <a:pt x="1137565" y="1887957"/>
                  <a:pt x="1156866" y="1892782"/>
                </a:cubicBezTo>
                <a:cubicBezTo>
                  <a:pt x="1207114" y="1905344"/>
                  <a:pt x="1260073" y="1883868"/>
                  <a:pt x="1311610" y="1878714"/>
                </a:cubicBezTo>
                <a:cubicBezTo>
                  <a:pt x="1380297" y="1871845"/>
                  <a:pt x="1467147" y="1862170"/>
                  <a:pt x="1536694" y="1850579"/>
                </a:cubicBezTo>
                <a:cubicBezTo>
                  <a:pt x="1564139" y="1846005"/>
                  <a:pt x="1667981" y="1822443"/>
                  <a:pt x="1691438" y="1822443"/>
                </a:cubicBezTo>
                <a:cubicBezTo>
                  <a:pt x="1706267" y="1822443"/>
                  <a:pt x="1662699" y="1830297"/>
                  <a:pt x="1649235" y="1836511"/>
                </a:cubicBezTo>
                <a:cubicBezTo>
                  <a:pt x="1601633" y="1858481"/>
                  <a:pt x="1557902" y="1889136"/>
                  <a:pt x="1508558" y="1906849"/>
                </a:cubicBezTo>
                <a:cubicBezTo>
                  <a:pt x="1374545" y="1954956"/>
                  <a:pt x="1232256" y="1979246"/>
                  <a:pt x="1100595" y="2033459"/>
                </a:cubicBezTo>
                <a:cubicBezTo>
                  <a:pt x="1020878" y="2066284"/>
                  <a:pt x="942165" y="2101662"/>
                  <a:pt x="861444" y="2131933"/>
                </a:cubicBezTo>
                <a:cubicBezTo>
                  <a:pt x="792022" y="2157966"/>
                  <a:pt x="719092" y="2174297"/>
                  <a:pt x="650429" y="2202271"/>
                </a:cubicBezTo>
                <a:cubicBezTo>
                  <a:pt x="592166" y="2226008"/>
                  <a:pt x="539690" y="2262480"/>
                  <a:pt x="481617" y="2286677"/>
                </a:cubicBezTo>
                <a:cubicBezTo>
                  <a:pt x="426865" y="2309490"/>
                  <a:pt x="366895" y="2318607"/>
                  <a:pt x="312804" y="2342948"/>
                </a:cubicBezTo>
                <a:cubicBezTo>
                  <a:pt x="0" y="2483709"/>
                  <a:pt x="305144" y="2378325"/>
                  <a:pt x="158060" y="2427354"/>
                </a:cubicBezTo>
                <a:cubicBezTo>
                  <a:pt x="186195" y="2436732"/>
                  <a:pt x="213260" y="2450335"/>
                  <a:pt x="242466" y="2455489"/>
                </a:cubicBezTo>
                <a:cubicBezTo>
                  <a:pt x="453577" y="2492744"/>
                  <a:pt x="599408" y="2448122"/>
                  <a:pt x="833309" y="2413286"/>
                </a:cubicBezTo>
                <a:cubicBezTo>
                  <a:pt x="969927" y="2392939"/>
                  <a:pt x="1165346" y="2348928"/>
                  <a:pt x="1297543" y="2314813"/>
                </a:cubicBezTo>
                <a:cubicBezTo>
                  <a:pt x="1363653" y="2297752"/>
                  <a:pt x="1429428" y="2279244"/>
                  <a:pt x="1494490" y="2258542"/>
                </a:cubicBezTo>
                <a:cubicBezTo>
                  <a:pt x="1532669" y="2246394"/>
                  <a:pt x="1568509" y="2227346"/>
                  <a:pt x="1607032" y="2216339"/>
                </a:cubicBezTo>
                <a:cubicBezTo>
                  <a:pt x="1634458" y="2208503"/>
                  <a:pt x="1716950" y="2189515"/>
                  <a:pt x="1691438" y="2202271"/>
                </a:cubicBezTo>
                <a:cubicBezTo>
                  <a:pt x="1647649" y="2224165"/>
                  <a:pt x="1596927" y="2228180"/>
                  <a:pt x="1550761" y="2244474"/>
                </a:cubicBezTo>
                <a:cubicBezTo>
                  <a:pt x="1517085" y="2256360"/>
                  <a:pt x="1485112" y="2272609"/>
                  <a:pt x="1452287" y="2286677"/>
                </a:cubicBezTo>
                <a:cubicBezTo>
                  <a:pt x="1360975" y="2408427"/>
                  <a:pt x="1471157" y="2274522"/>
                  <a:pt x="1325678" y="2399219"/>
                </a:cubicBezTo>
                <a:cubicBezTo>
                  <a:pt x="1285398" y="2433745"/>
                  <a:pt x="1257279" y="2482331"/>
                  <a:pt x="1213137" y="2511760"/>
                </a:cubicBezTo>
                <a:cubicBezTo>
                  <a:pt x="1159898" y="2547253"/>
                  <a:pt x="1182890" y="2527941"/>
                  <a:pt x="1142798" y="2568031"/>
                </a:cubicBezTo>
                <a:cubicBezTo>
                  <a:pt x="1147487" y="2582099"/>
                  <a:pt x="1143603" y="2603603"/>
                  <a:pt x="1156866" y="2610234"/>
                </a:cubicBezTo>
                <a:cubicBezTo>
                  <a:pt x="1170129" y="2616865"/>
                  <a:pt x="1184593" y="2599383"/>
                  <a:pt x="1199069" y="2596166"/>
                </a:cubicBezTo>
                <a:cubicBezTo>
                  <a:pt x="1226913" y="2589978"/>
                  <a:pt x="1255585" y="2588075"/>
                  <a:pt x="1283475" y="2582099"/>
                </a:cubicBezTo>
                <a:cubicBezTo>
                  <a:pt x="1321285" y="2573997"/>
                  <a:pt x="1396017" y="2553963"/>
                  <a:pt x="1396017" y="2553963"/>
                </a:cubicBezTo>
                <a:cubicBezTo>
                  <a:pt x="1424152" y="2558652"/>
                  <a:pt x="1497537" y="2545212"/>
                  <a:pt x="1480423" y="2568031"/>
                </a:cubicBezTo>
                <a:cubicBezTo>
                  <a:pt x="1441336" y="2620147"/>
                  <a:pt x="1364621" y="2628640"/>
                  <a:pt x="1311610" y="2666505"/>
                </a:cubicBezTo>
                <a:cubicBezTo>
                  <a:pt x="1278786" y="2689951"/>
                  <a:pt x="1247491" y="2715702"/>
                  <a:pt x="1213137" y="2736843"/>
                </a:cubicBezTo>
                <a:cubicBezTo>
                  <a:pt x="1186347" y="2753329"/>
                  <a:pt x="1156228" y="2763769"/>
                  <a:pt x="1128730" y="2779046"/>
                </a:cubicBezTo>
                <a:cubicBezTo>
                  <a:pt x="1113950" y="2787257"/>
                  <a:pt x="1100595" y="2797803"/>
                  <a:pt x="1086527" y="2807182"/>
                </a:cubicBezTo>
                <a:cubicBezTo>
                  <a:pt x="1077149" y="2821250"/>
                  <a:pt x="1041990" y="2845284"/>
                  <a:pt x="1058392" y="2849385"/>
                </a:cubicBezTo>
                <a:cubicBezTo>
                  <a:pt x="1104111" y="2860815"/>
                  <a:pt x="1152416" y="2841982"/>
                  <a:pt x="1199069" y="2835317"/>
                </a:cubicBezTo>
                <a:cubicBezTo>
                  <a:pt x="1218209" y="2832583"/>
                  <a:pt x="1236381" y="2825041"/>
                  <a:pt x="1255340" y="2821249"/>
                </a:cubicBezTo>
                <a:cubicBezTo>
                  <a:pt x="1427802" y="2786757"/>
                  <a:pt x="1265313" y="2825791"/>
                  <a:pt x="1396017" y="2793114"/>
                </a:cubicBezTo>
                <a:cubicBezTo>
                  <a:pt x="1377260" y="2825939"/>
                  <a:pt x="1363686" y="2862328"/>
                  <a:pt x="1339746" y="2891588"/>
                </a:cubicBezTo>
                <a:cubicBezTo>
                  <a:pt x="1320732" y="2914827"/>
                  <a:pt x="1291624" y="2927661"/>
                  <a:pt x="1269407" y="2947859"/>
                </a:cubicBezTo>
                <a:cubicBezTo>
                  <a:pt x="1239965" y="2974624"/>
                  <a:pt x="1214654" y="3005734"/>
                  <a:pt x="1185001" y="3032265"/>
                </a:cubicBezTo>
                <a:cubicBezTo>
                  <a:pt x="1086442" y="3120449"/>
                  <a:pt x="1020021" y="3147115"/>
                  <a:pt x="959918" y="3243280"/>
                </a:cubicBezTo>
                <a:cubicBezTo>
                  <a:pt x="948804" y="3261063"/>
                  <a:pt x="941161" y="3280794"/>
                  <a:pt x="931783" y="3299551"/>
                </a:cubicBezTo>
                <a:cubicBezTo>
                  <a:pt x="945851" y="3313619"/>
                  <a:pt x="957433" y="3330718"/>
                  <a:pt x="973986" y="3341754"/>
                </a:cubicBezTo>
                <a:cubicBezTo>
                  <a:pt x="986324" y="3349979"/>
                  <a:pt x="1001533" y="3353567"/>
                  <a:pt x="1016189" y="3355822"/>
                </a:cubicBezTo>
                <a:cubicBezTo>
                  <a:pt x="1062767" y="3362988"/>
                  <a:pt x="1109974" y="3365200"/>
                  <a:pt x="1156866" y="3369889"/>
                </a:cubicBezTo>
                <a:cubicBezTo>
                  <a:pt x="1245961" y="3365200"/>
                  <a:pt x="1335300" y="3363899"/>
                  <a:pt x="1424152" y="3355822"/>
                </a:cubicBezTo>
                <a:cubicBezTo>
                  <a:pt x="1438920" y="3354479"/>
                  <a:pt x="1459723" y="3328491"/>
                  <a:pt x="1466355" y="3341754"/>
                </a:cubicBezTo>
                <a:cubicBezTo>
                  <a:pt x="1473916" y="3356876"/>
                  <a:pt x="1448047" y="3370199"/>
                  <a:pt x="1438220" y="3383957"/>
                </a:cubicBezTo>
                <a:cubicBezTo>
                  <a:pt x="1424592" y="3403036"/>
                  <a:pt x="1411276" y="3422426"/>
                  <a:pt x="1396017" y="3440228"/>
                </a:cubicBezTo>
                <a:cubicBezTo>
                  <a:pt x="1383070" y="3455333"/>
                  <a:pt x="1364495" y="3465647"/>
                  <a:pt x="1353814" y="3482431"/>
                </a:cubicBezTo>
                <a:cubicBezTo>
                  <a:pt x="1331296" y="3517816"/>
                  <a:pt x="1297543" y="3594973"/>
                  <a:pt x="1297543" y="3594973"/>
                </a:cubicBezTo>
                <a:cubicBezTo>
                  <a:pt x="1314576" y="3646073"/>
                  <a:pt x="1296781" y="3637176"/>
                  <a:pt x="1339746" y="3637176"/>
                </a:cubicBezTo>
              </a:path>
            </a:pathLst>
          </a:cu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ln w="76200">
                <a:solidFill>
                  <a:schemeClr val="tx1"/>
                </a:solidFill>
              </a:ln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059832" y="2204864"/>
            <a:ext cx="3024336" cy="208823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548680"/>
            <a:ext cx="7632848" cy="583264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691680" y="1196752"/>
            <a:ext cx="5904656" cy="446449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95536" y="260648"/>
          <a:ext cx="3336032" cy="29681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68016"/>
                <a:gridCol w="1668016"/>
              </a:tblGrid>
              <a:tr h="296810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5076057" y="332656"/>
          <a:ext cx="3552052" cy="288031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7436"/>
                <a:gridCol w="507436"/>
                <a:gridCol w="507436"/>
                <a:gridCol w="507436"/>
                <a:gridCol w="507436"/>
                <a:gridCol w="507436"/>
                <a:gridCol w="507436"/>
              </a:tblGrid>
              <a:tr h="48005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80053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80053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80053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80053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80053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23529" y="3789042"/>
          <a:ext cx="3456383" cy="27363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93769"/>
                <a:gridCol w="493769"/>
                <a:gridCol w="493769"/>
                <a:gridCol w="493769"/>
                <a:gridCol w="493769"/>
                <a:gridCol w="493769"/>
                <a:gridCol w="493769"/>
              </a:tblGrid>
              <a:tr h="45605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605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605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605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605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605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004048" y="3717032"/>
          <a:ext cx="3672410" cy="288031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24630"/>
                <a:gridCol w="524630"/>
                <a:gridCol w="524630"/>
                <a:gridCol w="524630"/>
                <a:gridCol w="524630"/>
                <a:gridCol w="524630"/>
                <a:gridCol w="524630"/>
              </a:tblGrid>
              <a:tr h="480053">
                <a:tc rowSpan="3"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80053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  <a:solidFill>
                      <a:schemeClr val="bg1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960106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8005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</a:tr>
              <a:tr h="480053">
                <a:tc gridSpan="7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8" name="Прямая соединительная линия 7"/>
          <p:cNvCxnSpPr/>
          <p:nvPr/>
        </p:nvCxnSpPr>
        <p:spPr>
          <a:xfrm>
            <a:off x="6876256" y="3717032"/>
            <a:ext cx="0" cy="288032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4365104"/>
            <a:ext cx="2880320" cy="18002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6156176" y="1268760"/>
            <a:ext cx="1368152" cy="244827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427984" y="332656"/>
            <a:ext cx="4248472" cy="532859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148064" y="692696"/>
            <a:ext cx="3096344" cy="4176464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3" grpId="1" animBg="1"/>
      <p:bldP spid="5" grpId="0" animBg="1"/>
      <p:bldP spid="5" grpId="1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2775830">
            <a:off x="2133351" y="1366695"/>
            <a:ext cx="1296144" cy="496541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трелка вправо 2"/>
          <p:cNvSpPr/>
          <p:nvPr/>
        </p:nvSpPr>
        <p:spPr>
          <a:xfrm rot="19165869">
            <a:off x="4732028" y="903108"/>
            <a:ext cx="2376264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трелка вправо 3"/>
          <p:cNvSpPr/>
          <p:nvPr/>
        </p:nvSpPr>
        <p:spPr>
          <a:xfrm rot="2613048">
            <a:off x="3209133" y="4948761"/>
            <a:ext cx="2376264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 rot="3220944">
            <a:off x="5018990" y="1004565"/>
            <a:ext cx="1589860" cy="6203704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 rot="3220944">
            <a:off x="4459552" y="3495239"/>
            <a:ext cx="3400608" cy="215666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2" animBg="1"/>
      <p:bldP spid="4" grpId="0" animBg="1"/>
      <p:bldP spid="4" grpId="2" animBg="1"/>
      <p:bldP spid="5" grpId="0" animBg="1"/>
      <p:bldP spid="5" grpId="1" animBg="1"/>
      <p:bldP spid="6" grpId="0" animBg="1"/>
      <p:bldP spid="6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32048" y="288032"/>
            <a:ext cx="8316416" cy="6165304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 rot="19442572">
            <a:off x="2814595" y="3598482"/>
            <a:ext cx="4076665" cy="171393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 rot="636847">
            <a:off x="2111216" y="1107201"/>
            <a:ext cx="1592265" cy="235767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 rot="18135834">
            <a:off x="5121788" y="672772"/>
            <a:ext cx="825963" cy="143511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724128" y="5085184"/>
            <a:ext cx="64793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71600" y="1700808"/>
            <a:ext cx="5982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372200" y="620688"/>
            <a:ext cx="6351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32048" y="288032"/>
            <a:ext cx="8316416" cy="6165304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31640" y="260648"/>
            <a:ext cx="914400" cy="28803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 rot="5400000">
            <a:off x="6851104" y="861864"/>
            <a:ext cx="914400" cy="28803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 rot="2051207">
            <a:off x="2349888" y="2572955"/>
            <a:ext cx="914400" cy="28803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 rot="19294322">
            <a:off x="5222704" y="3416102"/>
            <a:ext cx="914400" cy="28803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32236" y="-27384"/>
            <a:ext cx="617765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Практическая </a:t>
            </a:r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работа</a:t>
            </a:r>
            <a:endParaRPr lang="ru-RU" sz="4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467544" y="1265564"/>
            <a:ext cx="8424936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normalizeH="0" baseline="0" dirty="0" smtClean="0">
                <a:ln w="17780" cmpd="sng">
                  <a:solidFill>
                    <a:srgbClr val="00206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Candara" pitchFamily="34" charset="0"/>
                <a:ea typeface="Times New Roman" pitchFamily="18" charset="0"/>
                <a:cs typeface="Times New Roman" pitchFamily="18" charset="0"/>
              </a:rPr>
              <a:t>Теоретические знания ничего не стоят, если их не применять на практике. Откройте рабочие тетради, запишите тему занятия «Основы композиции в дизайне». Разделите лист на четыре части и выполните следующие упражнения, используя клеточки: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normalizeH="0" baseline="0" dirty="0" smtClean="0">
              <a:ln w="17780" cmpd="sng">
                <a:solidFill>
                  <a:srgbClr val="002060"/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Candara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1" i="0" u="none" strike="noStrike" normalizeH="0" baseline="0" dirty="0" smtClean="0">
                <a:ln w="17780" cmpd="sng">
                  <a:solidFill>
                    <a:srgbClr val="00206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Candara" pitchFamily="34" charset="0"/>
                <a:ea typeface="Times New Roman" pitchFamily="18" charset="0"/>
                <a:cs typeface="Times New Roman" pitchFamily="18" charset="0"/>
              </a:rPr>
              <a:t>Статичная уравновешенная композиция</a:t>
            </a:r>
            <a:endParaRPr kumimoji="0" lang="ru-RU" sz="2800" b="1" i="0" u="none" strike="noStrike" normalizeH="0" baseline="0" dirty="0" smtClean="0">
              <a:ln w="17780" cmpd="sng">
                <a:solidFill>
                  <a:srgbClr val="002060"/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Candara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1" i="0" u="none" strike="noStrike" normalizeH="0" baseline="0" dirty="0" smtClean="0">
                <a:ln w="17780" cmpd="sng">
                  <a:solidFill>
                    <a:srgbClr val="00206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Candara" pitchFamily="34" charset="0"/>
                <a:ea typeface="Times New Roman" pitchFamily="18" charset="0"/>
                <a:cs typeface="Times New Roman" pitchFamily="18" charset="0"/>
              </a:rPr>
              <a:t>Динамичная композиция с движением вниз</a:t>
            </a:r>
            <a:endParaRPr kumimoji="0" lang="ru-RU" sz="2800" b="1" i="0" u="none" strike="noStrike" normalizeH="0" baseline="0" dirty="0" smtClean="0">
              <a:ln w="17780" cmpd="sng">
                <a:solidFill>
                  <a:srgbClr val="002060"/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Candara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1" i="0" u="none" strike="noStrike" normalizeH="0" baseline="0" dirty="0" smtClean="0">
                <a:ln w="17780" cmpd="sng">
                  <a:solidFill>
                    <a:srgbClr val="00206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Candara" pitchFamily="34" charset="0"/>
                <a:ea typeface="Times New Roman" pitchFamily="18" charset="0"/>
                <a:cs typeface="Times New Roman" pitchFamily="18" charset="0"/>
              </a:rPr>
              <a:t>Симметричная фронтальная композиция</a:t>
            </a:r>
            <a:endParaRPr kumimoji="0" lang="ru-RU" sz="2800" b="1" i="0" u="none" strike="noStrike" normalizeH="0" baseline="0" dirty="0" smtClean="0">
              <a:ln w="17780" cmpd="sng">
                <a:solidFill>
                  <a:srgbClr val="002060"/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Candara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1" i="0" u="none" strike="noStrike" normalizeH="0" baseline="0" dirty="0" smtClean="0">
                <a:ln w="17780" cmpd="sng">
                  <a:solidFill>
                    <a:srgbClr val="00206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Candara" pitchFamily="34" charset="0"/>
                <a:ea typeface="Times New Roman" pitchFamily="18" charset="0"/>
                <a:cs typeface="Times New Roman" pitchFamily="18" charset="0"/>
              </a:rPr>
              <a:t>Глубинная композиция</a:t>
            </a:r>
            <a:endParaRPr kumimoji="0" lang="ru-RU" sz="2800" b="1" i="0" u="none" strike="noStrike" normalizeH="0" baseline="0" dirty="0" smtClean="0">
              <a:ln w="17780" cmpd="sng">
                <a:solidFill>
                  <a:srgbClr val="002060"/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Candara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normalizeH="0" baseline="0" dirty="0" smtClean="0">
                <a:ln w="17780" cmpd="sng">
                  <a:solidFill>
                    <a:srgbClr val="00206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Candara" pitchFamily="34" charset="0"/>
                <a:ea typeface="Times New Roman" pitchFamily="18" charset="0"/>
                <a:cs typeface="Times New Roman" pitchFamily="18" charset="0"/>
              </a:rPr>
              <a:t>Время выполнения задания 10 минут.</a:t>
            </a:r>
            <a:endParaRPr kumimoji="0" lang="ru-RU" sz="2800" b="1" i="0" u="none" strike="noStrike" normalizeH="0" baseline="0" dirty="0" smtClean="0">
              <a:ln w="17780" cmpd="sng">
                <a:solidFill>
                  <a:srgbClr val="002060"/>
                </a:solidFill>
                <a:prstDash val="solid"/>
                <a:miter lim="800000"/>
              </a:ln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ndara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16607" y="-99392"/>
            <a:ext cx="560890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Домашнее задание:</a:t>
            </a: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900100" y="747857"/>
            <a:ext cx="7343800" cy="5878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  <a:ea typeface="Times New Roman" pitchFamily="18" charset="0"/>
                <a:cs typeface="Times New Roman" pitchFamily="18" charset="0"/>
              </a:rPr>
              <a:t>Выполнить в альбоме любую из предложенных композиций в технике «аппликация».</a:t>
            </a:r>
            <a:endParaRPr kumimoji="0" lang="ru-RU" sz="2600" b="1" i="0" u="none" strike="noStrike" normalizeH="0" baseline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  <a:ea typeface="Times New Roman" pitchFamily="18" charset="0"/>
                <a:cs typeface="Times New Roman" pitchFamily="18" charset="0"/>
              </a:rPr>
              <a:t>Рекомендации:</a:t>
            </a:r>
            <a:endParaRPr kumimoji="0" lang="ru-RU" sz="2600" b="1" i="0" u="none" strike="noStrike" normalizeH="0" baseline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  <a:ea typeface="Times New Roman" pitchFamily="18" charset="0"/>
                <a:cs typeface="Times New Roman" pitchFamily="18" charset="0"/>
              </a:rPr>
              <a:t>- используйте ВЕСЬ лист;</a:t>
            </a:r>
            <a:endParaRPr kumimoji="0" lang="ru-RU" sz="2600" b="1" i="0" u="none" strike="noStrike" normalizeH="0" baseline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  <a:ea typeface="Times New Roman" pitchFamily="18" charset="0"/>
                <a:cs typeface="Times New Roman" pitchFamily="18" charset="0"/>
              </a:rPr>
              <a:t>- все элементы ОДНОГО цвета;</a:t>
            </a:r>
            <a:endParaRPr kumimoji="0" lang="ru-RU" sz="2600" b="1" i="0" u="none" strike="noStrike" normalizeH="0" baseline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6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  <a:ea typeface="Times New Roman" pitchFamily="18" charset="0"/>
                <a:cs typeface="Times New Roman" pitchFamily="18" charset="0"/>
              </a:rPr>
              <a:t> не спешите приклеивать!!!!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2600" b="1" i="0" u="none" strike="noStrike" normalizeH="0" baseline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  <a:ea typeface="Times New Roman" pitchFamily="18" charset="0"/>
                <a:cs typeface="Arial" pitchFamily="34" charset="0"/>
              </a:rPr>
              <a:t>Следующее занятие – практическое! Подготовить и принести: альбом, цветную бумагу, ножницы, клей, если есть трафареты геометрических фигур, циркуль.</a:t>
            </a:r>
            <a:r>
              <a:rPr kumimoji="0" lang="ru-RU" sz="26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  <a:cs typeface="Arial" pitchFamily="34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600" b="1" i="0" u="none" strike="noStrike" normalizeH="0" baseline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  <a:cs typeface="Arial" pitchFamily="34" charset="0"/>
              </a:rPr>
              <a:t>Вопросы можно задать здесь: </a:t>
            </a:r>
            <a:r>
              <a:rPr lang="en-US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olech4ka0102@mail.ru</a:t>
            </a:r>
            <a:endParaRPr kumimoji="0" lang="ru-RU" sz="3200" b="1" i="0" u="none" strike="noStrike" normalizeH="0" baseline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>
            <a:grpSpLocks/>
          </p:cNvGrpSpPr>
          <p:nvPr/>
        </p:nvGrpSpPr>
        <p:grpSpPr bwMode="auto">
          <a:xfrm>
            <a:off x="1331640" y="3933056"/>
            <a:ext cx="7310437" cy="3000375"/>
            <a:chOff x="1214414" y="2643182"/>
            <a:chExt cx="7310457" cy="3000397"/>
          </a:xfrm>
        </p:grpSpPr>
        <p:pic>
          <p:nvPicPr>
            <p:cNvPr id="6" name="Picture 36" descr="http://www.clker.com/cliparts/o/T/l/8/b/n/large-rainbow-hi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6050" y="2928934"/>
              <a:ext cx="3143272" cy="2069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26" descr="http://www.forum-vostok.ru/published/publicdata/GB123SSS/attachments/SC/products_pictures/88468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14414" y="3000372"/>
              <a:ext cx="2643206" cy="26432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44" descr="http://savepic.net/1183809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572264" y="2643182"/>
              <a:ext cx="1952607" cy="29289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1063277"/>
            <a:ext cx="7326556" cy="4525963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Что нового вы узнали сегодня на уроке?</a:t>
            </a:r>
          </a:p>
          <a:p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Вам </a:t>
            </a:r>
            <a:r>
              <a:rPr lang="ru-RU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было легко или были трудности?</a:t>
            </a:r>
            <a:endParaRPr lang="uk-UA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каких школьных предметах могут быть задействованы полученные знания?</a:t>
            </a:r>
          </a:p>
          <a:p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Какое </a:t>
            </a:r>
            <a:r>
              <a:rPr lang="ru-RU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 было самым интересным и почему?</a:t>
            </a:r>
            <a:endParaRPr lang="uk-UA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бы вы оценили свою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работу на уроке?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99592" y="-27384"/>
            <a:ext cx="79928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Подведение итогов урока:</a:t>
            </a:r>
            <a:endParaRPr lang="ru-RU" sz="4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8403509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21550" y="1424965"/>
            <a:ext cx="6999032" cy="452431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ndara" pitchFamily="34" charset="0"/>
              </a:rPr>
              <a:t>СПАСИБО </a:t>
            </a:r>
          </a:p>
          <a:p>
            <a:pPr algn="ctr"/>
            <a:r>
              <a:rPr lang="ru-RU" sz="9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ndara" pitchFamily="34" charset="0"/>
              </a:rPr>
              <a:t>ЗА </a:t>
            </a:r>
          </a:p>
          <a:p>
            <a:pPr algn="ctr"/>
            <a:r>
              <a:rPr lang="ru-RU" sz="9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ndara" pitchFamily="34" charset="0"/>
              </a:rPr>
              <a:t>ВНИМАНИЕ!</a:t>
            </a:r>
            <a:endParaRPr lang="ru-RU" sz="9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ndar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encyclopedia.com/wp-content/uploads/modern-architecture-photography-cheap-with-photos-of-modern-architecture-exterior-fresh-in-gallery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418"/>
          <a:stretch/>
        </p:blipFill>
        <p:spPr bwMode="auto">
          <a:xfrm>
            <a:off x="179512" y="4333429"/>
            <a:ext cx="3091849" cy="23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3864" y="1098201"/>
            <a:ext cx="871296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spc="50" dirty="0">
                <a:ln w="11430"/>
                <a:solidFill>
                  <a:schemeClr val="accent1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АРХИТЕКТУРА – это искусство «сочинения» зданий и одновременно сами здания, окружающие нас. </a:t>
            </a:r>
          </a:p>
        </p:txBody>
      </p:sp>
      <p:pic>
        <p:nvPicPr>
          <p:cNvPr id="1028" name="Picture 4" descr="http://design-fly.ru/wp-content/uploads/2016/12/%D0%B07-2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05245" y="4329360"/>
            <a:ext cx="3082979" cy="23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re-actor.net/uploads/posts/2012-07/1342811847_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04248" y="4324099"/>
            <a:ext cx="2245561" cy="23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Овал 6"/>
          <p:cNvSpPr/>
          <p:nvPr/>
        </p:nvSpPr>
        <p:spPr>
          <a:xfrm>
            <a:off x="43483" y="44624"/>
            <a:ext cx="1000125" cy="1000125"/>
          </a:xfrm>
          <a:prstGeom prst="ellipse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!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stroika-smi.ru/images/stories/publications-interier-design/dizainkv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293096"/>
            <a:ext cx="3515500" cy="23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1520" y="548680"/>
            <a:ext cx="870007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spc="50" dirty="0">
                <a:ln w="11430"/>
                <a:solidFill>
                  <a:schemeClr val="accent1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ДИЗАЙН – это искусство создания облика вещей, их формы, это многообразный мир вещей – от вилки и журнала, до одежды и машин. </a:t>
            </a:r>
          </a:p>
        </p:txBody>
      </p:sp>
      <p:sp>
        <p:nvSpPr>
          <p:cNvPr id="5" name="Овал 4"/>
          <p:cNvSpPr/>
          <p:nvPr/>
        </p:nvSpPr>
        <p:spPr>
          <a:xfrm>
            <a:off x="43483" y="44624"/>
            <a:ext cx="1000125" cy="1000125"/>
          </a:xfrm>
          <a:prstGeom prst="ellipse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!</a:t>
            </a:r>
          </a:p>
        </p:txBody>
      </p:sp>
      <p:pic>
        <p:nvPicPr>
          <p:cNvPr id="2052" name="Picture 4" descr="http://remont-plys.ru/wp-content/uploads/2015/04/landshaftnyj-dizajn-dlya-kazhdogo-doma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3738" b="21712"/>
          <a:stretch/>
        </p:blipFill>
        <p:spPr bwMode="auto">
          <a:xfrm>
            <a:off x="251521" y="4293095"/>
            <a:ext cx="4944594" cy="23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328921" y="1578859"/>
            <a:ext cx="8491552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none" strike="noStrike" normalizeH="0" baseline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139700" dist="50800" dir="600000" sx="101000" sy="101000" algn="l" rotWithShape="0">
                    <a:schemeClr val="tx2">
                      <a:lumMod val="10000"/>
                      <a:alpha val="40000"/>
                    </a:schemeClr>
                  </a:outerShdw>
                </a:effectLst>
                <a:latin typeface="+mj-lt"/>
                <a:ea typeface="Calibri" pitchFamily="34" charset="0"/>
                <a:cs typeface="Times New Roman" pitchFamily="18" charset="0"/>
              </a:rPr>
              <a:t>ИСКУССТВО КОМПОЗИЦИИ –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none" strike="noStrike" normalizeH="0" baseline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139700" dist="50800" dir="600000" sx="101000" sy="101000" algn="l" rotWithShape="0">
                    <a:schemeClr val="tx2">
                      <a:lumMod val="10000"/>
                      <a:alpha val="40000"/>
                    </a:schemeClr>
                  </a:outerShdw>
                </a:effectLst>
                <a:latin typeface="+mj-lt"/>
                <a:ea typeface="Calibri" pitchFamily="34" charset="0"/>
                <a:cs typeface="Times New Roman" pitchFamily="18" charset="0"/>
              </a:rPr>
              <a:t> ОСНОВА </a:t>
            </a:r>
            <a:r>
              <a:rPr lang="ru-RU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139700" dist="50800" dir="600000" sx="101000" sy="101000" algn="l" rotWithShape="0">
                    <a:schemeClr val="tx2">
                      <a:lumMod val="10000"/>
                      <a:alpha val="40000"/>
                    </a:schemeClr>
                  </a:outerShdw>
                </a:effectLst>
                <a:latin typeface="+mj-lt"/>
                <a:ea typeface="Calibri" pitchFamily="34" charset="0"/>
                <a:cs typeface="Times New Roman" pitchFamily="18" charset="0"/>
              </a:rPr>
              <a:t>ДИЗАЙНА</a:t>
            </a:r>
            <a:r>
              <a:rPr kumimoji="0" lang="ru-RU" sz="5400" b="1" i="0" u="none" strike="noStrike" normalizeH="0" baseline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139700" dist="50800" dir="600000" sx="101000" sy="101000" algn="l" rotWithShape="0">
                    <a:schemeClr val="tx2">
                      <a:lumMod val="10000"/>
                      <a:alpha val="40000"/>
                    </a:schemeClr>
                  </a:outerShdw>
                </a:effectLst>
                <a:latin typeface="+mj-lt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139700" dist="50800" dir="600000" sx="101000" sy="101000" algn="l" rotWithShape="0">
                    <a:schemeClr val="tx2">
                      <a:lumMod val="10000"/>
                      <a:alpha val="40000"/>
                    </a:schemeClr>
                  </a:outerShdw>
                </a:effectLst>
                <a:latin typeface="+mj-lt"/>
                <a:ea typeface="Calibri" pitchFamily="34" charset="0"/>
                <a:cs typeface="Times New Roman" pitchFamily="18" charset="0"/>
              </a:rPr>
              <a:t>И АРХИТЕКТУРЫ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AutoShape 4" descr="Картинки по запросу дизайн картин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30" name="AutoShape 6" descr="Картинки по запросу дизайн картин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6642" name="Picture 18" descr="Картинки по запросу дизайн автомобил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4401" y="3905848"/>
            <a:ext cx="4083663" cy="2717494"/>
          </a:xfrm>
          <a:prstGeom prst="rect">
            <a:avLst/>
          </a:prstGeom>
          <a:ln w="44450" cmpd="thinThick">
            <a:solidFill>
              <a:srgbClr val="0070C0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26650" name="Picture 26" descr="Картинки по запросу современный дизайн предметов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817855"/>
            <a:ext cx="5688632" cy="1848085"/>
          </a:xfrm>
          <a:prstGeom prst="rect">
            <a:avLst/>
          </a:prstGeom>
          <a:ln w="44450" cmpd="thinThick">
            <a:solidFill>
              <a:srgbClr val="0070C0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14340" name="Picture 4" descr="Похожее изображение"/>
          <p:cNvPicPr>
            <a:picLocks noChangeAspect="1" noChangeArrowheads="1"/>
          </p:cNvPicPr>
          <p:nvPr/>
        </p:nvPicPr>
        <p:blipFill>
          <a:blip r:embed="rId4" cstate="print"/>
          <a:srcRect l="4412" r="10294"/>
          <a:stretch>
            <a:fillRect/>
          </a:stretch>
        </p:blipFill>
        <p:spPr bwMode="auto">
          <a:xfrm>
            <a:off x="5148064" y="2708920"/>
            <a:ext cx="3744416" cy="3914422"/>
          </a:xfrm>
          <a:prstGeom prst="rect">
            <a:avLst/>
          </a:prstGeom>
          <a:ln w="44450" cmpd="thinThick">
            <a:solidFill>
              <a:srgbClr val="0070C0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14342" name="Picture 6" descr="Картинки по запросу дизайнерские кофейники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5575" y="659673"/>
            <a:ext cx="3168352" cy="3168352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2" name="Picture 6" descr="Картинки по запросу девятый вал айвазовск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84568" y="1340768"/>
            <a:ext cx="5652120" cy="3914619"/>
          </a:xfrm>
          <a:prstGeom prst="rect">
            <a:avLst/>
          </a:prstGeom>
          <a:ln w="44450" cmpd="thinThick">
            <a:solidFill>
              <a:srgbClr val="0070C0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4098" name="Picture 2" descr="http://ayvazovskiy.su/wp-content/uploads/2017/01/44ea6c31438961d566e1de7a1aa68ae4-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868"/>
          <a:stretch/>
        </p:blipFill>
        <p:spPr bwMode="auto">
          <a:xfrm>
            <a:off x="-19000" y="1051559"/>
            <a:ext cx="9180000" cy="5815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9700" name="Picture 4" descr="Картинки по запросу оперный театр сидней"/>
          <p:cNvPicPr>
            <a:picLocks noChangeAspect="1" noChangeArrowheads="1"/>
          </p:cNvPicPr>
          <p:nvPr/>
        </p:nvPicPr>
        <p:blipFill rotWithShape="1">
          <a:blip r:embed="rId4" cstate="print"/>
          <a:srcRect t="17944" b="18536"/>
          <a:stretch/>
        </p:blipFill>
        <p:spPr bwMode="auto">
          <a:xfrm>
            <a:off x="6032" y="3414452"/>
            <a:ext cx="9144000" cy="3453056"/>
          </a:xfrm>
          <a:prstGeom prst="rect">
            <a:avLst/>
          </a:prstGeom>
          <a:ln w="44450" cmpd="thinThick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3.61111E-6 4.07407E-6 L 0.00017 -0.3460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31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1520" y="980728"/>
            <a:ext cx="8712968" cy="32316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indent="365125" algn="just"/>
            <a:r>
              <a:rPr lang="ru-RU" sz="3400" b="1" spc="50" dirty="0" smtClean="0">
                <a:ln w="11430"/>
                <a:solidFill>
                  <a:schemeClr val="accent1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КОМПОЗИЦИЯ – это конструирование объектов, то есть соединение отдельных частей в единое целое, расположенное в пространстве или на плоскости. Отдельные части целого должны быть расположены не хаотически, а осмысленно, гармонично. </a:t>
            </a:r>
            <a:endParaRPr lang="ru-RU" sz="3400" b="1" spc="50" dirty="0">
              <a:ln w="11430"/>
              <a:solidFill>
                <a:schemeClr val="accent1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lt"/>
            </a:endParaRPr>
          </a:p>
        </p:txBody>
      </p:sp>
      <p:pic>
        <p:nvPicPr>
          <p:cNvPr id="5122" name="Picture 2" descr="http://www.oceansbridge.com/paintings/artists/k/Kandinski_Wassily/Composition_VII,_191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4293096"/>
            <a:ext cx="3454488" cy="230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v-kandinsky.ru/wp-content/uploads/2013/10/12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28757" y="4272880"/>
            <a:ext cx="3326342" cy="230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urokizo.ru/wp-content/uploads/2012/imgslide/tsvetovedenie-big-8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04" t="1767" r="2748" b="5284"/>
          <a:stretch/>
        </p:blipFill>
        <p:spPr bwMode="auto">
          <a:xfrm>
            <a:off x="3897676" y="4303360"/>
            <a:ext cx="1512096" cy="230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Овал 6"/>
          <p:cNvSpPr/>
          <p:nvPr/>
        </p:nvSpPr>
        <p:spPr>
          <a:xfrm>
            <a:off x="43483" y="44624"/>
            <a:ext cx="1000125" cy="1000125"/>
          </a:xfrm>
          <a:prstGeom prst="ellipse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620688"/>
            <a:ext cx="8784976" cy="3016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800" b="1" spc="50" dirty="0">
                <a:ln w="11430"/>
                <a:solidFill>
                  <a:schemeClr val="accent1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ГАРМОНИЯ – это согласованность и упорядоченность всех элементов составляющих целое. Достижение гармонии – основная композиционная задача художника.</a:t>
            </a:r>
          </a:p>
        </p:txBody>
      </p:sp>
      <p:sp>
        <p:nvSpPr>
          <p:cNvPr id="5" name="Овал 4"/>
          <p:cNvSpPr/>
          <p:nvPr/>
        </p:nvSpPr>
        <p:spPr>
          <a:xfrm>
            <a:off x="43483" y="44624"/>
            <a:ext cx="1000125" cy="1000125"/>
          </a:xfrm>
          <a:prstGeom prst="ellipse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!</a:t>
            </a:r>
          </a:p>
        </p:txBody>
      </p:sp>
      <p:pic>
        <p:nvPicPr>
          <p:cNvPr id="6146" name="Picture 2" descr="http://bordunos.ru/d/514556/d/33_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566" r="13809"/>
          <a:stretch/>
        </p:blipFill>
        <p:spPr bwMode="auto">
          <a:xfrm>
            <a:off x="3275856" y="3573360"/>
            <a:ext cx="3048706" cy="30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alldiff.com/images/easyblog_images/311/3/b2ap3_large_c64e069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44208" y="3573360"/>
            <a:ext cx="2459557" cy="30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s://static.tildacdn.com/tild3566-6465-4739-a662-656464336665/canvas3232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416" r="8299"/>
          <a:stretch/>
        </p:blipFill>
        <p:spPr bwMode="auto">
          <a:xfrm>
            <a:off x="179512" y="3573360"/>
            <a:ext cx="2952328" cy="30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3" name="Group 3"/>
          <p:cNvGrpSpPr>
            <a:grpSpLocks/>
          </p:cNvGrpSpPr>
          <p:nvPr/>
        </p:nvGrpSpPr>
        <p:grpSpPr bwMode="auto">
          <a:xfrm>
            <a:off x="0" y="404664"/>
            <a:ext cx="9144000" cy="5904656"/>
            <a:chOff x="9166" y="914"/>
            <a:chExt cx="7892" cy="5981"/>
          </a:xfrm>
        </p:grpSpPr>
        <p:sp>
          <p:nvSpPr>
            <p:cNvPr id="30724" name="Rectangle 4"/>
            <p:cNvSpPr>
              <a:spLocks noChangeArrowheads="1"/>
            </p:cNvSpPr>
            <p:nvPr/>
          </p:nvSpPr>
          <p:spPr bwMode="auto">
            <a:xfrm>
              <a:off x="10897" y="3725"/>
              <a:ext cx="1828" cy="2423"/>
            </a:xfrm>
            <a:prstGeom prst="rect">
              <a:avLst/>
            </a:prstGeom>
            <a:solidFill>
              <a:srgbClr val="000000"/>
            </a:solidFill>
            <a:ln w="38100">
              <a:solidFill>
                <a:srgbClr val="F2F2F2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0725" name="Rectangle 5"/>
            <p:cNvSpPr>
              <a:spLocks noChangeArrowheads="1"/>
            </p:cNvSpPr>
            <p:nvPr/>
          </p:nvSpPr>
          <p:spPr bwMode="auto">
            <a:xfrm>
              <a:off x="12378" y="6369"/>
              <a:ext cx="2160" cy="526"/>
            </a:xfrm>
            <a:prstGeom prst="rect">
              <a:avLst/>
            </a:prstGeom>
            <a:solidFill>
              <a:srgbClr val="000000"/>
            </a:solidFill>
            <a:ln w="38100">
              <a:solidFill>
                <a:srgbClr val="F2F2F2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0726" name="Rectangle 6"/>
            <p:cNvSpPr>
              <a:spLocks noChangeArrowheads="1"/>
            </p:cNvSpPr>
            <p:nvPr/>
          </p:nvSpPr>
          <p:spPr bwMode="auto">
            <a:xfrm>
              <a:off x="14189" y="2631"/>
              <a:ext cx="771" cy="1283"/>
            </a:xfrm>
            <a:prstGeom prst="rect">
              <a:avLst/>
            </a:prstGeom>
            <a:solidFill>
              <a:srgbClr val="000000"/>
            </a:solidFill>
            <a:ln w="38100">
              <a:solidFill>
                <a:srgbClr val="F2F2F2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0727" name="Rectangle 7"/>
            <p:cNvSpPr>
              <a:spLocks noChangeArrowheads="1"/>
            </p:cNvSpPr>
            <p:nvPr/>
          </p:nvSpPr>
          <p:spPr bwMode="auto">
            <a:xfrm>
              <a:off x="15911" y="2631"/>
              <a:ext cx="771" cy="1283"/>
            </a:xfrm>
            <a:prstGeom prst="rect">
              <a:avLst/>
            </a:prstGeom>
            <a:solidFill>
              <a:srgbClr val="000000"/>
            </a:solidFill>
            <a:ln w="38100">
              <a:solidFill>
                <a:srgbClr val="F2F2F2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0728" name="Rectangle 8"/>
            <p:cNvSpPr>
              <a:spLocks noChangeArrowheads="1"/>
            </p:cNvSpPr>
            <p:nvPr/>
          </p:nvSpPr>
          <p:spPr bwMode="auto">
            <a:xfrm>
              <a:off x="15053" y="2631"/>
              <a:ext cx="771" cy="1283"/>
            </a:xfrm>
            <a:prstGeom prst="rect">
              <a:avLst/>
            </a:prstGeom>
            <a:solidFill>
              <a:srgbClr val="000000"/>
            </a:solidFill>
            <a:ln w="38100">
              <a:solidFill>
                <a:srgbClr val="F2F2F2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0729" name="Rectangle 9"/>
            <p:cNvSpPr>
              <a:spLocks noChangeArrowheads="1"/>
            </p:cNvSpPr>
            <p:nvPr/>
          </p:nvSpPr>
          <p:spPr bwMode="auto">
            <a:xfrm>
              <a:off x="13417" y="4348"/>
              <a:ext cx="2118" cy="143"/>
            </a:xfrm>
            <a:prstGeom prst="rect">
              <a:avLst/>
            </a:prstGeom>
            <a:solidFill>
              <a:srgbClr val="000000"/>
            </a:solidFill>
            <a:ln w="38100">
              <a:solidFill>
                <a:srgbClr val="F2F2F2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0730" name="Rectangle 10"/>
            <p:cNvSpPr>
              <a:spLocks noChangeArrowheads="1"/>
            </p:cNvSpPr>
            <p:nvPr/>
          </p:nvSpPr>
          <p:spPr bwMode="auto">
            <a:xfrm>
              <a:off x="13458" y="5109"/>
              <a:ext cx="2049" cy="143"/>
            </a:xfrm>
            <a:prstGeom prst="rect">
              <a:avLst/>
            </a:prstGeom>
            <a:solidFill>
              <a:srgbClr val="000000"/>
            </a:solidFill>
            <a:ln w="38100">
              <a:solidFill>
                <a:srgbClr val="F2F2F2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0731" name="Rectangle 11"/>
            <p:cNvSpPr>
              <a:spLocks noChangeArrowheads="1"/>
            </p:cNvSpPr>
            <p:nvPr/>
          </p:nvSpPr>
          <p:spPr bwMode="auto">
            <a:xfrm>
              <a:off x="13284" y="2647"/>
              <a:ext cx="771" cy="1283"/>
            </a:xfrm>
            <a:prstGeom prst="rect">
              <a:avLst/>
            </a:prstGeom>
            <a:solidFill>
              <a:srgbClr val="000000"/>
            </a:solidFill>
            <a:ln w="38100">
              <a:solidFill>
                <a:srgbClr val="F2F2F2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0732" name="Rectangle 12"/>
            <p:cNvSpPr>
              <a:spLocks noChangeArrowheads="1"/>
            </p:cNvSpPr>
            <p:nvPr/>
          </p:nvSpPr>
          <p:spPr bwMode="auto">
            <a:xfrm>
              <a:off x="9166" y="914"/>
              <a:ext cx="3946" cy="263"/>
            </a:xfrm>
            <a:prstGeom prst="rect">
              <a:avLst/>
            </a:prstGeom>
            <a:solidFill>
              <a:srgbClr val="000000"/>
            </a:solidFill>
            <a:ln w="38100">
              <a:solidFill>
                <a:srgbClr val="F2F2F2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0733" name="Rectangle 13"/>
            <p:cNvSpPr>
              <a:spLocks noChangeArrowheads="1"/>
            </p:cNvSpPr>
            <p:nvPr/>
          </p:nvSpPr>
          <p:spPr bwMode="auto">
            <a:xfrm>
              <a:off x="13112" y="914"/>
              <a:ext cx="3946" cy="263"/>
            </a:xfrm>
            <a:prstGeom prst="rect">
              <a:avLst/>
            </a:prstGeom>
            <a:solidFill>
              <a:srgbClr val="000000"/>
            </a:solidFill>
            <a:ln w="38100">
              <a:solidFill>
                <a:srgbClr val="F2F2F2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0734" name="Rectangle 14"/>
            <p:cNvSpPr>
              <a:spLocks noChangeArrowheads="1"/>
            </p:cNvSpPr>
            <p:nvPr/>
          </p:nvSpPr>
          <p:spPr bwMode="auto">
            <a:xfrm>
              <a:off x="9263" y="2271"/>
              <a:ext cx="1440" cy="3877"/>
            </a:xfrm>
            <a:prstGeom prst="rect">
              <a:avLst/>
            </a:prstGeom>
            <a:solidFill>
              <a:srgbClr val="000000"/>
            </a:solidFill>
            <a:ln w="38100">
              <a:solidFill>
                <a:srgbClr val="F2F2F2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0735" name="Rectangle 15"/>
            <p:cNvSpPr>
              <a:spLocks noChangeArrowheads="1"/>
            </p:cNvSpPr>
            <p:nvPr/>
          </p:nvSpPr>
          <p:spPr bwMode="auto">
            <a:xfrm>
              <a:off x="10800" y="1537"/>
              <a:ext cx="2312" cy="180"/>
            </a:xfrm>
            <a:prstGeom prst="rect">
              <a:avLst/>
            </a:prstGeom>
            <a:solidFill>
              <a:srgbClr val="000000"/>
            </a:solidFill>
            <a:ln w="38100">
              <a:solidFill>
                <a:srgbClr val="F2F2F2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4" name="Группа 3"/>
          <p:cNvGrpSpPr/>
          <p:nvPr/>
        </p:nvGrpSpPr>
        <p:grpSpPr>
          <a:xfrm>
            <a:off x="0" y="332656"/>
            <a:ext cx="9144000" cy="6192688"/>
            <a:chOff x="395536" y="692696"/>
            <a:chExt cx="8712968" cy="5688632"/>
          </a:xfrm>
        </p:grpSpPr>
        <p:pic>
          <p:nvPicPr>
            <p:cNvPr id="2" name="Рисунок 1"/>
            <p:cNvPicPr/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95536" y="692696"/>
              <a:ext cx="4176464" cy="56886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" name="Рисунок 2"/>
            <p:cNvPicPr/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572000" y="692696"/>
              <a:ext cx="4536504" cy="56886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569</TotalTime>
  <Words>300</Words>
  <Application>Microsoft Office PowerPoint</Application>
  <PresentationFormat>Экран (4:3)</PresentationFormat>
  <Paragraphs>43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Оля</dc:creator>
  <cp:lastModifiedBy>Оля</cp:lastModifiedBy>
  <cp:revision>56</cp:revision>
  <dcterms:created xsi:type="dcterms:W3CDTF">2016-09-04T18:40:07Z</dcterms:created>
  <dcterms:modified xsi:type="dcterms:W3CDTF">2017-05-17T10:57:33Z</dcterms:modified>
</cp:coreProperties>
</file>