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9"/>
  </p:notesMasterIdLst>
  <p:sldIdLst>
    <p:sldId id="256" r:id="rId2"/>
    <p:sldId id="260" r:id="rId3"/>
    <p:sldId id="257" r:id="rId4"/>
    <p:sldId id="258" r:id="rId5"/>
    <p:sldId id="261" r:id="rId6"/>
    <p:sldId id="263" r:id="rId7"/>
    <p:sldId id="268" r:id="rId8"/>
    <p:sldId id="269" r:id="rId9"/>
    <p:sldId id="267" r:id="rId10"/>
    <p:sldId id="266" r:id="rId11"/>
    <p:sldId id="265" r:id="rId12"/>
    <p:sldId id="270" r:id="rId13"/>
    <p:sldId id="280" r:id="rId14"/>
    <p:sldId id="279" r:id="rId15"/>
    <p:sldId id="278" r:id="rId16"/>
    <p:sldId id="277" r:id="rId17"/>
    <p:sldId id="276" r:id="rId18"/>
    <p:sldId id="275" r:id="rId19"/>
    <p:sldId id="274" r:id="rId20"/>
    <p:sldId id="273" r:id="rId21"/>
    <p:sldId id="264" r:id="rId22"/>
    <p:sldId id="272" r:id="rId23"/>
    <p:sldId id="271" r:id="rId24"/>
    <p:sldId id="281" r:id="rId25"/>
    <p:sldId id="282" r:id="rId26"/>
    <p:sldId id="283" r:id="rId27"/>
    <p:sldId id="300" r:id="rId28"/>
    <p:sldId id="299" r:id="rId29"/>
    <p:sldId id="298" r:id="rId30"/>
    <p:sldId id="297" r:id="rId31"/>
    <p:sldId id="296" r:id="rId32"/>
    <p:sldId id="295" r:id="rId33"/>
    <p:sldId id="294" r:id="rId34"/>
    <p:sldId id="293" r:id="rId35"/>
    <p:sldId id="292" r:id="rId36"/>
    <p:sldId id="284" r:id="rId37"/>
    <p:sldId id="290" r:id="rId38"/>
    <p:sldId id="291" r:id="rId39"/>
    <p:sldId id="289" r:id="rId40"/>
    <p:sldId id="288" r:id="rId41"/>
    <p:sldId id="285" r:id="rId42"/>
    <p:sldId id="287" r:id="rId43"/>
    <p:sldId id="286" r:id="rId44"/>
    <p:sldId id="301" r:id="rId45"/>
    <p:sldId id="302" r:id="rId46"/>
    <p:sldId id="303" r:id="rId47"/>
    <p:sldId id="304" r:id="rId4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B5A2"/>
    <a:srgbClr val="E6D4A2"/>
    <a:srgbClr val="E2A6CA"/>
    <a:srgbClr val="C24A89"/>
    <a:srgbClr val="E6A7A2"/>
    <a:srgbClr val="E4A4A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12ABBA-0DD5-42AE-B017-86F4C7ED9E84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2A0941-E94A-43BC-97C8-D8F597DEA9D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A0941-E94A-43BC-97C8-D8F597DEA9DC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0E1-37AF-4860-9DA9-7AC4FBFDD7EB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552E4-EBAA-4F40-AE73-D5915DE2B2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0E1-37AF-4860-9DA9-7AC4FBFDD7EB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552E4-EBAA-4F40-AE73-D5915DE2B2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0E1-37AF-4860-9DA9-7AC4FBFDD7EB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552E4-EBAA-4F40-AE73-D5915DE2B2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0E1-37AF-4860-9DA9-7AC4FBFDD7EB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552E4-EBAA-4F40-AE73-D5915DE2B2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0E1-37AF-4860-9DA9-7AC4FBFDD7EB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552E4-EBAA-4F40-AE73-D5915DE2B2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0E1-37AF-4860-9DA9-7AC4FBFDD7EB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552E4-EBAA-4F40-AE73-D5915DE2B2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0E1-37AF-4860-9DA9-7AC4FBFDD7EB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552E4-EBAA-4F40-AE73-D5915DE2B2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0E1-37AF-4860-9DA9-7AC4FBFDD7EB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552E4-EBAA-4F40-AE73-D5915DE2B2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0E1-37AF-4860-9DA9-7AC4FBFDD7EB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552E4-EBAA-4F40-AE73-D5915DE2B2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0E1-37AF-4860-9DA9-7AC4FBFDD7EB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552E4-EBAA-4F40-AE73-D5915DE2B2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0E1-37AF-4860-9DA9-7AC4FBFDD7EB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552E4-EBAA-4F40-AE73-D5915DE2B2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6B5A2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8210E1-37AF-4860-9DA9-7AC4FBFDD7EB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B552E4-EBAA-4F40-AE73-D5915DE2B28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3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3.gif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4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3.gif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3.gif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3.gif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6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3.gif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7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3.gif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6.jpeg"/><Relationship Id="rId7" Type="http://schemas.openxmlformats.org/officeDocument/2006/relationships/image" Target="../media/image18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3.gif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6.jpeg"/><Relationship Id="rId7" Type="http://schemas.openxmlformats.org/officeDocument/2006/relationships/image" Target="../media/image20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3.gif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22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3.gif"/><Relationship Id="rId4" Type="http://schemas.openxmlformats.org/officeDocument/2006/relationships/slide" Target="slide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6.jpeg"/><Relationship Id="rId7" Type="http://schemas.openxmlformats.org/officeDocument/2006/relationships/image" Target="../media/image23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3.gif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gif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6.jpeg"/><Relationship Id="rId7" Type="http://schemas.openxmlformats.org/officeDocument/2006/relationships/image" Target="../media/image2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3.gif"/><Relationship Id="rId4" Type="http://schemas.openxmlformats.org/officeDocument/2006/relationships/slide" Target="slide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27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3.gif"/><Relationship Id="rId4" Type="http://schemas.openxmlformats.org/officeDocument/2006/relationships/slide" Target="slide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6.jpeg"/><Relationship Id="rId7" Type="http://schemas.openxmlformats.org/officeDocument/2006/relationships/image" Target="../media/image28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3.gif"/><Relationship Id="rId4" Type="http://schemas.openxmlformats.org/officeDocument/2006/relationships/slide" Target="slide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30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3.gif"/><Relationship Id="rId4" Type="http://schemas.openxmlformats.org/officeDocument/2006/relationships/slide" Target="slide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31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gif"/><Relationship Id="rId5" Type="http://schemas.openxmlformats.org/officeDocument/2006/relationships/slide" Target="slide3.xml"/><Relationship Id="rId4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32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gif"/><Relationship Id="rId5" Type="http://schemas.openxmlformats.org/officeDocument/2006/relationships/slide" Target="slide3.xml"/><Relationship Id="rId4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33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gif"/><Relationship Id="rId5" Type="http://schemas.openxmlformats.org/officeDocument/2006/relationships/slide" Target="slide3.xml"/><Relationship Id="rId4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34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gif"/><Relationship Id="rId5" Type="http://schemas.openxmlformats.org/officeDocument/2006/relationships/slide" Target="slide3.xml"/><Relationship Id="rId4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3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gif"/><Relationship Id="rId5" Type="http://schemas.openxmlformats.org/officeDocument/2006/relationships/slide" Target="slide3.xml"/><Relationship Id="rId4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6.jpeg"/><Relationship Id="rId7" Type="http://schemas.openxmlformats.org/officeDocument/2006/relationships/image" Target="../media/image36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gif"/><Relationship Id="rId5" Type="http://schemas.openxmlformats.org/officeDocument/2006/relationships/slide" Target="slide3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3.xml"/><Relationship Id="rId18" Type="http://schemas.openxmlformats.org/officeDocument/2006/relationships/slide" Target="slide18.xml"/><Relationship Id="rId26" Type="http://schemas.openxmlformats.org/officeDocument/2006/relationships/slide" Target="slide26.xml"/><Relationship Id="rId39" Type="http://schemas.openxmlformats.org/officeDocument/2006/relationships/slide" Target="slide39.xml"/><Relationship Id="rId3" Type="http://schemas.openxmlformats.org/officeDocument/2006/relationships/image" Target="../media/image4.gif"/><Relationship Id="rId21" Type="http://schemas.openxmlformats.org/officeDocument/2006/relationships/slide" Target="slide21.xml"/><Relationship Id="rId34" Type="http://schemas.openxmlformats.org/officeDocument/2006/relationships/slide" Target="slide34.xml"/><Relationship Id="rId42" Type="http://schemas.openxmlformats.org/officeDocument/2006/relationships/slide" Target="slide42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17" Type="http://schemas.openxmlformats.org/officeDocument/2006/relationships/slide" Target="slide17.xml"/><Relationship Id="rId25" Type="http://schemas.openxmlformats.org/officeDocument/2006/relationships/slide" Target="slide25.xml"/><Relationship Id="rId33" Type="http://schemas.openxmlformats.org/officeDocument/2006/relationships/slide" Target="slide33.xml"/><Relationship Id="rId38" Type="http://schemas.openxmlformats.org/officeDocument/2006/relationships/slide" Target="slide38.xml"/><Relationship Id="rId2" Type="http://schemas.openxmlformats.org/officeDocument/2006/relationships/notesSlide" Target="../notesSlides/notesSlide1.xml"/><Relationship Id="rId16" Type="http://schemas.openxmlformats.org/officeDocument/2006/relationships/slide" Target="slide16.xml"/><Relationship Id="rId20" Type="http://schemas.openxmlformats.org/officeDocument/2006/relationships/slide" Target="slide20.xml"/><Relationship Id="rId29" Type="http://schemas.openxmlformats.org/officeDocument/2006/relationships/slide" Target="slide29.xml"/><Relationship Id="rId41" Type="http://schemas.openxmlformats.org/officeDocument/2006/relationships/slide" Target="slide4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24" Type="http://schemas.openxmlformats.org/officeDocument/2006/relationships/slide" Target="slide24.xml"/><Relationship Id="rId32" Type="http://schemas.openxmlformats.org/officeDocument/2006/relationships/slide" Target="slide32.xml"/><Relationship Id="rId37" Type="http://schemas.openxmlformats.org/officeDocument/2006/relationships/slide" Target="slide37.xml"/><Relationship Id="rId40" Type="http://schemas.openxmlformats.org/officeDocument/2006/relationships/slide" Target="slide40.xml"/><Relationship Id="rId45" Type="http://schemas.openxmlformats.org/officeDocument/2006/relationships/slide" Target="slide44.xml"/><Relationship Id="rId5" Type="http://schemas.openxmlformats.org/officeDocument/2006/relationships/slide" Target="slide5.xml"/><Relationship Id="rId15" Type="http://schemas.openxmlformats.org/officeDocument/2006/relationships/slide" Target="slide15.xml"/><Relationship Id="rId23" Type="http://schemas.openxmlformats.org/officeDocument/2006/relationships/slide" Target="slide23.xml"/><Relationship Id="rId28" Type="http://schemas.openxmlformats.org/officeDocument/2006/relationships/slide" Target="slide28.xml"/><Relationship Id="rId36" Type="http://schemas.openxmlformats.org/officeDocument/2006/relationships/slide" Target="slide36.xml"/><Relationship Id="rId10" Type="http://schemas.openxmlformats.org/officeDocument/2006/relationships/slide" Target="slide10.xml"/><Relationship Id="rId19" Type="http://schemas.openxmlformats.org/officeDocument/2006/relationships/slide" Target="slide19.xml"/><Relationship Id="rId31" Type="http://schemas.openxmlformats.org/officeDocument/2006/relationships/slide" Target="slide31.xml"/><Relationship Id="rId44" Type="http://schemas.openxmlformats.org/officeDocument/2006/relationships/image" Target="../media/image5.jpeg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slide" Target="slide14.xml"/><Relationship Id="rId22" Type="http://schemas.openxmlformats.org/officeDocument/2006/relationships/slide" Target="slide22.xml"/><Relationship Id="rId27" Type="http://schemas.openxmlformats.org/officeDocument/2006/relationships/slide" Target="slide27.xml"/><Relationship Id="rId30" Type="http://schemas.openxmlformats.org/officeDocument/2006/relationships/slide" Target="slide30.xml"/><Relationship Id="rId35" Type="http://schemas.openxmlformats.org/officeDocument/2006/relationships/slide" Target="slide35.xml"/><Relationship Id="rId43" Type="http://schemas.openxmlformats.org/officeDocument/2006/relationships/slide" Target="slide4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gif"/><Relationship Id="rId3" Type="http://schemas.openxmlformats.org/officeDocument/2006/relationships/image" Target="../media/image6.jpeg"/><Relationship Id="rId7" Type="http://schemas.openxmlformats.org/officeDocument/2006/relationships/image" Target="../media/image38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gif"/><Relationship Id="rId5" Type="http://schemas.openxmlformats.org/officeDocument/2006/relationships/slide" Target="slide3.xml"/><Relationship Id="rId4" Type="http://schemas.openxmlformats.org/officeDocument/2006/relationships/image" Target="../media/image2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6.jpeg"/><Relationship Id="rId7" Type="http://schemas.openxmlformats.org/officeDocument/2006/relationships/image" Target="../media/image40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gif"/><Relationship Id="rId5" Type="http://schemas.openxmlformats.org/officeDocument/2006/relationships/slide" Target="slide3.xml"/><Relationship Id="rId4" Type="http://schemas.openxmlformats.org/officeDocument/2006/relationships/image" Target="../media/image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42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gif"/><Relationship Id="rId5" Type="http://schemas.openxmlformats.org/officeDocument/2006/relationships/slide" Target="slide3.xml"/><Relationship Id="rId4" Type="http://schemas.openxmlformats.org/officeDocument/2006/relationships/image" Target="../media/image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43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gif"/><Relationship Id="rId5" Type="http://schemas.openxmlformats.org/officeDocument/2006/relationships/slide" Target="slide3.xml"/><Relationship Id="rId4" Type="http://schemas.openxmlformats.org/officeDocument/2006/relationships/image" Target="../media/image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44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3.gif"/><Relationship Id="rId4" Type="http://schemas.openxmlformats.org/officeDocument/2006/relationships/slide" Target="slide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4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3.gif"/><Relationship Id="rId4" Type="http://schemas.openxmlformats.org/officeDocument/2006/relationships/slide" Target="slide3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6.jpeg"/><Relationship Id="rId7" Type="http://schemas.openxmlformats.org/officeDocument/2006/relationships/image" Target="../media/image46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3.gif"/><Relationship Id="rId4" Type="http://schemas.openxmlformats.org/officeDocument/2006/relationships/slide" Target="slide3.xml"/><Relationship Id="rId9" Type="http://schemas.openxmlformats.org/officeDocument/2006/relationships/image" Target="../media/image48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49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3.gif"/><Relationship Id="rId4" Type="http://schemas.openxmlformats.org/officeDocument/2006/relationships/slide" Target="slide3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6.jpeg"/><Relationship Id="rId7" Type="http://schemas.openxmlformats.org/officeDocument/2006/relationships/image" Target="../media/image50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3.gif"/><Relationship Id="rId10" Type="http://schemas.openxmlformats.org/officeDocument/2006/relationships/image" Target="../media/image53.jpeg"/><Relationship Id="rId4" Type="http://schemas.openxmlformats.org/officeDocument/2006/relationships/slide" Target="slide3.xml"/><Relationship Id="rId9" Type="http://schemas.openxmlformats.org/officeDocument/2006/relationships/image" Target="../media/image52.jpe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6.jpeg"/><Relationship Id="rId7" Type="http://schemas.openxmlformats.org/officeDocument/2006/relationships/image" Target="../media/image54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3.gif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2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3.gif"/><Relationship Id="rId4" Type="http://schemas.openxmlformats.org/officeDocument/2006/relationships/slide" Target="slide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56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3.gif"/><Relationship Id="rId4" Type="http://schemas.openxmlformats.org/officeDocument/2006/relationships/slide" Target="slide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57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3.gif"/><Relationship Id="rId4" Type="http://schemas.openxmlformats.org/officeDocument/2006/relationships/slide" Target="slide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58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3.gif"/><Relationship Id="rId4" Type="http://schemas.openxmlformats.org/officeDocument/2006/relationships/slide" Target="slide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59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gif"/><Relationship Id="rId5" Type="http://schemas.openxmlformats.org/officeDocument/2006/relationships/slide" Target="slide3.xml"/><Relationship Id="rId4" Type="http://schemas.openxmlformats.org/officeDocument/2006/relationships/image" Target="../media/image2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45.xml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jpe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hyperlink" Target="http://s00.yaplakal.com/pics/pics_original/7/9/7/1661797.jpg" TargetMode="External"/><Relationship Id="rId13" Type="http://schemas.openxmlformats.org/officeDocument/2006/relationships/hyperlink" Target="http://www.otpuskrk.ru/content/news/2288/&#1052;&#1091;&#1083;&#1100;&#1090;&#1092;&#1077;&#1089;&#1090;&#1080;&#1074;&#1072;&#1083;&#1100;%20&#1067;&#1073;&#1080;&#1094;&#1072;,%20&#1083;&#1086;&#1075;&#1086;_w_1140_h_530.1_q_95.jpg" TargetMode="External"/><Relationship Id="rId18" Type="http://schemas.openxmlformats.org/officeDocument/2006/relationships/hyperlink" Target="http://www.centrecp.narod.ru/jeshart_comb.htm" TargetMode="External"/><Relationship Id="rId26" Type="http://schemas.openxmlformats.org/officeDocument/2006/relationships/hyperlink" Target="http://mywishlist.ru/pic/i/wish/orig/004/343/990.jpeg" TargetMode="External"/><Relationship Id="rId3" Type="http://schemas.openxmlformats.org/officeDocument/2006/relationships/hyperlink" Target="http://geraldika.ru/symbols/265" TargetMode="External"/><Relationship Id="rId21" Type="http://schemas.openxmlformats.org/officeDocument/2006/relationships/hyperlink" Target="http://5klass.net/datas/geografija/Evropejskij-Sever-Rossii/0019-019-Derevoobrabatyvajuschie-remesla.jpg" TargetMode="External"/><Relationship Id="rId7" Type="http://schemas.openxmlformats.org/officeDocument/2006/relationships/hyperlink" Target="http://geraldika.ru/symbols/261" TargetMode="External"/><Relationship Id="rId12" Type="http://schemas.openxmlformats.org/officeDocument/2006/relationships/hyperlink" Target="http://wikimapia.org/16400596/ru/&#1055;&#1072;&#1088;&#1086;&#1074;&#1086;&#1079;-&#1087;&#1072;&#1084;&#1103;&#1090;&#1085;&#1080;&#1082;-&#1051;-5218" TargetMode="External"/><Relationship Id="rId17" Type="http://schemas.openxmlformats.org/officeDocument/2006/relationships/hyperlink" Target="http://zfk11.ru/fotogalereya/proizvodstvo/" TargetMode="External"/><Relationship Id="rId25" Type="http://schemas.openxmlformats.org/officeDocument/2006/relationships/hyperlink" Target="http://www.neizvestniy-geniy.ru/images/works/photo/1/small/48170_1.jpg" TargetMode="External"/><Relationship Id="rId2" Type="http://schemas.openxmlformats.org/officeDocument/2006/relationships/image" Target="../media/image6.jpeg"/><Relationship Id="rId16" Type="http://schemas.openxmlformats.org/officeDocument/2006/relationships/hyperlink" Target="http://cs1479.vk.me/u13026012/31267319/x_e08ea06e.jpg" TargetMode="External"/><Relationship Id="rId20" Type="http://schemas.openxmlformats.org/officeDocument/2006/relationships/hyperlink" Target="http://wikimapia.org/14731767/ru/&#1055;&#1072;&#1084;&#1103;&#1090;&#1085;&#1080;&#1082;-&#1056;&#1091;&#1089;&#1072;&#1085;&#1086;&#1074;&#1091;" TargetMode="External"/><Relationship Id="rId29" Type="http://schemas.openxmlformats.org/officeDocument/2006/relationships/hyperlink" Target="http://www.kraevidenie.ru/content/photos/343/KIR_2253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foto11.com/komi/writer/savin.php" TargetMode="External"/><Relationship Id="rId11" Type="http://schemas.openxmlformats.org/officeDocument/2006/relationships/hyperlink" Target="http://natali-kazanova.livejournal.com/62303.html" TargetMode="External"/><Relationship Id="rId24" Type="http://schemas.openxmlformats.org/officeDocument/2006/relationships/hyperlink" Target="http://muzei-nmd.ru/data/uploads/exponaty/4/4.jpg" TargetMode="External"/><Relationship Id="rId5" Type="http://schemas.openxmlformats.org/officeDocument/2006/relationships/hyperlink" Target="http://geraldika.ru/symbols/4357" TargetMode="External"/><Relationship Id="rId15" Type="http://schemas.openxmlformats.org/officeDocument/2006/relationships/hyperlink" Target="http://belie-nochi-usinsk.ru/wp-content/uploads/2012/12/otel01.jpg" TargetMode="External"/><Relationship Id="rId23" Type="http://schemas.openxmlformats.org/officeDocument/2006/relationships/hyperlink" Target="http://foto11.com/komi/ethnography/wedding/jurdon.php" TargetMode="External"/><Relationship Id="rId28" Type="http://schemas.openxmlformats.org/officeDocument/2006/relationships/hyperlink" Target="http://fs00.infourok.ru/images/doc/268/272964/hello_html_m3506248a.jpg" TargetMode="External"/><Relationship Id="rId10" Type="http://schemas.openxmlformats.org/officeDocument/2006/relationships/hyperlink" Target="http://www.peoples.ru/state/king/russia/ekaterina_2/leonid-shheglov_s.shtml" TargetMode="External"/><Relationship Id="rId19" Type="http://schemas.openxmlformats.org/officeDocument/2006/relationships/hyperlink" Target="https://ru.wikipedia.org/wiki/&#1055;&#1077;&#1095;&#1086;&#1088;&#1072;_(&#1075;&#1086;&#1088;&#1086;&#1076;)" TargetMode="External"/><Relationship Id="rId4" Type="http://schemas.openxmlformats.org/officeDocument/2006/relationships/hyperlink" Target="http://portal.do.mrsu.ru/upload/medialibrary/ec2/xkqqyhjc%20qzbbcrfhonhcsaozlswd%20owimgycf.jpg" TargetMode="External"/><Relationship Id="rId9" Type="http://schemas.openxmlformats.org/officeDocument/2006/relationships/hyperlink" Target="http://oldsyktyvkar.ru/?page_id=3211" TargetMode="External"/><Relationship Id="rId14" Type="http://schemas.openxmlformats.org/officeDocument/2006/relationships/hyperlink" Target="https://ru.wikipedia.org/wiki/&#1067;&#1073;&#1080;&#1094;&#1072;" TargetMode="External"/><Relationship Id="rId22" Type="http://schemas.openxmlformats.org/officeDocument/2006/relationships/hyperlink" Target="http://vikroyki.jofo.ru/data/userfiles/989/images/682203-75036631_2.jpg" TargetMode="External"/><Relationship Id="rId27" Type="http://schemas.openxmlformats.org/officeDocument/2006/relationships/hyperlink" Target="http://cdn.dota2.com/steamcommunity/public/images/avatars/https:/steamcdn-a.akamaihd.net/steamcommunity/public/images/avatars/7c/7cab8f14b4cd1711b9d203701a33c3ac6c4e1423_full.jpg" TargetMode="External"/><Relationship Id="rId30" Type="http://schemas.openxmlformats.org/officeDocument/2006/relationships/hyperlink" Target="http://fotohomka.ru/images/Jan/11/fadbda4e7d0379eb9198ae9063d6a042/1.jpg" TargetMode="Externa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hyperlink" Target="http://komikz.ru/images/a2.jpg" TargetMode="External"/><Relationship Id="rId13" Type="http://schemas.openxmlformats.org/officeDocument/2006/relationships/hyperlink" Target="http://www.izvestia.komisc.ru/Archive/i04/zhakov.pdf" TargetMode="External"/><Relationship Id="rId18" Type="http://schemas.openxmlformats.org/officeDocument/2006/relationships/hyperlink" Target="http://files.spravker.ru/media/thumbs/news/event/2015/10/05/18/1888255.jpg.338x400_q85.jpg" TargetMode="External"/><Relationship Id="rId26" Type="http://schemas.openxmlformats.org/officeDocument/2006/relationships/hyperlink" Target="http://inkomi.livejournal.com/26417.html" TargetMode="External"/><Relationship Id="rId3" Type="http://schemas.openxmlformats.org/officeDocument/2006/relationships/hyperlink" Target="https://ru.wikipedia.org/wiki/&#1057;&#1090;&#1077;&#1092;&#1072;&#1085;_&#1055;&#1077;&#1088;&#1084;&#1089;&#1082;&#1080;&#1081;" TargetMode="External"/><Relationship Id="rId21" Type="http://schemas.openxmlformats.org/officeDocument/2006/relationships/hyperlink" Target="http://demandebe.ru/uploads/images/z/h/u/zhuravli_2.jpg" TargetMode="External"/><Relationship Id="rId7" Type="http://schemas.openxmlformats.org/officeDocument/2006/relationships/hyperlink" Target="http://www.tomovl.ru/komi/images/kyratov2.gif" TargetMode="External"/><Relationship Id="rId12" Type="http://schemas.openxmlformats.org/officeDocument/2006/relationships/hyperlink" Target="http://www.treef.ru/pictures/picture_1454.jpg" TargetMode="External"/><Relationship Id="rId17" Type="http://schemas.openxmlformats.org/officeDocument/2006/relationships/hyperlink" Target="http://lifeglobe.net/blogs/details?id=402" TargetMode="External"/><Relationship Id="rId25" Type="http://schemas.openxmlformats.org/officeDocument/2006/relationships/hyperlink" Target="https://ru.wikipedia.org/wiki/&#1057;&#1077;&#1088;&#1105;&#1075;&#1086;&#1074;&#1086;_(&#1050;&#1086;&#1084;&#1080;)" TargetMode="External"/><Relationship Id="rId2" Type="http://schemas.openxmlformats.org/officeDocument/2006/relationships/hyperlink" Target="http://cpshperm.pravorg.ru/files/2016/02/&#1089;&#1090;&#1077;&#1092;&#1072;&#1085;-&#1074;&#1077;&#1083;&#1080;&#1082;&#1086;&#1087;&#1077;&#1088;&#1084;&#1089;&#1082;&#1080;&#1081;-&#1082;&#1072;&#1088;&#1090;&#1080;&#1085;&#1072;-&#1085;&#1077;&#1080;&#1079;&#1074;&#1077;&#1089;&#1090;&#1077;&#1085;-&#1093;&#1091;&#1076;&#1086;&#1078;&#1085;&#1080;&#1082;.jpg" TargetMode="External"/><Relationship Id="rId16" Type="http://schemas.openxmlformats.org/officeDocument/2006/relationships/hyperlink" Target="http://cultinfo.ru/upload/medialibrary/7b8/zhakov.jpg" TargetMode="External"/><Relationship Id="rId20" Type="http://schemas.openxmlformats.org/officeDocument/2006/relationships/hyperlink" Target="http://images-7.moifoto.org/big/1/212/4034049atr.jpg?1451302058" TargetMode="External"/><Relationship Id="rId29" Type="http://schemas.openxmlformats.org/officeDocument/2006/relationships/hyperlink" Target="http://filarmoniakomi.ru/asya-kya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c.pics.livejournal.com/151151/7250206/525397/525397_600.jpg" TargetMode="External"/><Relationship Id="rId11" Type="http://schemas.openxmlformats.org/officeDocument/2006/relationships/hyperlink" Target="http://ufakuda.ru/uploads/a953277319e85f18a92d15811854529f.jpg" TargetMode="External"/><Relationship Id="rId24" Type="http://schemas.openxmlformats.org/officeDocument/2006/relationships/hyperlink" Target="http://www.maam.ru/upload/blogs/detsad-309883-1426077263.jpg" TargetMode="External"/><Relationship Id="rId5" Type="http://schemas.openxmlformats.org/officeDocument/2006/relationships/hyperlink" Target="http://rsport.ru/images/70112/52/701125263.jpg" TargetMode="External"/><Relationship Id="rId15" Type="http://schemas.openxmlformats.org/officeDocument/2006/relationships/hyperlink" Target="http://cultinfo.ru/literature/early-writers-vologda/kallistrat-zhakov.php" TargetMode="External"/><Relationship Id="rId23" Type="http://schemas.openxmlformats.org/officeDocument/2006/relationships/hyperlink" Target="http://lince.ru/inside/uploads/images/full/9c867b68b40aad79e4ab1618abc48df0efd5a302.jpg" TargetMode="External"/><Relationship Id="rId28" Type="http://schemas.openxmlformats.org/officeDocument/2006/relationships/hyperlink" Target="http://uralistica.com/m/group/discussion?id=2161342:Topic:192167" TargetMode="External"/><Relationship Id="rId10" Type="http://schemas.openxmlformats.org/officeDocument/2006/relationships/hyperlink" Target="http://m.novayagazeta-ug.ru/sites/default/files/news/03-2014/sdim3479-.jpg" TargetMode="External"/><Relationship Id="rId19" Type="http://schemas.openxmlformats.org/officeDocument/2006/relationships/hyperlink" Target="http://www.tomovl.ru/images/fishingline8_klukva.jpg" TargetMode="External"/><Relationship Id="rId31" Type="http://schemas.openxmlformats.org/officeDocument/2006/relationships/hyperlink" Target="http://crr53vorkuta.ucoz.ru/doc/logo-komi.jpg" TargetMode="External"/><Relationship Id="rId4" Type="http://schemas.openxmlformats.org/officeDocument/2006/relationships/hyperlink" Target="http://www.nbrkomi.ru/page/3166" TargetMode="External"/><Relationship Id="rId9" Type="http://schemas.openxmlformats.org/officeDocument/2006/relationships/hyperlink" Target="http://www.leontiev.ru/" TargetMode="External"/><Relationship Id="rId14" Type="http://schemas.openxmlformats.org/officeDocument/2006/relationships/hyperlink" Target="https://docviewer.yandex.ru/?url=http://ecsocman.hse.ru/data/890/852/1219/014-ROUBANOV_B.L.pdf&amp;name=014-ROUBANOV_B.L.pdf&amp;lang=ru&amp;c=5709d9866827" TargetMode="External"/><Relationship Id="rId22" Type="http://schemas.openxmlformats.org/officeDocument/2006/relationships/hyperlink" Target="http://www.buklit.ru/covers/84081.jpg" TargetMode="External"/><Relationship Id="rId27" Type="http://schemas.openxmlformats.org/officeDocument/2006/relationships/hyperlink" Target="http://www.rkomi.ru/content/image-news/11420/&#1057;&#1077;&#1088;&#1077;&#1075;&#1086;&#1074;&#1086;.jpg" TargetMode="External"/><Relationship Id="rId30" Type="http://schemas.openxmlformats.org/officeDocument/2006/relationships/hyperlink" Target="http://cs624322.vk.me/v624322264/b3e0/GP5q8sNxocU.jpg" TargetMode="Externa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8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gif"/><Relationship Id="rId5" Type="http://schemas.openxmlformats.org/officeDocument/2006/relationships/slide" Target="slide3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9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3.gif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3.gif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1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3.gif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2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3.gif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1928802"/>
            <a:ext cx="7772400" cy="147002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ЛЮБИ И ЗНАЙ </a:t>
            </a:r>
            <a:b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КОМИ КРАЙ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4000504"/>
            <a:ext cx="6400800" cy="1752600"/>
          </a:xfrm>
        </p:spPr>
        <p:txBody>
          <a:bodyPr/>
          <a:lstStyle/>
          <a:p>
            <a:r>
              <a:rPr lang="ru-RU" sz="3600" i="1" dirty="0" smtClean="0">
                <a:solidFill>
                  <a:schemeClr val="accent2">
                    <a:lumMod val="50000"/>
                  </a:schemeClr>
                </a:solidFill>
              </a:rPr>
              <a:t>Интерактивная игра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728980" y="4653136"/>
            <a:ext cx="2415020" cy="21698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500" dirty="0" smtClean="0"/>
              <a:t>Составила</a:t>
            </a:r>
          </a:p>
          <a:p>
            <a:pPr algn="r"/>
            <a:r>
              <a:rPr lang="ru-RU" sz="1500" b="1" dirty="0" smtClean="0"/>
              <a:t>Слободян </a:t>
            </a:r>
          </a:p>
          <a:p>
            <a:pPr algn="r"/>
            <a:r>
              <a:rPr lang="ru-RU" sz="1500" b="1" dirty="0" smtClean="0"/>
              <a:t>Елена Анатольевна</a:t>
            </a:r>
            <a:r>
              <a:rPr lang="ru-RU" sz="1500" dirty="0" smtClean="0"/>
              <a:t>,</a:t>
            </a:r>
          </a:p>
          <a:p>
            <a:pPr algn="r"/>
            <a:r>
              <a:rPr lang="ru-RU" sz="1500" dirty="0"/>
              <a:t>у</a:t>
            </a:r>
            <a:r>
              <a:rPr lang="ru-RU" sz="1500" dirty="0" smtClean="0"/>
              <a:t>читель начальных классов</a:t>
            </a:r>
          </a:p>
          <a:p>
            <a:pPr algn="r"/>
            <a:r>
              <a:rPr lang="ru-RU" sz="1500" dirty="0" smtClean="0"/>
              <a:t>МБОУ «СОШ № 2 </a:t>
            </a:r>
          </a:p>
          <a:p>
            <a:pPr algn="r"/>
            <a:r>
              <a:rPr lang="ru-RU" sz="1500" dirty="0" smtClean="0"/>
              <a:t>им. Г.В. Кравченко»</a:t>
            </a:r>
          </a:p>
          <a:p>
            <a:pPr algn="r"/>
            <a:r>
              <a:rPr lang="ru-RU" sz="1500" dirty="0" smtClean="0"/>
              <a:t>г. Вуктыл</a:t>
            </a:r>
          </a:p>
          <a:p>
            <a:pPr algn="r"/>
            <a:r>
              <a:rPr lang="ru-RU" sz="1500" dirty="0" smtClean="0"/>
              <a:t>Республика Коми</a:t>
            </a:r>
          </a:p>
          <a:p>
            <a:pPr algn="r"/>
            <a:r>
              <a:rPr lang="ru-RU" sz="1500" dirty="0" smtClean="0"/>
              <a:t>2016 год</a:t>
            </a:r>
            <a:endParaRPr lang="ru-RU" sz="1500" dirty="0"/>
          </a:p>
        </p:txBody>
      </p:sp>
      <p:sp>
        <p:nvSpPr>
          <p:cNvPr id="7" name="Скругленный прямоугольник 6">
            <a:hlinkClick r:id="" action="ppaction://hlinkshowjump?jump=nextslide"/>
          </p:cNvPr>
          <p:cNvSpPr/>
          <p:nvPr/>
        </p:nvSpPr>
        <p:spPr>
          <a:xfrm>
            <a:off x="179512" y="6093296"/>
            <a:ext cx="1800200" cy="576064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Правила игры</a:t>
            </a:r>
            <a:endParaRPr lang="ru-RU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286712" y="0"/>
            <a:ext cx="857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</a:rPr>
              <a:t>10+</a:t>
            </a:r>
            <a:endParaRPr lang="ru-RU" sz="24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9154" name="Picture 2" descr="http://crr53vorkuta.ucoz.ru/doc/logo-komi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5932"/>
          <a:stretch>
            <a:fillRect/>
          </a:stretch>
        </p:blipFill>
        <p:spPr bwMode="auto">
          <a:xfrm>
            <a:off x="214282" y="0"/>
            <a:ext cx="1857388" cy="171442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mgizplb.gif"/>
          <p:cNvPicPr>
            <a:picLocks noChangeAspect="1"/>
          </p:cNvPicPr>
          <p:nvPr/>
        </p:nvPicPr>
        <p:blipFill>
          <a:blip r:embed="rId2" cstate="print"/>
          <a:srcRect l="28593"/>
          <a:stretch>
            <a:fillRect/>
          </a:stretch>
        </p:blipFill>
        <p:spPr>
          <a:xfrm>
            <a:off x="467544" y="5972175"/>
            <a:ext cx="4495825" cy="885825"/>
          </a:xfrm>
          <a:prstGeom prst="rect">
            <a:avLst/>
          </a:prstGeom>
        </p:spPr>
      </p:pic>
      <p:pic>
        <p:nvPicPr>
          <p:cNvPr id="4" name="Рисунок 3" descr="smgizplb.gif"/>
          <p:cNvPicPr>
            <a:picLocks noChangeAspect="1"/>
          </p:cNvPicPr>
          <p:nvPr/>
        </p:nvPicPr>
        <p:blipFill>
          <a:blip r:embed="rId2" cstate="print"/>
          <a:srcRect l="57119"/>
          <a:stretch>
            <a:fillRect/>
          </a:stretch>
        </p:blipFill>
        <p:spPr>
          <a:xfrm>
            <a:off x="4932040" y="5972175"/>
            <a:ext cx="2699792" cy="885825"/>
          </a:xfrm>
          <a:prstGeom prst="rect">
            <a:avLst/>
          </a:prstGeom>
        </p:spPr>
      </p:pic>
      <p:pic>
        <p:nvPicPr>
          <p:cNvPr id="6" name="Рисунок 5" descr="JRv7K2-kEQE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899" t="34524" r="58449" b="34524"/>
          <a:stretch>
            <a:fillRect/>
          </a:stretch>
        </p:blipFill>
        <p:spPr>
          <a:xfrm>
            <a:off x="0" y="0"/>
            <a:ext cx="432048" cy="43204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0"/>
            <a:ext cx="10504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История 20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1403648" y="4005064"/>
            <a:ext cx="7416824" cy="2160240"/>
          </a:xfrm>
          <a:prstGeom prst="horizontalScroll">
            <a:avLst/>
          </a:prstGeom>
          <a:solidFill>
            <a:srgbClr val="E6D4A2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Бронзовая скульптура олицетворяет скорбящих женщин – жену (в центре), дочь и мать солдата.</a:t>
            </a:r>
            <a:endParaRPr lang="ru-RU" sz="2400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10" name="Рисунок 9" descr="81_84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rgbClr val="FF0000">
                <a:tint val="45000"/>
                <a:satMod val="400000"/>
              </a:srgbClr>
            </a:duotone>
          </a:blip>
          <a:srcRect l="76825"/>
          <a:stretch>
            <a:fillRect/>
          </a:stretch>
        </p:blipFill>
        <p:spPr>
          <a:xfrm>
            <a:off x="8316416" y="6021288"/>
            <a:ext cx="684287" cy="657225"/>
          </a:xfrm>
          <a:prstGeom prst="rect">
            <a:avLst/>
          </a:prstGeom>
        </p:spPr>
      </p:pic>
      <p:pic>
        <p:nvPicPr>
          <p:cNvPr id="8" name="Рисунок 7" descr="3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4725144"/>
            <a:ext cx="1632524" cy="126876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23528" y="404664"/>
            <a:ext cx="843545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/>
              <a:t>Открытие мемориала «Вечная слава» воинам- </a:t>
            </a:r>
            <a:r>
              <a:rPr lang="ru-RU" sz="2400" dirty="0" err="1" smtClean="0"/>
              <a:t>сыктывкарцам</a:t>
            </a:r>
            <a:r>
              <a:rPr lang="ru-RU" sz="2400" dirty="0" smtClean="0"/>
              <a:t>, </a:t>
            </a:r>
          </a:p>
          <a:p>
            <a:pPr algn="ctr"/>
            <a:r>
              <a:rPr lang="ru-RU" sz="2400" dirty="0" smtClean="0"/>
              <a:t>погибшим в годы Великой Отечественной войны, </a:t>
            </a:r>
          </a:p>
          <a:p>
            <a:pPr algn="ctr"/>
            <a:r>
              <a:rPr lang="ru-RU" sz="2400" dirty="0" smtClean="0"/>
              <a:t>состоялось 20 августа 1981 г.</a:t>
            </a:r>
          </a:p>
          <a:p>
            <a:pPr algn="ctr"/>
            <a:r>
              <a:rPr lang="ru-RU" sz="2400" dirty="0" smtClean="0"/>
              <a:t>Что олицетворяет </a:t>
            </a:r>
            <a:r>
              <a:rPr lang="ru-RU" sz="2400" dirty="0" err="1" smtClean="0"/>
              <a:t>трёхфигурная</a:t>
            </a:r>
            <a:r>
              <a:rPr lang="ru-RU" sz="2400" dirty="0" smtClean="0"/>
              <a:t> бронзовая скульптура?</a:t>
            </a:r>
            <a:endParaRPr lang="ru-RU" sz="2400" dirty="0"/>
          </a:p>
        </p:txBody>
      </p:sp>
      <p:pic>
        <p:nvPicPr>
          <p:cNvPr id="12" name="Рисунок 11" descr="photo_206_1.jpg"/>
          <p:cNvPicPr>
            <a:picLocks noChangeAspect="1"/>
          </p:cNvPicPr>
          <p:nvPr/>
        </p:nvPicPr>
        <p:blipFill>
          <a:blip r:embed="rId7" cstate="print"/>
          <a:srcRect l="2751" t="1454" b="4764"/>
          <a:stretch>
            <a:fillRect/>
          </a:stretch>
        </p:blipFill>
        <p:spPr>
          <a:xfrm>
            <a:off x="2915816" y="1916832"/>
            <a:ext cx="3312368" cy="227989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mgizplb.gif"/>
          <p:cNvPicPr>
            <a:picLocks noChangeAspect="1"/>
          </p:cNvPicPr>
          <p:nvPr/>
        </p:nvPicPr>
        <p:blipFill>
          <a:blip r:embed="rId2" cstate="print"/>
          <a:srcRect l="28593"/>
          <a:stretch>
            <a:fillRect/>
          </a:stretch>
        </p:blipFill>
        <p:spPr>
          <a:xfrm>
            <a:off x="467544" y="5972175"/>
            <a:ext cx="4495825" cy="885825"/>
          </a:xfrm>
          <a:prstGeom prst="rect">
            <a:avLst/>
          </a:prstGeom>
        </p:spPr>
      </p:pic>
      <p:pic>
        <p:nvPicPr>
          <p:cNvPr id="4" name="Рисунок 3" descr="smgizplb.gif"/>
          <p:cNvPicPr>
            <a:picLocks noChangeAspect="1"/>
          </p:cNvPicPr>
          <p:nvPr/>
        </p:nvPicPr>
        <p:blipFill>
          <a:blip r:embed="rId2" cstate="print"/>
          <a:srcRect l="57119"/>
          <a:stretch>
            <a:fillRect/>
          </a:stretch>
        </p:blipFill>
        <p:spPr>
          <a:xfrm>
            <a:off x="4932040" y="5972175"/>
            <a:ext cx="2699792" cy="885825"/>
          </a:xfrm>
          <a:prstGeom prst="rect">
            <a:avLst/>
          </a:prstGeom>
        </p:spPr>
      </p:pic>
      <p:pic>
        <p:nvPicPr>
          <p:cNvPr id="6" name="Рисунок 5" descr="JRv7K2-kEQE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899" t="34524" r="58449" b="34524"/>
          <a:stretch>
            <a:fillRect/>
          </a:stretch>
        </p:blipFill>
        <p:spPr>
          <a:xfrm>
            <a:off x="0" y="0"/>
            <a:ext cx="432048" cy="43204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0"/>
            <a:ext cx="10504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История 30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1403648" y="2636912"/>
            <a:ext cx="7416824" cy="3528392"/>
          </a:xfrm>
          <a:prstGeom prst="horizontalScroll">
            <a:avLst/>
          </a:prstGeom>
          <a:solidFill>
            <a:srgbClr val="E6D4A2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             Указ  подписала </a:t>
            </a:r>
          </a:p>
          <a:p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     Императрица Екатерина </a:t>
            </a:r>
            <a:r>
              <a:rPr lang="en-US" sz="2400" b="1" dirty="0" smtClean="0">
                <a:solidFill>
                  <a:schemeClr val="bg2">
                    <a:lumMod val="10000"/>
                  </a:schemeClr>
                </a:solidFill>
              </a:rPr>
              <a:t>II</a:t>
            </a:r>
            <a:endParaRPr lang="ru-RU" sz="2400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10" name="Рисунок 9" descr="81_84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rgbClr val="FF0000">
                <a:tint val="45000"/>
                <a:satMod val="400000"/>
              </a:srgbClr>
            </a:duotone>
          </a:blip>
          <a:srcRect l="76825"/>
          <a:stretch>
            <a:fillRect/>
          </a:stretch>
        </p:blipFill>
        <p:spPr>
          <a:xfrm>
            <a:off x="8316416" y="6021288"/>
            <a:ext cx="684287" cy="657225"/>
          </a:xfrm>
          <a:prstGeom prst="rect">
            <a:avLst/>
          </a:prstGeom>
        </p:spPr>
      </p:pic>
      <p:pic>
        <p:nvPicPr>
          <p:cNvPr id="8" name="Рисунок 7" descr="3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4725144"/>
            <a:ext cx="1632524" cy="126876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79512" y="476672"/>
            <a:ext cx="8762592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/>
              <a:t>Впервые о столице Республики Коми было упомянуто </a:t>
            </a:r>
          </a:p>
          <a:p>
            <a:pPr algn="ctr"/>
            <a:r>
              <a:rPr lang="ru-RU" sz="2400" dirty="0" smtClean="0"/>
              <a:t>в писцовой книге 1586 г. Это был погост с небольшим селением </a:t>
            </a:r>
          </a:p>
          <a:p>
            <a:pPr algn="ctr"/>
            <a:r>
              <a:rPr lang="ru-RU" sz="2400" dirty="0" smtClean="0"/>
              <a:t>и церковью. Со временем погост стал именоваться  </a:t>
            </a:r>
            <a:r>
              <a:rPr lang="ru-RU" sz="2400" dirty="0" err="1" smtClean="0"/>
              <a:t>Усть-Сысола</a:t>
            </a:r>
            <a:r>
              <a:rPr lang="ru-RU" sz="2400" dirty="0" smtClean="0"/>
              <a:t>. </a:t>
            </a:r>
          </a:p>
          <a:p>
            <a:pPr algn="ctr"/>
            <a:r>
              <a:rPr lang="ru-RU" sz="2400" dirty="0" smtClean="0"/>
              <a:t>А в 1780 году  Указом … погост </a:t>
            </a:r>
            <a:r>
              <a:rPr lang="ru-RU" sz="2400" dirty="0" err="1" smtClean="0"/>
              <a:t>Усть-Сысола</a:t>
            </a:r>
            <a:r>
              <a:rPr lang="ru-RU" sz="2400" dirty="0" smtClean="0"/>
              <a:t> получил статус </a:t>
            </a:r>
          </a:p>
          <a:p>
            <a:pPr algn="ctr"/>
            <a:r>
              <a:rPr lang="ru-RU" sz="2400" dirty="0" smtClean="0"/>
              <a:t>уездного города и наименован </a:t>
            </a:r>
            <a:r>
              <a:rPr lang="ru-RU" sz="2400" dirty="0" err="1" smtClean="0"/>
              <a:t>Усть-Сысольском</a:t>
            </a:r>
            <a:r>
              <a:rPr lang="ru-RU" sz="2400" dirty="0" smtClean="0"/>
              <a:t>.</a:t>
            </a:r>
          </a:p>
          <a:p>
            <a:pPr algn="ctr"/>
            <a:r>
              <a:rPr lang="ru-RU" sz="2400" dirty="0" smtClean="0"/>
              <a:t>Кем был подписан данный указ?</a:t>
            </a:r>
            <a:endParaRPr lang="ru-RU" sz="2400" dirty="0"/>
          </a:p>
        </p:txBody>
      </p:sp>
      <p:pic>
        <p:nvPicPr>
          <p:cNvPr id="12" name="Рисунок 11" descr="leonid-shheglov_s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732240" y="3194242"/>
            <a:ext cx="1944864" cy="2435033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mgizplb.gif"/>
          <p:cNvPicPr>
            <a:picLocks noChangeAspect="1"/>
          </p:cNvPicPr>
          <p:nvPr/>
        </p:nvPicPr>
        <p:blipFill>
          <a:blip r:embed="rId2" cstate="print"/>
          <a:srcRect l="28593"/>
          <a:stretch>
            <a:fillRect/>
          </a:stretch>
        </p:blipFill>
        <p:spPr>
          <a:xfrm>
            <a:off x="467544" y="5972175"/>
            <a:ext cx="4495825" cy="885825"/>
          </a:xfrm>
          <a:prstGeom prst="rect">
            <a:avLst/>
          </a:prstGeom>
        </p:spPr>
      </p:pic>
      <p:pic>
        <p:nvPicPr>
          <p:cNvPr id="4" name="Рисунок 3" descr="smgizplb.gif"/>
          <p:cNvPicPr>
            <a:picLocks noChangeAspect="1"/>
          </p:cNvPicPr>
          <p:nvPr/>
        </p:nvPicPr>
        <p:blipFill>
          <a:blip r:embed="rId2" cstate="print"/>
          <a:srcRect l="57119"/>
          <a:stretch>
            <a:fillRect/>
          </a:stretch>
        </p:blipFill>
        <p:spPr>
          <a:xfrm>
            <a:off x="4932040" y="5972175"/>
            <a:ext cx="2699792" cy="885825"/>
          </a:xfrm>
          <a:prstGeom prst="rect">
            <a:avLst/>
          </a:prstGeom>
        </p:spPr>
      </p:pic>
      <p:pic>
        <p:nvPicPr>
          <p:cNvPr id="6" name="Рисунок 5" descr="JRv7K2-kEQE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899" t="34524" r="58449" b="34524"/>
          <a:stretch>
            <a:fillRect/>
          </a:stretch>
        </p:blipFill>
        <p:spPr>
          <a:xfrm>
            <a:off x="0" y="0"/>
            <a:ext cx="432048" cy="43204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0"/>
            <a:ext cx="10504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История 40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1403648" y="4005064"/>
            <a:ext cx="7416824" cy="2160240"/>
          </a:xfrm>
          <a:prstGeom prst="horizontalScroll">
            <a:avLst/>
          </a:prstGeom>
          <a:solidFill>
            <a:srgbClr val="E6D4A2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П. </a:t>
            </a:r>
            <a:r>
              <a:rPr lang="ru-RU" sz="2400" b="1" dirty="0" err="1" smtClean="0">
                <a:solidFill>
                  <a:schemeClr val="bg2">
                    <a:lumMod val="10000"/>
                  </a:schemeClr>
                </a:solidFill>
              </a:rPr>
              <a:t>Еджит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 – Кырта («Белая скала»).</a:t>
            </a:r>
          </a:p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В 2016 году посёлку Кырта исполняется 85 лет.</a:t>
            </a:r>
            <a:endParaRPr lang="ru-RU" sz="2400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10" name="Рисунок 9" descr="81_84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rgbClr val="FF0000">
                <a:tint val="45000"/>
                <a:satMod val="400000"/>
              </a:srgbClr>
            </a:duotone>
          </a:blip>
          <a:srcRect l="76825"/>
          <a:stretch>
            <a:fillRect/>
          </a:stretch>
        </p:blipFill>
        <p:spPr>
          <a:xfrm>
            <a:off x="8316416" y="6021288"/>
            <a:ext cx="684287" cy="657225"/>
          </a:xfrm>
          <a:prstGeom prst="rect">
            <a:avLst/>
          </a:prstGeom>
        </p:spPr>
      </p:pic>
      <p:pic>
        <p:nvPicPr>
          <p:cNvPr id="8" name="Рисунок 7" descr="3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4725144"/>
            <a:ext cx="1632524" cy="126876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94600" y="548680"/>
            <a:ext cx="9180590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В 1931 г. открылся рудник, который по промышленному освоению </a:t>
            </a:r>
          </a:p>
          <a:p>
            <a:r>
              <a:rPr lang="ru-RU" sz="2400" dirty="0" smtClean="0"/>
              <a:t>стал одним из первых в Коми крае и снабжал топливом печорское </a:t>
            </a:r>
          </a:p>
          <a:p>
            <a:r>
              <a:rPr lang="ru-RU" sz="2400" dirty="0" smtClean="0"/>
              <a:t>пароходство, местную промышленность.</a:t>
            </a:r>
          </a:p>
          <a:p>
            <a:r>
              <a:rPr lang="ru-RU" sz="2400" dirty="0" smtClean="0"/>
              <a:t>За период с 1941 по 1945 годы были заложены и открыты 5 шахт. </a:t>
            </a:r>
          </a:p>
          <a:p>
            <a:r>
              <a:rPr lang="ru-RU" sz="2400" dirty="0" smtClean="0"/>
              <a:t>В июле 1957 г. предприятие закрыли. За весь период существования</a:t>
            </a:r>
          </a:p>
          <a:p>
            <a:r>
              <a:rPr lang="ru-RU" sz="2400" dirty="0" smtClean="0"/>
              <a:t>шахт на руднике было добыто 1,5 </a:t>
            </a:r>
            <a:r>
              <a:rPr lang="ru-RU" sz="2400" dirty="0" err="1" smtClean="0"/>
              <a:t>млн</a:t>
            </a:r>
            <a:r>
              <a:rPr lang="ru-RU" sz="2400" dirty="0" smtClean="0"/>
              <a:t> тонн угля.</a:t>
            </a:r>
          </a:p>
          <a:p>
            <a:r>
              <a:rPr lang="ru-RU" sz="2400" dirty="0" smtClean="0"/>
              <a:t>Рудник находился на территории одного из посёлков, который </a:t>
            </a:r>
          </a:p>
          <a:p>
            <a:r>
              <a:rPr lang="ru-RU" sz="2400" dirty="0" smtClean="0"/>
              <a:t>сейчас входит в состав </a:t>
            </a:r>
            <a:r>
              <a:rPr lang="ru-RU" sz="2400" dirty="0" err="1" smtClean="0"/>
              <a:t>Вуктыльского</a:t>
            </a:r>
            <a:r>
              <a:rPr lang="ru-RU" sz="2400" dirty="0" smtClean="0"/>
              <a:t> района.</a:t>
            </a:r>
          </a:p>
          <a:p>
            <a:r>
              <a:rPr lang="ru-RU" sz="2400" dirty="0" smtClean="0"/>
              <a:t>Назовите этот посёлок.</a:t>
            </a:r>
            <a:endParaRPr lang="ru-RU" sz="24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mgizplb.gif"/>
          <p:cNvPicPr>
            <a:picLocks noChangeAspect="1"/>
          </p:cNvPicPr>
          <p:nvPr/>
        </p:nvPicPr>
        <p:blipFill>
          <a:blip r:embed="rId2" cstate="print"/>
          <a:srcRect l="28593"/>
          <a:stretch>
            <a:fillRect/>
          </a:stretch>
        </p:blipFill>
        <p:spPr>
          <a:xfrm>
            <a:off x="539552" y="5972175"/>
            <a:ext cx="4495825" cy="885825"/>
          </a:xfrm>
          <a:prstGeom prst="rect">
            <a:avLst/>
          </a:prstGeom>
        </p:spPr>
      </p:pic>
      <p:pic>
        <p:nvPicPr>
          <p:cNvPr id="4" name="Рисунок 3" descr="smgizplb.gif"/>
          <p:cNvPicPr>
            <a:picLocks noChangeAspect="1"/>
          </p:cNvPicPr>
          <p:nvPr/>
        </p:nvPicPr>
        <p:blipFill>
          <a:blip r:embed="rId2" cstate="print"/>
          <a:srcRect l="57119"/>
          <a:stretch>
            <a:fillRect/>
          </a:stretch>
        </p:blipFill>
        <p:spPr>
          <a:xfrm>
            <a:off x="5004048" y="5972175"/>
            <a:ext cx="2699792" cy="885825"/>
          </a:xfrm>
          <a:prstGeom prst="rect">
            <a:avLst/>
          </a:prstGeom>
        </p:spPr>
      </p:pic>
      <p:pic>
        <p:nvPicPr>
          <p:cNvPr id="6" name="Рисунок 5" descr="JRv7K2-kEQE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899" t="34524" r="58449" b="34524"/>
          <a:stretch>
            <a:fillRect/>
          </a:stretch>
        </p:blipFill>
        <p:spPr>
          <a:xfrm>
            <a:off x="0" y="0"/>
            <a:ext cx="432048" cy="43204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0"/>
            <a:ext cx="10504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История 50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1403648" y="3861048"/>
            <a:ext cx="7416824" cy="2376264"/>
          </a:xfrm>
          <a:prstGeom prst="horizontalScroll">
            <a:avLst/>
          </a:prstGeom>
          <a:solidFill>
            <a:srgbClr val="E6D4A2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  <a:t>Название местечка связано с событиями </a:t>
            </a:r>
          </a:p>
          <a:p>
            <a:pPr algn="ctr"/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  <a:t>Отечественной войны 1812г. </a:t>
            </a:r>
          </a:p>
          <a:p>
            <a:pPr algn="ctr"/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  <a:t>11 февраля 1813 г. в </a:t>
            </a:r>
            <a:r>
              <a:rPr lang="ru-RU" sz="2000" b="1" dirty="0" err="1" smtClean="0">
                <a:solidFill>
                  <a:schemeClr val="bg2">
                    <a:lumMod val="10000"/>
                  </a:schemeClr>
                </a:solidFill>
              </a:rPr>
              <a:t>Усть-Сысольск</a:t>
            </a: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  <a:t> прибыли 100 военнопленных . Их разместили за тогдашней окраиной города в бараках. Там, где было временное пристанище французов, навсегда закрепилось название «Париж».</a:t>
            </a:r>
            <a:endParaRPr lang="ru-RU" sz="2000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10" name="Рисунок 9" descr="81_84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rgbClr val="FF0000">
                <a:tint val="45000"/>
                <a:satMod val="400000"/>
              </a:srgbClr>
            </a:duotone>
          </a:blip>
          <a:srcRect l="76825"/>
          <a:stretch>
            <a:fillRect/>
          </a:stretch>
        </p:blipFill>
        <p:spPr>
          <a:xfrm>
            <a:off x="8316416" y="6021288"/>
            <a:ext cx="684287" cy="657225"/>
          </a:xfrm>
          <a:prstGeom prst="rect">
            <a:avLst/>
          </a:prstGeom>
        </p:spPr>
      </p:pic>
      <p:pic>
        <p:nvPicPr>
          <p:cNvPr id="8" name="Рисунок 7" descr="3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4725144"/>
            <a:ext cx="1632524" cy="126876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971600" y="548680"/>
            <a:ext cx="627351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/>
              <a:t>В Сыктывкаре есть местечко «Париж». </a:t>
            </a:r>
          </a:p>
          <a:p>
            <a:pPr algn="ctr"/>
            <a:r>
              <a:rPr lang="ru-RU" sz="2400" dirty="0" smtClean="0"/>
              <a:t>Почему появилось такое название и </a:t>
            </a:r>
          </a:p>
          <a:p>
            <a:pPr algn="ctr"/>
            <a:r>
              <a:rPr lang="ru-RU" sz="2400" dirty="0" smtClean="0"/>
              <a:t>с каким историческим событием оно связано?</a:t>
            </a:r>
            <a:endParaRPr lang="ru-RU" sz="2400" dirty="0"/>
          </a:p>
        </p:txBody>
      </p:sp>
      <p:pic>
        <p:nvPicPr>
          <p:cNvPr id="12" name="Рисунок 11" descr="107589_600.jpg"/>
          <p:cNvPicPr>
            <a:picLocks noChangeAspect="1"/>
          </p:cNvPicPr>
          <p:nvPr/>
        </p:nvPicPr>
        <p:blipFill>
          <a:blip r:embed="rId7" cstate="print"/>
          <a:srcRect t="11568" b="4729"/>
          <a:stretch>
            <a:fillRect/>
          </a:stretch>
        </p:blipFill>
        <p:spPr>
          <a:xfrm>
            <a:off x="3923928" y="1844824"/>
            <a:ext cx="3744416" cy="2084242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mgizplb.gif"/>
          <p:cNvPicPr>
            <a:picLocks noChangeAspect="1"/>
          </p:cNvPicPr>
          <p:nvPr/>
        </p:nvPicPr>
        <p:blipFill>
          <a:blip r:embed="rId2" cstate="print"/>
          <a:srcRect l="28593"/>
          <a:stretch>
            <a:fillRect/>
          </a:stretch>
        </p:blipFill>
        <p:spPr>
          <a:xfrm>
            <a:off x="539552" y="5972175"/>
            <a:ext cx="4495825" cy="885825"/>
          </a:xfrm>
          <a:prstGeom prst="rect">
            <a:avLst/>
          </a:prstGeom>
        </p:spPr>
      </p:pic>
      <p:pic>
        <p:nvPicPr>
          <p:cNvPr id="4" name="Рисунок 3" descr="smgizplb.gif"/>
          <p:cNvPicPr>
            <a:picLocks noChangeAspect="1"/>
          </p:cNvPicPr>
          <p:nvPr/>
        </p:nvPicPr>
        <p:blipFill>
          <a:blip r:embed="rId2" cstate="print"/>
          <a:srcRect l="57119"/>
          <a:stretch>
            <a:fillRect/>
          </a:stretch>
        </p:blipFill>
        <p:spPr>
          <a:xfrm>
            <a:off x="5004048" y="5972175"/>
            <a:ext cx="2699792" cy="885825"/>
          </a:xfrm>
          <a:prstGeom prst="rect">
            <a:avLst/>
          </a:prstGeom>
        </p:spPr>
      </p:pic>
      <p:pic>
        <p:nvPicPr>
          <p:cNvPr id="6" name="Рисунок 5" descr="JRv7K2-kEQE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899" t="34524" r="58449" b="34524"/>
          <a:stretch>
            <a:fillRect/>
          </a:stretch>
        </p:blipFill>
        <p:spPr>
          <a:xfrm>
            <a:off x="0" y="0"/>
            <a:ext cx="432048" cy="43204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0"/>
            <a:ext cx="19755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Населённые пункты 10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1403648" y="4005064"/>
            <a:ext cx="7416824" cy="2160240"/>
          </a:xfrm>
          <a:prstGeom prst="horizontalScroll">
            <a:avLst/>
          </a:prstGeom>
          <a:solidFill>
            <a:srgbClr val="E6D4A2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Микунь – город, который называют </a:t>
            </a:r>
          </a:p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«железнодорожными воротами» </a:t>
            </a:r>
          </a:p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Республики Коми.</a:t>
            </a:r>
            <a:endParaRPr lang="ru-RU" sz="2400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10" name="Рисунок 9" descr="81_84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rgbClr val="FF0000">
                <a:tint val="45000"/>
                <a:satMod val="400000"/>
              </a:srgbClr>
            </a:duotone>
          </a:blip>
          <a:srcRect l="76825"/>
          <a:stretch>
            <a:fillRect/>
          </a:stretch>
        </p:blipFill>
        <p:spPr>
          <a:xfrm>
            <a:off x="8316416" y="6021288"/>
            <a:ext cx="684287" cy="657225"/>
          </a:xfrm>
          <a:prstGeom prst="rect">
            <a:avLst/>
          </a:prstGeom>
        </p:spPr>
      </p:pic>
      <p:pic>
        <p:nvPicPr>
          <p:cNvPr id="8" name="Рисунок 7" descr="3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4725144"/>
            <a:ext cx="1632524" cy="126876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83568" y="620688"/>
            <a:ext cx="827316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/>
              <a:t>В каком городе республики Коми стоит «Паровоз-памятник»,</a:t>
            </a:r>
          </a:p>
          <a:p>
            <a:pPr algn="ctr"/>
            <a:r>
              <a:rPr lang="ru-RU" sz="2400" dirty="0" smtClean="0"/>
              <a:t>который установили в 2006 году на привокзальной площади?</a:t>
            </a:r>
            <a:endParaRPr lang="ru-RU" sz="2400" dirty="0"/>
          </a:p>
        </p:txBody>
      </p:sp>
      <p:pic>
        <p:nvPicPr>
          <p:cNvPr id="12" name="Рисунок 11" descr="96_1280.jpg"/>
          <p:cNvPicPr>
            <a:picLocks noChangeAspect="1"/>
          </p:cNvPicPr>
          <p:nvPr/>
        </p:nvPicPr>
        <p:blipFill>
          <a:blip r:embed="rId7" cstate="print"/>
          <a:srcRect l="4641" t="6445" r="8961" b="14742"/>
          <a:stretch>
            <a:fillRect/>
          </a:stretch>
        </p:blipFill>
        <p:spPr>
          <a:xfrm>
            <a:off x="2267744" y="1484784"/>
            <a:ext cx="4320480" cy="2736304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mgizplb.gif"/>
          <p:cNvPicPr>
            <a:picLocks noChangeAspect="1"/>
          </p:cNvPicPr>
          <p:nvPr/>
        </p:nvPicPr>
        <p:blipFill>
          <a:blip r:embed="rId2" cstate="print"/>
          <a:srcRect l="29736"/>
          <a:stretch>
            <a:fillRect/>
          </a:stretch>
        </p:blipFill>
        <p:spPr>
          <a:xfrm>
            <a:off x="467544" y="5972175"/>
            <a:ext cx="4423817" cy="885825"/>
          </a:xfrm>
          <a:prstGeom prst="rect">
            <a:avLst/>
          </a:prstGeom>
        </p:spPr>
      </p:pic>
      <p:pic>
        <p:nvPicPr>
          <p:cNvPr id="4" name="Рисунок 3" descr="smgizplb.gif"/>
          <p:cNvPicPr>
            <a:picLocks noChangeAspect="1"/>
          </p:cNvPicPr>
          <p:nvPr/>
        </p:nvPicPr>
        <p:blipFill>
          <a:blip r:embed="rId2" cstate="print"/>
          <a:srcRect l="57119"/>
          <a:stretch>
            <a:fillRect/>
          </a:stretch>
        </p:blipFill>
        <p:spPr>
          <a:xfrm>
            <a:off x="4860032" y="5972175"/>
            <a:ext cx="2699792" cy="885825"/>
          </a:xfrm>
          <a:prstGeom prst="rect">
            <a:avLst/>
          </a:prstGeom>
        </p:spPr>
      </p:pic>
      <p:pic>
        <p:nvPicPr>
          <p:cNvPr id="6" name="Рисунок 5" descr="JRv7K2-kEQE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899" t="34524" r="58449" b="34524"/>
          <a:stretch>
            <a:fillRect/>
          </a:stretch>
        </p:blipFill>
        <p:spPr>
          <a:xfrm>
            <a:off x="0" y="0"/>
            <a:ext cx="432048" cy="43204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0"/>
            <a:ext cx="19755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Населённые пункты 20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1403648" y="3717032"/>
            <a:ext cx="7416824" cy="2448272"/>
          </a:xfrm>
          <a:prstGeom prst="horizontalScroll">
            <a:avLst/>
          </a:prstGeom>
          <a:solidFill>
            <a:srgbClr val="E6D4A2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Первый </a:t>
            </a:r>
            <a:r>
              <a:rPr lang="ru-RU" sz="2400" b="1" dirty="0" err="1" smtClean="0">
                <a:solidFill>
                  <a:schemeClr val="bg2">
                    <a:lumMod val="10000"/>
                  </a:schemeClr>
                </a:solidFill>
              </a:rPr>
              <a:t>мультифестиваль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 «</a:t>
            </a:r>
            <a:r>
              <a:rPr lang="ru-RU" sz="2400" b="1" dirty="0" err="1" smtClean="0">
                <a:solidFill>
                  <a:schemeClr val="bg2">
                    <a:lumMod val="10000"/>
                  </a:schemeClr>
                </a:solidFill>
              </a:rPr>
              <a:t>Ыбица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» проходил в селе </a:t>
            </a:r>
            <a:r>
              <a:rPr lang="ru-RU" sz="2400" b="1" dirty="0" err="1" smtClean="0">
                <a:solidFill>
                  <a:schemeClr val="bg2">
                    <a:lumMod val="10000"/>
                  </a:schemeClr>
                </a:solidFill>
              </a:rPr>
              <a:t>Ыб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bg2">
                    <a:lumMod val="10000"/>
                  </a:schemeClr>
                </a:solidFill>
              </a:rPr>
              <a:t>Сыктывдинского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 района на территории «Финно-угорского этнокультурного парка».</a:t>
            </a:r>
            <a:endParaRPr lang="ru-RU" sz="2400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10" name="Рисунок 9" descr="81_84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rgbClr val="FF0000">
                <a:tint val="45000"/>
                <a:satMod val="400000"/>
              </a:srgbClr>
            </a:duotone>
          </a:blip>
          <a:srcRect l="76825"/>
          <a:stretch>
            <a:fillRect/>
          </a:stretch>
        </p:blipFill>
        <p:spPr>
          <a:xfrm>
            <a:off x="8316416" y="6021288"/>
            <a:ext cx="684287" cy="657225"/>
          </a:xfrm>
          <a:prstGeom prst="rect">
            <a:avLst/>
          </a:prstGeom>
        </p:spPr>
      </p:pic>
      <p:pic>
        <p:nvPicPr>
          <p:cNvPr id="8" name="Рисунок 7" descr="3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4725144"/>
            <a:ext cx="1632524" cy="126876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95536" y="620688"/>
            <a:ext cx="6908558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/>
              <a:t>В августе 2011 г. в одном из сёл республики Коми </a:t>
            </a:r>
          </a:p>
          <a:p>
            <a:pPr algn="ctr"/>
            <a:r>
              <a:rPr lang="ru-RU" sz="2400" dirty="0" smtClean="0"/>
              <a:t>открылся «Финно-угорский </a:t>
            </a:r>
            <a:r>
              <a:rPr lang="ru-RU" sz="2400" dirty="0" err="1" smtClean="0"/>
              <a:t>этонкультурный</a:t>
            </a:r>
            <a:r>
              <a:rPr lang="ru-RU" sz="2400" dirty="0" smtClean="0"/>
              <a:t> парк».</a:t>
            </a:r>
          </a:p>
          <a:p>
            <a:pPr algn="ctr"/>
            <a:r>
              <a:rPr lang="ru-RU" sz="2400" dirty="0" smtClean="0"/>
              <a:t>Там же прошёл первый </a:t>
            </a:r>
            <a:r>
              <a:rPr lang="ru-RU" sz="2400" dirty="0" err="1" smtClean="0"/>
              <a:t>мультифестиваль</a:t>
            </a:r>
            <a:r>
              <a:rPr lang="ru-RU" sz="2400" dirty="0" smtClean="0"/>
              <a:t>, который </a:t>
            </a:r>
          </a:p>
          <a:p>
            <a:pPr algn="ctr"/>
            <a:r>
              <a:rPr lang="ru-RU" sz="2400" dirty="0" smtClean="0"/>
              <a:t>пропагандирует культуру живой музыки и </a:t>
            </a:r>
          </a:p>
          <a:p>
            <a:pPr algn="ctr"/>
            <a:r>
              <a:rPr lang="ru-RU" sz="2400" dirty="0" smtClean="0"/>
              <a:t>здоровый образ жизни.</a:t>
            </a:r>
          </a:p>
          <a:p>
            <a:pPr algn="ctr"/>
            <a:r>
              <a:rPr lang="ru-RU" sz="2400" dirty="0" smtClean="0"/>
              <a:t>В каком селе впервые проходил </a:t>
            </a:r>
            <a:r>
              <a:rPr lang="ru-RU" sz="2400" dirty="0" err="1" smtClean="0"/>
              <a:t>мультифестиваль</a:t>
            </a:r>
            <a:r>
              <a:rPr lang="ru-RU" sz="2400" dirty="0" smtClean="0"/>
              <a:t> </a:t>
            </a:r>
          </a:p>
          <a:p>
            <a:pPr algn="ctr"/>
            <a:r>
              <a:rPr lang="ru-RU" sz="2400" dirty="0" smtClean="0"/>
              <a:t>и как он называется?</a:t>
            </a:r>
            <a:endParaRPr lang="ru-RU" sz="2400" dirty="0"/>
          </a:p>
        </p:txBody>
      </p:sp>
      <p:pic>
        <p:nvPicPr>
          <p:cNvPr id="12" name="Рисунок 11" descr="Мультфестиваль Ыбица, лого_w_1140_h_530.1_q_95.jpg"/>
          <p:cNvPicPr>
            <a:picLocks noChangeAspect="1"/>
          </p:cNvPicPr>
          <p:nvPr/>
        </p:nvPicPr>
        <p:blipFill>
          <a:blip r:embed="rId7" cstate="print"/>
          <a:srcRect l="37401" t="16123" r="37400" b="14429"/>
          <a:stretch>
            <a:fillRect/>
          </a:stretch>
        </p:blipFill>
        <p:spPr>
          <a:xfrm>
            <a:off x="7164288" y="1556792"/>
            <a:ext cx="1605252" cy="205672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mgizplb.gif"/>
          <p:cNvPicPr>
            <a:picLocks noChangeAspect="1"/>
          </p:cNvPicPr>
          <p:nvPr/>
        </p:nvPicPr>
        <p:blipFill>
          <a:blip r:embed="rId2" cstate="print"/>
          <a:srcRect l="28593"/>
          <a:stretch>
            <a:fillRect/>
          </a:stretch>
        </p:blipFill>
        <p:spPr>
          <a:xfrm>
            <a:off x="539552" y="5972175"/>
            <a:ext cx="4495825" cy="885825"/>
          </a:xfrm>
          <a:prstGeom prst="rect">
            <a:avLst/>
          </a:prstGeom>
        </p:spPr>
      </p:pic>
      <p:pic>
        <p:nvPicPr>
          <p:cNvPr id="4" name="Рисунок 3" descr="smgizplb.gif"/>
          <p:cNvPicPr>
            <a:picLocks noChangeAspect="1"/>
          </p:cNvPicPr>
          <p:nvPr/>
        </p:nvPicPr>
        <p:blipFill>
          <a:blip r:embed="rId2" cstate="print"/>
          <a:srcRect l="57119"/>
          <a:stretch>
            <a:fillRect/>
          </a:stretch>
        </p:blipFill>
        <p:spPr>
          <a:xfrm>
            <a:off x="5004048" y="5972175"/>
            <a:ext cx="2699792" cy="885825"/>
          </a:xfrm>
          <a:prstGeom prst="rect">
            <a:avLst/>
          </a:prstGeom>
        </p:spPr>
      </p:pic>
      <p:pic>
        <p:nvPicPr>
          <p:cNvPr id="6" name="Рисунок 5" descr="JRv7K2-kEQE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899" t="34524" r="58449" b="34524"/>
          <a:stretch>
            <a:fillRect/>
          </a:stretch>
        </p:blipFill>
        <p:spPr>
          <a:xfrm>
            <a:off x="0" y="0"/>
            <a:ext cx="432048" cy="43204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0"/>
            <a:ext cx="19755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Населённые пункты 30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1403648" y="4005064"/>
            <a:ext cx="7416824" cy="2160240"/>
          </a:xfrm>
          <a:prstGeom prst="horizontalScroll">
            <a:avLst/>
          </a:prstGeom>
          <a:solidFill>
            <a:srgbClr val="E6D4A2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Вуктыл – город газовиков.</a:t>
            </a:r>
          </a:p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Усинск – город </a:t>
            </a:r>
            <a:r>
              <a:rPr lang="ru-RU" sz="2400" b="1" dirty="0" err="1" smtClean="0">
                <a:solidFill>
                  <a:schemeClr val="bg2">
                    <a:lumMod val="10000"/>
                  </a:schemeClr>
                </a:solidFill>
              </a:rPr>
              <a:t>нефтянников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.</a:t>
            </a:r>
            <a:endParaRPr lang="ru-RU" sz="2400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10" name="Рисунок 9" descr="81_84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rgbClr val="FF0000">
                <a:tint val="45000"/>
                <a:satMod val="400000"/>
              </a:srgbClr>
            </a:duotone>
          </a:blip>
          <a:srcRect l="76825"/>
          <a:stretch>
            <a:fillRect/>
          </a:stretch>
        </p:blipFill>
        <p:spPr>
          <a:xfrm>
            <a:off x="8316416" y="6021288"/>
            <a:ext cx="684287" cy="657225"/>
          </a:xfrm>
          <a:prstGeom prst="rect">
            <a:avLst/>
          </a:prstGeom>
        </p:spPr>
      </p:pic>
      <p:pic>
        <p:nvPicPr>
          <p:cNvPr id="8" name="Рисунок 7" descr="3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4725144"/>
            <a:ext cx="1632524" cy="126876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971600" y="764704"/>
            <a:ext cx="728564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/>
              <a:t>Какие два рабочих посёлка республики Коми  </a:t>
            </a:r>
          </a:p>
          <a:p>
            <a:pPr algn="ctr"/>
            <a:r>
              <a:rPr lang="ru-RU" sz="2800" dirty="0" smtClean="0"/>
              <a:t>в 1984 году получили статус города?</a:t>
            </a:r>
            <a:endParaRPr lang="ru-RU" sz="2800" dirty="0"/>
          </a:p>
        </p:txBody>
      </p:sp>
      <p:pic>
        <p:nvPicPr>
          <p:cNvPr id="12" name="Рисунок 11" descr="otel0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172068" y="1844824"/>
            <a:ext cx="2954270" cy="2215703"/>
          </a:xfrm>
          <a:prstGeom prst="rect">
            <a:avLst/>
          </a:prstGeom>
        </p:spPr>
      </p:pic>
      <p:pic>
        <p:nvPicPr>
          <p:cNvPr id="13" name="Рисунок 12" descr="x_e08ea06e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403649" y="1844824"/>
            <a:ext cx="3255206" cy="220966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mgizplb.gif"/>
          <p:cNvPicPr>
            <a:picLocks noChangeAspect="1"/>
          </p:cNvPicPr>
          <p:nvPr/>
        </p:nvPicPr>
        <p:blipFill>
          <a:blip r:embed="rId2" cstate="print"/>
          <a:srcRect l="28593"/>
          <a:stretch>
            <a:fillRect/>
          </a:stretch>
        </p:blipFill>
        <p:spPr>
          <a:xfrm>
            <a:off x="539552" y="5972175"/>
            <a:ext cx="4495825" cy="885825"/>
          </a:xfrm>
          <a:prstGeom prst="rect">
            <a:avLst/>
          </a:prstGeom>
        </p:spPr>
      </p:pic>
      <p:pic>
        <p:nvPicPr>
          <p:cNvPr id="4" name="Рисунок 3" descr="smgizplb.gif"/>
          <p:cNvPicPr>
            <a:picLocks noChangeAspect="1"/>
          </p:cNvPicPr>
          <p:nvPr/>
        </p:nvPicPr>
        <p:blipFill>
          <a:blip r:embed="rId2" cstate="print"/>
          <a:srcRect l="57119"/>
          <a:stretch>
            <a:fillRect/>
          </a:stretch>
        </p:blipFill>
        <p:spPr>
          <a:xfrm>
            <a:off x="5004048" y="5972175"/>
            <a:ext cx="2699792" cy="885825"/>
          </a:xfrm>
          <a:prstGeom prst="rect">
            <a:avLst/>
          </a:prstGeom>
        </p:spPr>
      </p:pic>
      <p:pic>
        <p:nvPicPr>
          <p:cNvPr id="6" name="Рисунок 5" descr="JRv7K2-kEQE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899" t="34524" r="58449" b="34524"/>
          <a:stretch>
            <a:fillRect/>
          </a:stretch>
        </p:blipFill>
        <p:spPr>
          <a:xfrm>
            <a:off x="0" y="0"/>
            <a:ext cx="432048" cy="43204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0"/>
            <a:ext cx="19755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Населённые пункты 40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1403648" y="4437112"/>
            <a:ext cx="7416824" cy="1728192"/>
          </a:xfrm>
          <a:prstGeom prst="horizontalScroll">
            <a:avLst/>
          </a:prstGeom>
          <a:solidFill>
            <a:srgbClr val="E6D4A2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В посёлок </a:t>
            </a:r>
            <a:r>
              <a:rPr lang="ru-RU" sz="2400" b="1" dirty="0" err="1" smtClean="0">
                <a:solidFill>
                  <a:schemeClr val="bg2">
                    <a:lumMod val="10000"/>
                  </a:schemeClr>
                </a:solidFill>
              </a:rPr>
              <a:t>Жешарт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bg2">
                    <a:lumMod val="10000"/>
                  </a:schemeClr>
                </a:solidFill>
              </a:rPr>
              <a:t>Усть-Вымского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 района.</a:t>
            </a:r>
          </a:p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Качество продукции комбината всегда считалось одним из лучших в отрасли.</a:t>
            </a:r>
            <a:endParaRPr lang="ru-RU" sz="2400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10" name="Рисунок 9" descr="81_84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rgbClr val="FF0000">
                <a:tint val="45000"/>
                <a:satMod val="400000"/>
              </a:srgbClr>
            </a:duotone>
          </a:blip>
          <a:srcRect l="76825"/>
          <a:stretch>
            <a:fillRect/>
          </a:stretch>
        </p:blipFill>
        <p:spPr>
          <a:xfrm>
            <a:off x="8316416" y="6021288"/>
            <a:ext cx="684287" cy="657225"/>
          </a:xfrm>
          <a:prstGeom prst="rect">
            <a:avLst/>
          </a:prstGeom>
        </p:spPr>
      </p:pic>
      <p:pic>
        <p:nvPicPr>
          <p:cNvPr id="8" name="Рисунок 7" descr="3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4725144"/>
            <a:ext cx="1632524" cy="126876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94141" y="332656"/>
            <a:ext cx="8849859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/>
              <a:t>22 августа 1946 г. на территории Коми республики </a:t>
            </a:r>
          </a:p>
          <a:p>
            <a:pPr algn="ctr"/>
            <a:r>
              <a:rPr lang="ru-RU" sz="2400" dirty="0" smtClean="0"/>
              <a:t>был запущен в эксплуатацию фанерный завод.</a:t>
            </a:r>
          </a:p>
          <a:p>
            <a:pPr algn="ctr"/>
            <a:r>
              <a:rPr lang="ru-RU" sz="2400" dirty="0" smtClean="0"/>
              <a:t>В 2002 г. преобразован в фанерный комбинат.</a:t>
            </a:r>
          </a:p>
          <a:p>
            <a:pPr algn="ctr"/>
            <a:r>
              <a:rPr lang="ru-RU" sz="2400" dirty="0" smtClean="0"/>
              <a:t>В настоящее время он входит в тройку крупнейших предприятий  </a:t>
            </a:r>
          </a:p>
          <a:p>
            <a:pPr algn="ctr"/>
            <a:r>
              <a:rPr lang="ru-RU" sz="2400" dirty="0" smtClean="0"/>
              <a:t>лесной промышленности РК.</a:t>
            </a:r>
          </a:p>
          <a:p>
            <a:pPr algn="ctr"/>
            <a:r>
              <a:rPr lang="ru-RU" sz="2400" dirty="0" smtClean="0"/>
              <a:t>В каком населённом пункте находится фанерный комбинат?</a:t>
            </a:r>
          </a:p>
          <a:p>
            <a:endParaRPr lang="ru-RU" dirty="0"/>
          </a:p>
        </p:txBody>
      </p:sp>
      <p:pic>
        <p:nvPicPr>
          <p:cNvPr id="12" name="Рисунок 11" descr="34_2dae8birzha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547664" y="2636912"/>
            <a:ext cx="2372883" cy="1779662"/>
          </a:xfrm>
          <a:prstGeom prst="rect">
            <a:avLst/>
          </a:prstGeom>
        </p:spPr>
      </p:pic>
      <p:pic>
        <p:nvPicPr>
          <p:cNvPr id="13" name="Рисунок 12" descr="48_f5557dsc_0135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004048" y="2636912"/>
            <a:ext cx="2664296" cy="1776197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mgizplb.gif"/>
          <p:cNvPicPr>
            <a:picLocks noChangeAspect="1"/>
          </p:cNvPicPr>
          <p:nvPr/>
        </p:nvPicPr>
        <p:blipFill>
          <a:blip r:embed="rId2" cstate="print"/>
          <a:srcRect l="28593"/>
          <a:stretch>
            <a:fillRect/>
          </a:stretch>
        </p:blipFill>
        <p:spPr>
          <a:xfrm>
            <a:off x="539552" y="5972175"/>
            <a:ext cx="4495825" cy="885825"/>
          </a:xfrm>
          <a:prstGeom prst="rect">
            <a:avLst/>
          </a:prstGeom>
        </p:spPr>
      </p:pic>
      <p:pic>
        <p:nvPicPr>
          <p:cNvPr id="4" name="Рисунок 3" descr="smgizplb.gif"/>
          <p:cNvPicPr>
            <a:picLocks noChangeAspect="1"/>
          </p:cNvPicPr>
          <p:nvPr/>
        </p:nvPicPr>
        <p:blipFill>
          <a:blip r:embed="rId2" cstate="print"/>
          <a:srcRect l="57119"/>
          <a:stretch>
            <a:fillRect/>
          </a:stretch>
        </p:blipFill>
        <p:spPr>
          <a:xfrm>
            <a:off x="5004048" y="5972175"/>
            <a:ext cx="2699792" cy="885825"/>
          </a:xfrm>
          <a:prstGeom prst="rect">
            <a:avLst/>
          </a:prstGeom>
        </p:spPr>
      </p:pic>
      <p:pic>
        <p:nvPicPr>
          <p:cNvPr id="6" name="Рисунок 5" descr="JRv7K2-kEQE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899" t="34524" r="58449" b="34524"/>
          <a:stretch>
            <a:fillRect/>
          </a:stretch>
        </p:blipFill>
        <p:spPr>
          <a:xfrm>
            <a:off x="0" y="0"/>
            <a:ext cx="432048" cy="43204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0"/>
            <a:ext cx="19755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Населённые пункты 50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1403648" y="2780928"/>
            <a:ext cx="7416824" cy="3384376"/>
          </a:xfrm>
          <a:prstGeom prst="horizontalScroll">
            <a:avLst/>
          </a:prstGeom>
          <a:solidFill>
            <a:srgbClr val="E6D4A2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                                   Город Печора</a:t>
            </a:r>
            <a:endParaRPr lang="ru-RU" sz="2400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10" name="Рисунок 9" descr="81_84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rgbClr val="FF0000">
                <a:tint val="45000"/>
                <a:satMod val="400000"/>
              </a:srgbClr>
            </a:duotone>
          </a:blip>
          <a:srcRect l="76825"/>
          <a:stretch>
            <a:fillRect/>
          </a:stretch>
        </p:blipFill>
        <p:spPr>
          <a:xfrm>
            <a:off x="8316416" y="6021288"/>
            <a:ext cx="684287" cy="657225"/>
          </a:xfrm>
          <a:prstGeom prst="rect">
            <a:avLst/>
          </a:prstGeom>
        </p:spPr>
      </p:pic>
      <p:pic>
        <p:nvPicPr>
          <p:cNvPr id="8" name="Рисунок 7" descr="3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4725144"/>
            <a:ext cx="1632524" cy="126876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0" y="476672"/>
            <a:ext cx="9286838" cy="29546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В 1903 году исследователь Севера В.А. </a:t>
            </a:r>
            <a:r>
              <a:rPr lang="ru-RU" sz="2400" dirty="0" err="1" smtClean="0"/>
              <a:t>Русанов</a:t>
            </a:r>
            <a:r>
              <a:rPr lang="ru-RU" sz="2400" dirty="0" smtClean="0"/>
              <a:t> предпринял крупную </a:t>
            </a:r>
          </a:p>
          <a:p>
            <a:r>
              <a:rPr lang="ru-RU" sz="2400" dirty="0" smtClean="0"/>
              <a:t>экспедицию по реке… Проплывая мимо живописных крутых </a:t>
            </a:r>
          </a:p>
          <a:p>
            <a:r>
              <a:rPr lang="ru-RU" sz="2400" dirty="0" smtClean="0"/>
              <a:t>берегов, он написал в своём дневнике пророческую фразу:</a:t>
            </a:r>
          </a:p>
          <a:p>
            <a:r>
              <a:rPr lang="ru-RU" sz="2400" dirty="0" smtClean="0"/>
              <a:t>«Придёт ли время, когда на том берегу  </a:t>
            </a:r>
          </a:p>
          <a:p>
            <a:r>
              <a:rPr lang="ru-RU" sz="2400" dirty="0" smtClean="0"/>
              <a:t>будет построен город…» </a:t>
            </a:r>
          </a:p>
          <a:p>
            <a:r>
              <a:rPr lang="ru-RU" sz="2400" dirty="0" smtClean="0"/>
              <a:t>Прошло почти 40 лет, и город  действительно возник.</a:t>
            </a:r>
          </a:p>
          <a:p>
            <a:r>
              <a:rPr lang="ru-RU" sz="2400" dirty="0" smtClean="0"/>
              <a:t>О каком городе идёт речь?</a:t>
            </a:r>
          </a:p>
          <a:p>
            <a:endParaRPr lang="ru-RU" dirty="0"/>
          </a:p>
        </p:txBody>
      </p:sp>
      <p:pic>
        <p:nvPicPr>
          <p:cNvPr id="13" name="Рисунок 12" descr="42_1280.jpg"/>
          <p:cNvPicPr>
            <a:picLocks noChangeAspect="1"/>
          </p:cNvPicPr>
          <p:nvPr/>
        </p:nvPicPr>
        <p:blipFill>
          <a:blip r:embed="rId7" cstate="print"/>
          <a:srcRect t="3240"/>
          <a:stretch>
            <a:fillRect/>
          </a:stretch>
        </p:blipFill>
        <p:spPr>
          <a:xfrm>
            <a:off x="1979712" y="3356992"/>
            <a:ext cx="2448272" cy="2285169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mgizplb.gif"/>
          <p:cNvPicPr>
            <a:picLocks noChangeAspect="1"/>
          </p:cNvPicPr>
          <p:nvPr/>
        </p:nvPicPr>
        <p:blipFill>
          <a:blip r:embed="rId2" cstate="print"/>
          <a:srcRect l="28593"/>
          <a:stretch>
            <a:fillRect/>
          </a:stretch>
        </p:blipFill>
        <p:spPr>
          <a:xfrm>
            <a:off x="539552" y="5972175"/>
            <a:ext cx="4495825" cy="885825"/>
          </a:xfrm>
          <a:prstGeom prst="rect">
            <a:avLst/>
          </a:prstGeom>
        </p:spPr>
      </p:pic>
      <p:pic>
        <p:nvPicPr>
          <p:cNvPr id="4" name="Рисунок 3" descr="smgizplb.gif"/>
          <p:cNvPicPr>
            <a:picLocks noChangeAspect="1"/>
          </p:cNvPicPr>
          <p:nvPr/>
        </p:nvPicPr>
        <p:blipFill>
          <a:blip r:embed="rId2" cstate="print"/>
          <a:srcRect l="57119"/>
          <a:stretch>
            <a:fillRect/>
          </a:stretch>
        </p:blipFill>
        <p:spPr>
          <a:xfrm>
            <a:off x="5004048" y="5972175"/>
            <a:ext cx="2699792" cy="885825"/>
          </a:xfrm>
          <a:prstGeom prst="rect">
            <a:avLst/>
          </a:prstGeom>
        </p:spPr>
      </p:pic>
      <p:pic>
        <p:nvPicPr>
          <p:cNvPr id="6" name="Рисунок 5" descr="JRv7K2-kEQE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899" t="34524" r="58449" b="34524"/>
          <a:stretch>
            <a:fillRect/>
          </a:stretch>
        </p:blipFill>
        <p:spPr>
          <a:xfrm>
            <a:off x="0" y="0"/>
            <a:ext cx="432048" cy="43204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0"/>
            <a:ext cx="17608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Быт коми народа 10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9" name="Рисунок 8" descr="81_84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rgbClr val="FF0000">
                <a:tint val="45000"/>
                <a:satMod val="400000"/>
              </a:srgbClr>
            </a:duotone>
          </a:blip>
          <a:srcRect l="76825"/>
          <a:stretch>
            <a:fillRect/>
          </a:stretch>
        </p:blipFill>
        <p:spPr>
          <a:xfrm>
            <a:off x="8316416" y="6021288"/>
            <a:ext cx="684287" cy="657225"/>
          </a:xfrm>
          <a:prstGeom prst="rect">
            <a:avLst/>
          </a:prstGeom>
        </p:spPr>
      </p:pic>
      <p:sp>
        <p:nvSpPr>
          <p:cNvPr id="10" name="Горизонтальный свиток 9"/>
          <p:cNvSpPr/>
          <p:nvPr/>
        </p:nvSpPr>
        <p:spPr>
          <a:xfrm>
            <a:off x="1403648" y="4005064"/>
            <a:ext cx="7416824" cy="2160240"/>
          </a:xfrm>
          <a:prstGeom prst="horizontalScroll">
            <a:avLst/>
          </a:prstGeom>
          <a:solidFill>
            <a:srgbClr val="E6D4A2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Мебель украшали с помощью резьбы.</a:t>
            </a:r>
            <a:endParaRPr lang="ru-RU" sz="2400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8" name="Рисунок 7" descr="3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4725144"/>
            <a:ext cx="1632524" cy="126876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51940" y="620688"/>
            <a:ext cx="861960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/>
              <a:t>Каким </a:t>
            </a:r>
            <a:r>
              <a:rPr lang="ru-RU" sz="2800" smtClean="0"/>
              <a:t>основным  способом </a:t>
            </a:r>
            <a:r>
              <a:rPr lang="ru-RU" sz="2800" dirty="0" smtClean="0"/>
              <a:t>украшал коми крестьянин </a:t>
            </a:r>
          </a:p>
          <a:p>
            <a:pPr algn="ctr"/>
            <a:r>
              <a:rPr lang="ru-RU" sz="2800" dirty="0" smtClean="0"/>
              <a:t>мебель в своём доме?</a:t>
            </a:r>
            <a:endParaRPr lang="ru-RU" sz="2800" dirty="0"/>
          </a:p>
        </p:txBody>
      </p:sp>
      <p:pic>
        <p:nvPicPr>
          <p:cNvPr id="12" name="Рисунок 11" descr="0019-019-Derevoobrabatyvajuschie-remesla.jpg"/>
          <p:cNvPicPr>
            <a:picLocks noChangeAspect="1"/>
          </p:cNvPicPr>
          <p:nvPr/>
        </p:nvPicPr>
        <p:blipFill>
          <a:blip r:embed="rId7" cstate="print"/>
          <a:srcRect l="62600" t="5901" r="1963" b="46850"/>
          <a:stretch>
            <a:fillRect/>
          </a:stretch>
        </p:blipFill>
        <p:spPr>
          <a:xfrm>
            <a:off x="1907704" y="1772816"/>
            <a:ext cx="2376264" cy="2376264"/>
          </a:xfrm>
          <a:prstGeom prst="rect">
            <a:avLst/>
          </a:prstGeom>
        </p:spPr>
      </p:pic>
      <p:pic>
        <p:nvPicPr>
          <p:cNvPr id="15" name="Рисунок 14" descr="4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499991" y="1772816"/>
            <a:ext cx="3110475" cy="2332856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hlinkClick r:id="" action="ppaction://hlinkshowjump?jump=nextslide"/>
          </p:cNvPr>
          <p:cNvSpPr/>
          <p:nvPr/>
        </p:nvSpPr>
        <p:spPr>
          <a:xfrm>
            <a:off x="3347864" y="6093296"/>
            <a:ext cx="1800200" cy="576064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Начать игру</a:t>
            </a:r>
            <a:endParaRPr lang="ru-RU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99792" y="0"/>
            <a:ext cx="21643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Правила игры.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404664"/>
            <a:ext cx="9468543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dirty="0" smtClean="0"/>
              <a:t>В игре участвуют 2 или 4 команды. 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Команды по очереди выбирают  на «игровом поле» </a:t>
            </a:r>
            <a:r>
              <a:rPr lang="ru-RU" sz="2400" i="1" dirty="0" smtClean="0"/>
              <a:t>(слайд № 3) </a:t>
            </a:r>
          </a:p>
          <a:p>
            <a:pPr marL="342900" indent="-342900"/>
            <a:r>
              <a:rPr lang="ru-RU" sz="2400" dirty="0" smtClean="0"/>
              <a:t>     тему вопроса: </a:t>
            </a:r>
            <a:r>
              <a:rPr lang="ru-RU" sz="2400" b="1" dirty="0" smtClean="0"/>
              <a:t>«Символы»</a:t>
            </a:r>
            <a:r>
              <a:rPr lang="ru-RU" sz="2400" dirty="0" smtClean="0"/>
              <a:t>, </a:t>
            </a:r>
            <a:r>
              <a:rPr lang="ru-RU" sz="2400" b="1" dirty="0" smtClean="0"/>
              <a:t>«История»</a:t>
            </a:r>
            <a:r>
              <a:rPr lang="ru-RU" sz="2400" dirty="0" smtClean="0"/>
              <a:t>, </a:t>
            </a:r>
            <a:r>
              <a:rPr lang="ru-RU" sz="2400" b="1" dirty="0" smtClean="0"/>
              <a:t>«Населённые пункты»</a:t>
            </a:r>
            <a:r>
              <a:rPr lang="ru-RU" sz="2400" dirty="0" smtClean="0"/>
              <a:t>, </a:t>
            </a:r>
          </a:p>
          <a:p>
            <a:pPr marL="342900" indent="-342900"/>
            <a:r>
              <a:rPr lang="ru-RU" sz="2400" dirty="0" smtClean="0"/>
              <a:t>     </a:t>
            </a:r>
            <a:r>
              <a:rPr lang="ru-RU" sz="2400" b="1" dirty="0" smtClean="0"/>
              <a:t>«Быт коми народа»</a:t>
            </a:r>
            <a:r>
              <a:rPr lang="ru-RU" sz="2400" dirty="0" smtClean="0"/>
              <a:t>, </a:t>
            </a:r>
            <a:r>
              <a:rPr lang="ru-RU" sz="2400" b="1" dirty="0" smtClean="0"/>
              <a:t>«Фольклор»</a:t>
            </a:r>
            <a:r>
              <a:rPr lang="ru-RU" sz="2400" dirty="0" smtClean="0"/>
              <a:t>, </a:t>
            </a:r>
            <a:r>
              <a:rPr lang="ru-RU" sz="2400" b="1" dirty="0" smtClean="0"/>
              <a:t>«Известные люди»</a:t>
            </a:r>
            <a:r>
              <a:rPr lang="ru-RU" sz="2400" dirty="0" smtClean="0"/>
              <a:t>, </a:t>
            </a:r>
          </a:p>
          <a:p>
            <a:pPr marL="342900" indent="-342900"/>
            <a:r>
              <a:rPr lang="ru-RU" sz="2400" b="1" dirty="0" smtClean="0"/>
              <a:t>     «Природа»</a:t>
            </a:r>
            <a:r>
              <a:rPr lang="ru-RU" sz="2400" dirty="0" smtClean="0"/>
              <a:t>, </a:t>
            </a:r>
            <a:r>
              <a:rPr lang="ru-RU" sz="2400" b="1" dirty="0" smtClean="0"/>
              <a:t>«Это интересно»</a:t>
            </a:r>
            <a:r>
              <a:rPr lang="ru-RU" sz="2400" dirty="0" smtClean="0"/>
              <a:t> и вопрос, который  оценивается </a:t>
            </a:r>
          </a:p>
          <a:p>
            <a:pPr marL="342900" indent="-342900"/>
            <a:r>
              <a:rPr lang="ru-RU" sz="2400" dirty="0" smtClean="0"/>
              <a:t>     в </a:t>
            </a:r>
            <a:r>
              <a:rPr lang="ru-RU" sz="2400" b="1" dirty="0" smtClean="0"/>
              <a:t>10</a:t>
            </a:r>
            <a:r>
              <a:rPr lang="ru-RU" sz="2400" dirty="0" smtClean="0"/>
              <a:t>, </a:t>
            </a:r>
            <a:r>
              <a:rPr lang="ru-RU" sz="2400" b="1" dirty="0" smtClean="0"/>
              <a:t>20</a:t>
            </a:r>
            <a:r>
              <a:rPr lang="ru-RU" sz="2400" dirty="0" smtClean="0"/>
              <a:t>, </a:t>
            </a:r>
            <a:r>
              <a:rPr lang="ru-RU" sz="2400" b="1" dirty="0" smtClean="0"/>
              <a:t>30</a:t>
            </a:r>
            <a:r>
              <a:rPr lang="ru-RU" sz="2400" dirty="0" smtClean="0"/>
              <a:t>, </a:t>
            </a:r>
            <a:r>
              <a:rPr lang="ru-RU" sz="2400" b="1" dirty="0" smtClean="0"/>
              <a:t>40</a:t>
            </a:r>
            <a:r>
              <a:rPr lang="ru-RU" sz="2400" dirty="0" smtClean="0"/>
              <a:t>, </a:t>
            </a:r>
            <a:r>
              <a:rPr lang="ru-RU" sz="2400" b="1" dirty="0" smtClean="0"/>
              <a:t>50</a:t>
            </a:r>
            <a:r>
              <a:rPr lang="ru-RU" sz="2400" dirty="0" smtClean="0"/>
              <a:t> баллов. За каждый правильный ответ команде зачисляется соответствующее количество баллов.</a:t>
            </a:r>
          </a:p>
          <a:p>
            <a:r>
              <a:rPr lang="ru-RU" sz="2400" dirty="0" smtClean="0"/>
              <a:t>3.  Побеждает команда, набравшая наибольшее количество баллов. </a:t>
            </a:r>
          </a:p>
          <a:p>
            <a:endParaRPr lang="ru-RU" sz="2400" dirty="0" smtClean="0"/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05380" y="3501008"/>
            <a:ext cx="8388771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/>
              <a:t> </a:t>
            </a:r>
            <a:r>
              <a:rPr lang="ru-RU" sz="2400" dirty="0" smtClean="0"/>
              <a:t>Щелчком на                    - открывается вопрос.</a:t>
            </a:r>
          </a:p>
          <a:p>
            <a:pPr>
              <a:buFont typeface="Wingdings" pitchFamily="2" charset="2"/>
              <a:buChar char="Ø"/>
            </a:pPr>
            <a:endParaRPr lang="ru-RU" sz="2400" dirty="0" smtClean="0"/>
          </a:p>
          <a:p>
            <a:pPr>
              <a:buFont typeface="Wingdings" pitchFamily="2" charset="2"/>
              <a:buChar char="Ø"/>
            </a:pPr>
            <a:r>
              <a:rPr lang="ru-RU" sz="2400" dirty="0" smtClean="0"/>
              <a:t> Щелчком на                   - открывается правильный ответ.</a:t>
            </a:r>
          </a:p>
          <a:p>
            <a:pPr>
              <a:buFont typeface="Wingdings" pitchFamily="2" charset="2"/>
              <a:buChar char="Ø"/>
            </a:pPr>
            <a:endParaRPr lang="ru-RU" sz="2400" dirty="0" smtClean="0"/>
          </a:p>
          <a:p>
            <a:pPr>
              <a:buFont typeface="Wingdings" pitchFamily="2" charset="2"/>
              <a:buChar char="Ø"/>
            </a:pPr>
            <a:r>
              <a:rPr lang="ru-RU" sz="2400" dirty="0" smtClean="0"/>
              <a:t> Щелчком на                   - возвращаетесь на «игровое поле».  </a:t>
            </a:r>
          </a:p>
          <a:p>
            <a:pPr>
              <a:buFont typeface="Wingdings" pitchFamily="2" charset="2"/>
              <a:buChar char="Ø"/>
            </a:pPr>
            <a:endParaRPr lang="ru-RU" dirty="0" smtClean="0"/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  </a:t>
            </a:r>
            <a:r>
              <a:rPr lang="ru-RU" sz="2400" dirty="0" smtClean="0"/>
              <a:t>Щелчком на     </a:t>
            </a:r>
            <a:r>
              <a:rPr lang="ru-RU" sz="2400" u="sng" dirty="0" smtClean="0">
                <a:solidFill>
                  <a:srgbClr val="002060"/>
                </a:solidFill>
              </a:rPr>
              <a:t>Закончить игру </a:t>
            </a:r>
            <a:r>
              <a:rPr lang="ru-RU" sz="2400" dirty="0" smtClean="0"/>
              <a:t>– подводите итоги игры. </a:t>
            </a:r>
            <a:endParaRPr lang="ru-RU" sz="2400" dirty="0"/>
          </a:p>
        </p:txBody>
      </p:sp>
      <p:sp>
        <p:nvSpPr>
          <p:cNvPr id="7" name="Скругленный прямоугольник 6">
            <a:hlinkClick r:id="rId2" action="ppaction://hlinksldjump"/>
          </p:cNvPr>
          <p:cNvSpPr/>
          <p:nvPr/>
        </p:nvSpPr>
        <p:spPr>
          <a:xfrm>
            <a:off x="2915816" y="3573016"/>
            <a:ext cx="720080" cy="432048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30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8" name="Рисунок 7" descr="3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2843808" y="4077072"/>
            <a:ext cx="950954" cy="739059"/>
          </a:xfrm>
          <a:prstGeom prst="rect">
            <a:avLst/>
          </a:prstGeom>
        </p:spPr>
      </p:pic>
      <p:pic>
        <p:nvPicPr>
          <p:cNvPr id="9" name="Рисунок 8" descr="81_84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rgbClr val="FF0000">
                <a:tint val="45000"/>
                <a:satMod val="400000"/>
              </a:srgbClr>
            </a:duotone>
          </a:blip>
          <a:srcRect l="76825"/>
          <a:stretch>
            <a:fillRect/>
          </a:stretch>
        </p:blipFill>
        <p:spPr>
          <a:xfrm>
            <a:off x="2987824" y="4970256"/>
            <a:ext cx="504056" cy="484122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mgizplb.gif"/>
          <p:cNvPicPr>
            <a:picLocks noChangeAspect="1"/>
          </p:cNvPicPr>
          <p:nvPr/>
        </p:nvPicPr>
        <p:blipFill>
          <a:blip r:embed="rId2" cstate="print"/>
          <a:srcRect l="28593"/>
          <a:stretch>
            <a:fillRect/>
          </a:stretch>
        </p:blipFill>
        <p:spPr>
          <a:xfrm>
            <a:off x="467544" y="5972175"/>
            <a:ext cx="4495825" cy="885825"/>
          </a:xfrm>
          <a:prstGeom prst="rect">
            <a:avLst/>
          </a:prstGeom>
        </p:spPr>
      </p:pic>
      <p:pic>
        <p:nvPicPr>
          <p:cNvPr id="4" name="Рисунок 3" descr="smgizplb.gif"/>
          <p:cNvPicPr>
            <a:picLocks noChangeAspect="1"/>
          </p:cNvPicPr>
          <p:nvPr/>
        </p:nvPicPr>
        <p:blipFill>
          <a:blip r:embed="rId2" cstate="print"/>
          <a:srcRect l="57119"/>
          <a:stretch>
            <a:fillRect/>
          </a:stretch>
        </p:blipFill>
        <p:spPr>
          <a:xfrm>
            <a:off x="4932040" y="5972175"/>
            <a:ext cx="2699792" cy="885825"/>
          </a:xfrm>
          <a:prstGeom prst="rect">
            <a:avLst/>
          </a:prstGeom>
        </p:spPr>
      </p:pic>
      <p:pic>
        <p:nvPicPr>
          <p:cNvPr id="6" name="Рисунок 5" descr="JRv7K2-kEQE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899" t="34524" r="58449" b="34524"/>
          <a:stretch>
            <a:fillRect/>
          </a:stretch>
        </p:blipFill>
        <p:spPr>
          <a:xfrm>
            <a:off x="0" y="0"/>
            <a:ext cx="432048" cy="43204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39552" y="0"/>
            <a:ext cx="176086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Быт коми народа 20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" name="Рисунок 9" descr="81_84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rgbClr val="FF0000">
                <a:tint val="45000"/>
                <a:satMod val="400000"/>
              </a:srgbClr>
            </a:duotone>
          </a:blip>
          <a:srcRect l="76825"/>
          <a:stretch>
            <a:fillRect/>
          </a:stretch>
        </p:blipFill>
        <p:spPr>
          <a:xfrm>
            <a:off x="8316416" y="6021288"/>
            <a:ext cx="684287" cy="657225"/>
          </a:xfrm>
          <a:prstGeom prst="rect">
            <a:avLst/>
          </a:prstGeom>
        </p:spPr>
      </p:pic>
      <p:sp>
        <p:nvSpPr>
          <p:cNvPr id="11" name="Горизонтальный свиток 10"/>
          <p:cNvSpPr/>
          <p:nvPr/>
        </p:nvSpPr>
        <p:spPr>
          <a:xfrm>
            <a:off x="1403648" y="4005064"/>
            <a:ext cx="7416824" cy="2160240"/>
          </a:xfrm>
          <a:prstGeom prst="horizontalScroll">
            <a:avLst/>
          </a:prstGeom>
          <a:solidFill>
            <a:srgbClr val="E6D4A2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Шушун – сарафан у коми-зырян.</a:t>
            </a:r>
            <a:endParaRPr lang="ru-RU" sz="2400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8" name="Рисунок 7" descr="3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4725144"/>
            <a:ext cx="1632524" cy="126876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704805" y="476672"/>
            <a:ext cx="33671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/>
              <a:t>Что такое  «шушун»?</a:t>
            </a:r>
            <a:endParaRPr lang="ru-RU" sz="2800" dirty="0"/>
          </a:p>
        </p:txBody>
      </p:sp>
      <p:pic>
        <p:nvPicPr>
          <p:cNvPr id="13" name="Рисунок 12" descr="1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779912" y="1124744"/>
            <a:ext cx="4293592" cy="3018268"/>
          </a:xfrm>
          <a:prstGeom prst="rect">
            <a:avLst/>
          </a:prstGeom>
        </p:spPr>
      </p:pic>
      <p:pic>
        <p:nvPicPr>
          <p:cNvPr id="14" name="Рисунок 13" descr="682203-75036631_2.jpg"/>
          <p:cNvPicPr>
            <a:picLocks noChangeAspect="1"/>
          </p:cNvPicPr>
          <p:nvPr/>
        </p:nvPicPr>
        <p:blipFill>
          <a:blip r:embed="rId8" cstate="print"/>
          <a:srcRect l="47567"/>
          <a:stretch>
            <a:fillRect/>
          </a:stretch>
        </p:blipFill>
        <p:spPr>
          <a:xfrm>
            <a:off x="1043608" y="1124744"/>
            <a:ext cx="2496507" cy="3024336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mgizplb.gif"/>
          <p:cNvPicPr>
            <a:picLocks noChangeAspect="1"/>
          </p:cNvPicPr>
          <p:nvPr/>
        </p:nvPicPr>
        <p:blipFill>
          <a:blip r:embed="rId2" cstate="print"/>
          <a:srcRect l="28593"/>
          <a:stretch>
            <a:fillRect/>
          </a:stretch>
        </p:blipFill>
        <p:spPr>
          <a:xfrm>
            <a:off x="539552" y="5972175"/>
            <a:ext cx="4495825" cy="885825"/>
          </a:xfrm>
          <a:prstGeom prst="rect">
            <a:avLst/>
          </a:prstGeom>
        </p:spPr>
      </p:pic>
      <p:pic>
        <p:nvPicPr>
          <p:cNvPr id="4" name="Рисунок 3" descr="smgizplb.gif"/>
          <p:cNvPicPr>
            <a:picLocks noChangeAspect="1"/>
          </p:cNvPicPr>
          <p:nvPr/>
        </p:nvPicPr>
        <p:blipFill>
          <a:blip r:embed="rId2" cstate="print"/>
          <a:srcRect l="57119"/>
          <a:stretch>
            <a:fillRect/>
          </a:stretch>
        </p:blipFill>
        <p:spPr>
          <a:xfrm>
            <a:off x="5004048" y="5972175"/>
            <a:ext cx="2699792" cy="885825"/>
          </a:xfrm>
          <a:prstGeom prst="rect">
            <a:avLst/>
          </a:prstGeom>
        </p:spPr>
      </p:pic>
      <p:pic>
        <p:nvPicPr>
          <p:cNvPr id="6" name="Рисунок 5" descr="JRv7K2-kEQE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899" t="34524" r="58449" b="34524"/>
          <a:stretch>
            <a:fillRect/>
          </a:stretch>
        </p:blipFill>
        <p:spPr>
          <a:xfrm>
            <a:off x="0" y="0"/>
            <a:ext cx="432048" cy="43204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39552" y="0"/>
            <a:ext cx="176086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Быт коми народа 30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" name="Рисунок 9" descr="81_84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rgbClr val="FF0000">
                <a:tint val="45000"/>
                <a:satMod val="400000"/>
              </a:srgbClr>
            </a:duotone>
          </a:blip>
          <a:srcRect l="76825"/>
          <a:stretch>
            <a:fillRect/>
          </a:stretch>
        </p:blipFill>
        <p:spPr>
          <a:xfrm>
            <a:off x="8316416" y="6021288"/>
            <a:ext cx="684287" cy="657225"/>
          </a:xfrm>
          <a:prstGeom prst="rect">
            <a:avLst/>
          </a:prstGeom>
        </p:spPr>
      </p:pic>
      <p:sp>
        <p:nvSpPr>
          <p:cNvPr id="11" name="Горизонтальный свиток 10"/>
          <p:cNvSpPr/>
          <p:nvPr/>
        </p:nvSpPr>
        <p:spPr>
          <a:xfrm>
            <a:off x="1403648" y="1412776"/>
            <a:ext cx="7416824" cy="4752528"/>
          </a:xfrm>
          <a:prstGeom prst="horizontalScroll">
            <a:avLst/>
          </a:prstGeom>
          <a:solidFill>
            <a:srgbClr val="E6D4A2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bg2">
                    <a:lumMod val="10000"/>
                  </a:schemeClr>
                </a:solidFill>
              </a:rPr>
              <a:t>Зе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.</a:t>
            </a:r>
            <a:endParaRPr lang="ru-RU" sz="2400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8" name="Рисунок 7" descr="3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4725144"/>
            <a:ext cx="1632524" cy="126876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11560" y="76470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683568" y="476672"/>
            <a:ext cx="738663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/>
              <a:t>Внутренний план коми избы достаточно устойчив. </a:t>
            </a:r>
          </a:p>
          <a:p>
            <a:pPr algn="ctr"/>
            <a:r>
              <a:rPr lang="ru-RU" sz="2400" dirty="0" smtClean="0"/>
              <a:t>Наиболее распространён был интерьер, где печь</a:t>
            </a:r>
          </a:p>
          <a:p>
            <a:pPr algn="ctr"/>
            <a:r>
              <a:rPr lang="ru-RU" sz="2400" dirty="0" smtClean="0"/>
              <a:t>стоит направо или налево от входа. </a:t>
            </a:r>
          </a:p>
          <a:p>
            <a:pPr algn="ctr"/>
            <a:r>
              <a:rPr lang="ru-RU" sz="2400" dirty="0" smtClean="0"/>
              <a:t>А что находится напротив входа по диагонали от печи?</a:t>
            </a:r>
            <a:endParaRPr lang="ru-RU" sz="2400" dirty="0"/>
          </a:p>
        </p:txBody>
      </p:sp>
      <p:pic>
        <p:nvPicPr>
          <p:cNvPr id="14" name="Picture 24" descr="Копия img280"/>
          <p:cNvPicPr>
            <a:picLocks noChangeAspect="1" noChangeArrowheads="1"/>
          </p:cNvPicPr>
          <p:nvPr/>
        </p:nvPicPr>
        <p:blipFill>
          <a:blip r:embed="rId7" cstate="print"/>
          <a:srcRect l="4918" t="4677" r="3279" b="1793"/>
          <a:stretch>
            <a:fillRect/>
          </a:stretch>
        </p:blipFill>
        <p:spPr bwMode="auto">
          <a:xfrm>
            <a:off x="2915816" y="2204864"/>
            <a:ext cx="4032448" cy="288032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2267744" y="5085184"/>
            <a:ext cx="62765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Красный угол. Угол, где размещались образа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endParaRPr lang="ru-RU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mgizplb.gif"/>
          <p:cNvPicPr>
            <a:picLocks noChangeAspect="1"/>
          </p:cNvPicPr>
          <p:nvPr/>
        </p:nvPicPr>
        <p:blipFill>
          <a:blip r:embed="rId2" cstate="print"/>
          <a:srcRect l="28593"/>
          <a:stretch>
            <a:fillRect/>
          </a:stretch>
        </p:blipFill>
        <p:spPr>
          <a:xfrm>
            <a:off x="539552" y="5972175"/>
            <a:ext cx="4495825" cy="885825"/>
          </a:xfrm>
          <a:prstGeom prst="rect">
            <a:avLst/>
          </a:prstGeom>
        </p:spPr>
      </p:pic>
      <p:pic>
        <p:nvPicPr>
          <p:cNvPr id="4" name="Рисунок 3" descr="smgizplb.gif"/>
          <p:cNvPicPr>
            <a:picLocks noChangeAspect="1"/>
          </p:cNvPicPr>
          <p:nvPr/>
        </p:nvPicPr>
        <p:blipFill>
          <a:blip r:embed="rId2" cstate="print"/>
          <a:srcRect l="57119"/>
          <a:stretch>
            <a:fillRect/>
          </a:stretch>
        </p:blipFill>
        <p:spPr>
          <a:xfrm>
            <a:off x="5004048" y="5972175"/>
            <a:ext cx="2699792" cy="885825"/>
          </a:xfrm>
          <a:prstGeom prst="rect">
            <a:avLst/>
          </a:prstGeom>
        </p:spPr>
      </p:pic>
      <p:pic>
        <p:nvPicPr>
          <p:cNvPr id="6" name="Рисунок 5" descr="JRv7K2-kEQE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899" t="34524" r="58449" b="34524"/>
          <a:stretch>
            <a:fillRect/>
          </a:stretch>
        </p:blipFill>
        <p:spPr>
          <a:xfrm>
            <a:off x="0" y="0"/>
            <a:ext cx="432048" cy="43204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39552" y="0"/>
            <a:ext cx="176086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Быт коми народа 40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" name="Рисунок 9" descr="81_84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rgbClr val="FF0000">
                <a:tint val="45000"/>
                <a:satMod val="400000"/>
              </a:srgbClr>
            </a:duotone>
          </a:blip>
          <a:srcRect l="76825"/>
          <a:stretch>
            <a:fillRect/>
          </a:stretch>
        </p:blipFill>
        <p:spPr>
          <a:xfrm>
            <a:off x="8316416" y="6021288"/>
            <a:ext cx="684287" cy="657225"/>
          </a:xfrm>
          <a:prstGeom prst="rect">
            <a:avLst/>
          </a:prstGeom>
        </p:spPr>
      </p:pic>
      <p:sp>
        <p:nvSpPr>
          <p:cNvPr id="11" name="Горизонтальный свиток 10"/>
          <p:cNvSpPr/>
          <p:nvPr/>
        </p:nvSpPr>
        <p:spPr>
          <a:xfrm>
            <a:off x="1475656" y="908720"/>
            <a:ext cx="7416824" cy="5256584"/>
          </a:xfrm>
          <a:prstGeom prst="horizontalScroll">
            <a:avLst/>
          </a:prstGeom>
          <a:solidFill>
            <a:srgbClr val="E6D4A2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ctr"/>
            <a:endParaRPr lang="ru-RU" sz="24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ctr"/>
            <a:endParaRPr lang="ru-RU" sz="24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ctr"/>
            <a:endParaRPr lang="ru-RU" sz="24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ctr"/>
            <a:endParaRPr lang="ru-RU" sz="24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ctr"/>
            <a:endParaRPr lang="ru-RU" sz="24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ctr"/>
            <a:r>
              <a:rPr lang="ru-RU" sz="2400" b="1" dirty="0" err="1" smtClean="0">
                <a:solidFill>
                  <a:schemeClr val="bg2">
                    <a:lumMod val="10000"/>
                  </a:schemeClr>
                </a:solidFill>
              </a:rPr>
              <a:t>Пестер</a:t>
            </a:r>
            <a:endParaRPr lang="ru-RU" sz="2400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8" name="Рисунок 7" descr="3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4725144"/>
            <a:ext cx="1632524" cy="126876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316219" y="692696"/>
            <a:ext cx="64262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/>
              <a:t>Как называется большая плетённая из берёсты </a:t>
            </a:r>
          </a:p>
          <a:p>
            <a:pPr algn="ctr"/>
            <a:r>
              <a:rPr lang="ru-RU" sz="2400" dirty="0" err="1" smtClean="0"/>
              <a:t>конвертообразная</a:t>
            </a:r>
            <a:r>
              <a:rPr lang="ru-RU" sz="2400" dirty="0" smtClean="0"/>
              <a:t>  сумка (заплечная)?</a:t>
            </a:r>
            <a:endParaRPr lang="ru-RU" sz="2400" dirty="0"/>
          </a:p>
        </p:txBody>
      </p:sp>
      <p:pic>
        <p:nvPicPr>
          <p:cNvPr id="13" name="Рисунок 12" descr="48170_1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141414"/>
              </a:clrFrom>
              <a:clrTo>
                <a:srgbClr val="141414">
                  <a:alpha val="0"/>
                </a:srgbClr>
              </a:clrTo>
            </a:clrChange>
          </a:blip>
          <a:srcRect t="2843" b="5790"/>
          <a:stretch>
            <a:fillRect/>
          </a:stretch>
        </p:blipFill>
        <p:spPr>
          <a:xfrm>
            <a:off x="2267744" y="2420888"/>
            <a:ext cx="2478782" cy="2525736"/>
          </a:xfrm>
          <a:prstGeom prst="rect">
            <a:avLst/>
          </a:prstGeom>
        </p:spPr>
      </p:pic>
      <p:pic>
        <p:nvPicPr>
          <p:cNvPr id="14" name="Рисунок 13" descr="990.jpeg"/>
          <p:cNvPicPr>
            <a:picLocks noChangeAspect="1"/>
          </p:cNvPicPr>
          <p:nvPr/>
        </p:nvPicPr>
        <p:blipFill>
          <a:blip r:embed="rId8" cstate="print"/>
          <a:srcRect b="13544"/>
          <a:stretch>
            <a:fillRect/>
          </a:stretch>
        </p:blipFill>
        <p:spPr>
          <a:xfrm>
            <a:off x="6300192" y="2276872"/>
            <a:ext cx="2016224" cy="2617324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mgizplb.gif"/>
          <p:cNvPicPr>
            <a:picLocks noChangeAspect="1"/>
          </p:cNvPicPr>
          <p:nvPr/>
        </p:nvPicPr>
        <p:blipFill>
          <a:blip r:embed="rId2" cstate="print"/>
          <a:srcRect l="29736"/>
          <a:stretch>
            <a:fillRect/>
          </a:stretch>
        </p:blipFill>
        <p:spPr>
          <a:xfrm>
            <a:off x="539552" y="5972175"/>
            <a:ext cx="4423817" cy="885825"/>
          </a:xfrm>
          <a:prstGeom prst="rect">
            <a:avLst/>
          </a:prstGeom>
        </p:spPr>
      </p:pic>
      <p:pic>
        <p:nvPicPr>
          <p:cNvPr id="4" name="Рисунок 3" descr="smgizplb.gif"/>
          <p:cNvPicPr>
            <a:picLocks noChangeAspect="1"/>
          </p:cNvPicPr>
          <p:nvPr/>
        </p:nvPicPr>
        <p:blipFill>
          <a:blip r:embed="rId2" cstate="print"/>
          <a:srcRect l="57119"/>
          <a:stretch>
            <a:fillRect/>
          </a:stretch>
        </p:blipFill>
        <p:spPr>
          <a:xfrm>
            <a:off x="4932040" y="5972175"/>
            <a:ext cx="2699792" cy="885825"/>
          </a:xfrm>
          <a:prstGeom prst="rect">
            <a:avLst/>
          </a:prstGeom>
        </p:spPr>
      </p:pic>
      <p:pic>
        <p:nvPicPr>
          <p:cNvPr id="6" name="Рисунок 5" descr="JRv7K2-kEQE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899" t="34524" r="58449" b="34524"/>
          <a:stretch>
            <a:fillRect/>
          </a:stretch>
        </p:blipFill>
        <p:spPr>
          <a:xfrm>
            <a:off x="0" y="0"/>
            <a:ext cx="432048" cy="43204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67544" y="0"/>
            <a:ext cx="176086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Быт коми народа 50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" name="Рисунок 9" descr="81_84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rgbClr val="FF0000">
                <a:tint val="45000"/>
                <a:satMod val="400000"/>
              </a:srgbClr>
            </a:duotone>
          </a:blip>
          <a:srcRect l="76825"/>
          <a:stretch>
            <a:fillRect/>
          </a:stretch>
        </p:blipFill>
        <p:spPr>
          <a:xfrm>
            <a:off x="8316416" y="6021288"/>
            <a:ext cx="684287" cy="657225"/>
          </a:xfrm>
          <a:prstGeom prst="rect">
            <a:avLst/>
          </a:prstGeom>
        </p:spPr>
      </p:pic>
      <p:sp>
        <p:nvSpPr>
          <p:cNvPr id="11" name="Горизонтальный свиток 10"/>
          <p:cNvSpPr/>
          <p:nvPr/>
        </p:nvSpPr>
        <p:spPr>
          <a:xfrm>
            <a:off x="1403648" y="1484784"/>
            <a:ext cx="7416824" cy="4680520"/>
          </a:xfrm>
          <a:prstGeom prst="horizontalScroll">
            <a:avLst/>
          </a:prstGeom>
          <a:solidFill>
            <a:srgbClr val="E6D4A2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ctr"/>
            <a:endParaRPr lang="ru-RU" sz="24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ctr"/>
            <a:endParaRPr lang="ru-RU" sz="24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ctr"/>
            <a:endParaRPr lang="ru-RU" sz="24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ctr"/>
            <a:endParaRPr lang="ru-RU" sz="24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Солонка в форме утки. </a:t>
            </a:r>
          </a:p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Утка считалась символом благополучия и продолжением рода.</a:t>
            </a:r>
            <a:endParaRPr lang="ru-RU" sz="2400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8" name="Рисунок 7" descr="3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4725144"/>
            <a:ext cx="1632524" cy="126876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392979" y="620688"/>
            <a:ext cx="639232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/>
              <a:t>Какой предмет деревянной посуды </a:t>
            </a:r>
          </a:p>
          <a:p>
            <a:pPr algn="ctr"/>
            <a:r>
              <a:rPr lang="ru-RU" sz="2800" dirty="0" smtClean="0"/>
              <a:t>особо ценился в семье </a:t>
            </a:r>
          </a:p>
          <a:p>
            <a:pPr algn="ctr"/>
            <a:r>
              <a:rPr lang="ru-RU" sz="2800" dirty="0" smtClean="0"/>
              <a:t>и переходил из поколения в поколение?</a:t>
            </a:r>
            <a:endParaRPr lang="ru-RU" sz="2800" dirty="0"/>
          </a:p>
        </p:txBody>
      </p:sp>
      <p:pic>
        <p:nvPicPr>
          <p:cNvPr id="13" name="Рисунок 12" descr="492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737" t="25808" r="16736" b="24296"/>
          <a:stretch>
            <a:fillRect/>
          </a:stretch>
        </p:blipFill>
        <p:spPr>
          <a:xfrm>
            <a:off x="3107836" y="2060848"/>
            <a:ext cx="2976331" cy="223224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mgizplb.gif"/>
          <p:cNvPicPr>
            <a:picLocks noChangeAspect="1"/>
          </p:cNvPicPr>
          <p:nvPr/>
        </p:nvPicPr>
        <p:blipFill>
          <a:blip r:embed="rId2" cstate="print"/>
          <a:srcRect l="28593"/>
          <a:stretch>
            <a:fillRect/>
          </a:stretch>
        </p:blipFill>
        <p:spPr>
          <a:xfrm>
            <a:off x="539552" y="5972175"/>
            <a:ext cx="4495825" cy="885825"/>
          </a:xfrm>
          <a:prstGeom prst="rect">
            <a:avLst/>
          </a:prstGeom>
        </p:spPr>
      </p:pic>
      <p:pic>
        <p:nvPicPr>
          <p:cNvPr id="4" name="Рисунок 3" descr="smgizplb.gif"/>
          <p:cNvPicPr>
            <a:picLocks noChangeAspect="1"/>
          </p:cNvPicPr>
          <p:nvPr/>
        </p:nvPicPr>
        <p:blipFill>
          <a:blip r:embed="rId2" cstate="print"/>
          <a:srcRect l="57119"/>
          <a:stretch>
            <a:fillRect/>
          </a:stretch>
        </p:blipFill>
        <p:spPr>
          <a:xfrm>
            <a:off x="5004048" y="5972175"/>
            <a:ext cx="2699792" cy="885825"/>
          </a:xfrm>
          <a:prstGeom prst="rect">
            <a:avLst/>
          </a:prstGeom>
        </p:spPr>
      </p:pic>
      <p:pic>
        <p:nvPicPr>
          <p:cNvPr id="6" name="Рисунок 5" descr="JRv7K2-kEQE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899" t="34524" r="58449" b="34524"/>
          <a:stretch>
            <a:fillRect/>
          </a:stretch>
        </p:blipFill>
        <p:spPr>
          <a:xfrm>
            <a:off x="0" y="0"/>
            <a:ext cx="432048" cy="43204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0"/>
            <a:ext cx="11882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Фольклор 10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1403648" y="2780928"/>
            <a:ext cx="7416824" cy="3384376"/>
          </a:xfrm>
          <a:prstGeom prst="horizontalScroll">
            <a:avLst/>
          </a:prstGeom>
          <a:solidFill>
            <a:srgbClr val="E6D4A2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                                     Пера- богатырь</a:t>
            </a:r>
            <a:endParaRPr lang="ru-RU" sz="2400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8" name="Рисунок 7" descr="3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4725144"/>
            <a:ext cx="1632524" cy="1268760"/>
          </a:xfrm>
          <a:prstGeom prst="rect">
            <a:avLst/>
          </a:prstGeom>
        </p:spPr>
      </p:pic>
      <p:pic>
        <p:nvPicPr>
          <p:cNvPr id="10" name="Рисунок 9" descr="81_84.gif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rgbClr val="FF0000">
                <a:tint val="45000"/>
                <a:satMod val="400000"/>
              </a:srgbClr>
            </a:duotone>
          </a:blip>
          <a:srcRect l="76825"/>
          <a:stretch>
            <a:fillRect/>
          </a:stretch>
        </p:blipFill>
        <p:spPr>
          <a:xfrm>
            <a:off x="8316416" y="6021288"/>
            <a:ext cx="684287" cy="65722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51520" y="404664"/>
            <a:ext cx="8703793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«Однажды случилась беда. На русскую землю пошла войной </a:t>
            </a:r>
          </a:p>
          <a:p>
            <a:r>
              <a:rPr lang="ru-RU" sz="2400" dirty="0" smtClean="0"/>
              <a:t>орда степного хана… У хана было большое железное колесо… </a:t>
            </a:r>
          </a:p>
          <a:p>
            <a:r>
              <a:rPr lang="ru-RU" sz="2400" dirty="0" smtClean="0"/>
              <a:t>Оно катилось, давило людей, и никто не мог его остановить…</a:t>
            </a:r>
          </a:p>
          <a:p>
            <a:r>
              <a:rPr lang="ru-RU" sz="2400" dirty="0" smtClean="0"/>
              <a:t>В самую пору прибыл богатырь… Первым делом колесо </a:t>
            </a:r>
          </a:p>
          <a:p>
            <a:r>
              <a:rPr lang="ru-RU" sz="2400" dirty="0" smtClean="0"/>
              <a:t>остановил, опрокинул и разорвал на части. Ордынцы испугались </a:t>
            </a:r>
          </a:p>
          <a:p>
            <a:r>
              <a:rPr lang="ru-RU" sz="2400" dirty="0" smtClean="0"/>
              <a:t>и ускакали обратно в свою степную сторону…»</a:t>
            </a:r>
          </a:p>
          <a:p>
            <a:r>
              <a:rPr lang="ru-RU" sz="2400" dirty="0" smtClean="0"/>
              <a:t>Как звали богатыря, героя коми сказки?</a:t>
            </a:r>
            <a:endParaRPr lang="ru-RU" sz="2400" dirty="0"/>
          </a:p>
        </p:txBody>
      </p:sp>
      <p:pic>
        <p:nvPicPr>
          <p:cNvPr id="12" name="Рисунок 11" descr="7cab8f14b4cd1711b9d203701a33c3ac6c4e1423_full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339752" y="3284984"/>
            <a:ext cx="2336800" cy="2336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mgizplb.gif"/>
          <p:cNvPicPr>
            <a:picLocks noChangeAspect="1"/>
          </p:cNvPicPr>
          <p:nvPr/>
        </p:nvPicPr>
        <p:blipFill>
          <a:blip r:embed="rId2" cstate="print"/>
          <a:srcRect l="28593"/>
          <a:stretch>
            <a:fillRect/>
          </a:stretch>
        </p:blipFill>
        <p:spPr>
          <a:xfrm>
            <a:off x="539552" y="5972175"/>
            <a:ext cx="4495825" cy="885825"/>
          </a:xfrm>
          <a:prstGeom prst="rect">
            <a:avLst/>
          </a:prstGeom>
        </p:spPr>
      </p:pic>
      <p:pic>
        <p:nvPicPr>
          <p:cNvPr id="4" name="Рисунок 3" descr="smgizplb.gif"/>
          <p:cNvPicPr>
            <a:picLocks noChangeAspect="1"/>
          </p:cNvPicPr>
          <p:nvPr/>
        </p:nvPicPr>
        <p:blipFill>
          <a:blip r:embed="rId2" cstate="print"/>
          <a:srcRect l="57119"/>
          <a:stretch>
            <a:fillRect/>
          </a:stretch>
        </p:blipFill>
        <p:spPr>
          <a:xfrm>
            <a:off x="5004048" y="5972175"/>
            <a:ext cx="2699792" cy="885825"/>
          </a:xfrm>
          <a:prstGeom prst="rect">
            <a:avLst/>
          </a:prstGeom>
        </p:spPr>
      </p:pic>
      <p:pic>
        <p:nvPicPr>
          <p:cNvPr id="6" name="Рисунок 5" descr="JRv7K2-kEQE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899" t="34524" r="58449" b="34524"/>
          <a:stretch>
            <a:fillRect/>
          </a:stretch>
        </p:blipFill>
        <p:spPr>
          <a:xfrm>
            <a:off x="0" y="0"/>
            <a:ext cx="432048" cy="43204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39552" y="0"/>
            <a:ext cx="11882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Фольклор 20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1403648" y="2708920"/>
            <a:ext cx="7416824" cy="3456384"/>
          </a:xfrm>
          <a:prstGeom prst="horizontalScroll">
            <a:avLst/>
          </a:prstGeom>
          <a:solidFill>
            <a:srgbClr val="E6D4A2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                                    Весенние ночи с </a:t>
            </a:r>
            <a:r>
              <a:rPr lang="ru-RU" sz="2400" b="1" u="sng" dirty="0" smtClean="0">
                <a:solidFill>
                  <a:schemeClr val="bg2">
                    <a:lumMod val="10000"/>
                  </a:schemeClr>
                </a:solidFill>
              </a:rPr>
              <a:t>заячий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 хвост.</a:t>
            </a:r>
            <a:endParaRPr lang="ru-RU" sz="2400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8" name="Рисунок 7" descr="3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4725144"/>
            <a:ext cx="1632524" cy="1268760"/>
          </a:xfrm>
          <a:prstGeom prst="rect">
            <a:avLst/>
          </a:prstGeom>
        </p:spPr>
      </p:pic>
      <p:pic>
        <p:nvPicPr>
          <p:cNvPr id="11" name="Рисунок 10" descr="81_84.gif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rgbClr val="FF0000">
                <a:tint val="45000"/>
                <a:satMod val="400000"/>
              </a:srgbClr>
            </a:duotone>
          </a:blip>
          <a:srcRect l="76825"/>
          <a:stretch>
            <a:fillRect/>
          </a:stretch>
        </p:blipFill>
        <p:spPr>
          <a:xfrm>
            <a:off x="8316416" y="6021288"/>
            <a:ext cx="684287" cy="65722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403648" y="692696"/>
            <a:ext cx="6369821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/>
              <a:t>Весенние ночи с … хвост.</a:t>
            </a:r>
          </a:p>
          <a:p>
            <a:pPr algn="ctr"/>
            <a:endParaRPr lang="ru-RU" sz="2800" dirty="0" smtClean="0"/>
          </a:p>
          <a:p>
            <a:pPr algn="ctr"/>
            <a:r>
              <a:rPr lang="ru-RU" sz="2800" dirty="0" smtClean="0"/>
              <a:t>С хвостом какого животного сравнивает </a:t>
            </a:r>
          </a:p>
          <a:p>
            <a:pPr algn="ctr"/>
            <a:r>
              <a:rPr lang="ru-RU" sz="2800" dirty="0" smtClean="0"/>
              <a:t>коми народ  весенние ночи?</a:t>
            </a:r>
            <a:endParaRPr lang="ru-RU" sz="2800" dirty="0"/>
          </a:p>
        </p:txBody>
      </p:sp>
      <p:pic>
        <p:nvPicPr>
          <p:cNvPr id="13" name="Рисунок 12" descr="hello_html_m3506248a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5F3F6"/>
              </a:clrFrom>
              <a:clrTo>
                <a:srgbClr val="F5F3F6">
                  <a:alpha val="0"/>
                </a:srgbClr>
              </a:clrTo>
            </a:clrChange>
          </a:blip>
          <a:srcRect l="10325"/>
          <a:stretch>
            <a:fillRect/>
          </a:stretch>
        </p:blipFill>
        <p:spPr>
          <a:xfrm>
            <a:off x="2339752" y="3501008"/>
            <a:ext cx="1944216" cy="1837066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mgizplb.gif"/>
          <p:cNvPicPr>
            <a:picLocks noChangeAspect="1"/>
          </p:cNvPicPr>
          <p:nvPr/>
        </p:nvPicPr>
        <p:blipFill>
          <a:blip r:embed="rId2" cstate="print"/>
          <a:srcRect l="28593"/>
          <a:stretch>
            <a:fillRect/>
          </a:stretch>
        </p:blipFill>
        <p:spPr>
          <a:xfrm>
            <a:off x="539552" y="5972175"/>
            <a:ext cx="4495825" cy="885825"/>
          </a:xfrm>
          <a:prstGeom prst="rect">
            <a:avLst/>
          </a:prstGeom>
        </p:spPr>
      </p:pic>
      <p:pic>
        <p:nvPicPr>
          <p:cNvPr id="4" name="Рисунок 3" descr="smgizplb.gif"/>
          <p:cNvPicPr>
            <a:picLocks noChangeAspect="1"/>
          </p:cNvPicPr>
          <p:nvPr/>
        </p:nvPicPr>
        <p:blipFill>
          <a:blip r:embed="rId2" cstate="print"/>
          <a:srcRect l="57119"/>
          <a:stretch>
            <a:fillRect/>
          </a:stretch>
        </p:blipFill>
        <p:spPr>
          <a:xfrm>
            <a:off x="5004048" y="5972175"/>
            <a:ext cx="2699792" cy="885825"/>
          </a:xfrm>
          <a:prstGeom prst="rect">
            <a:avLst/>
          </a:prstGeom>
        </p:spPr>
      </p:pic>
      <p:pic>
        <p:nvPicPr>
          <p:cNvPr id="6" name="Рисунок 5" descr="JRv7K2-kEQE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899" t="34524" r="58449" b="34524"/>
          <a:stretch>
            <a:fillRect/>
          </a:stretch>
        </p:blipFill>
        <p:spPr>
          <a:xfrm>
            <a:off x="0" y="0"/>
            <a:ext cx="432048" cy="43204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39552" y="0"/>
            <a:ext cx="11882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Фольклор 30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1403648" y="2492896"/>
            <a:ext cx="7416824" cy="3672408"/>
          </a:xfrm>
          <a:prstGeom prst="horizontalScroll">
            <a:avLst/>
          </a:prstGeom>
          <a:solidFill>
            <a:srgbClr val="E6D4A2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bg2">
                    <a:lumMod val="10000"/>
                  </a:schemeClr>
                </a:solidFill>
              </a:rPr>
              <a:t>Зе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.                                                   </a:t>
            </a:r>
            <a:r>
              <a:rPr lang="ru-RU" sz="2400" b="1" dirty="0" err="1" smtClean="0">
                <a:solidFill>
                  <a:schemeClr val="bg2">
                    <a:lumMod val="10000"/>
                  </a:schemeClr>
                </a:solidFill>
              </a:rPr>
              <a:t>Яг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 Морт</a:t>
            </a:r>
            <a:endParaRPr lang="ru-RU" sz="2400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8" name="Рисунок 7" descr="3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4725144"/>
            <a:ext cx="1632524" cy="1268760"/>
          </a:xfrm>
          <a:prstGeom prst="rect">
            <a:avLst/>
          </a:prstGeom>
        </p:spPr>
      </p:pic>
      <p:pic>
        <p:nvPicPr>
          <p:cNvPr id="11" name="Рисунок 10" descr="81_84.gif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rgbClr val="FF0000">
                <a:tint val="45000"/>
                <a:satMod val="400000"/>
              </a:srgbClr>
            </a:duotone>
          </a:blip>
          <a:srcRect l="76825"/>
          <a:stretch>
            <a:fillRect/>
          </a:stretch>
        </p:blipFill>
        <p:spPr>
          <a:xfrm>
            <a:off x="8316416" y="6021288"/>
            <a:ext cx="684287" cy="65722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79512" y="548680"/>
            <a:ext cx="8860374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О ком говорится в легенде?</a:t>
            </a:r>
          </a:p>
          <a:p>
            <a:r>
              <a:rPr lang="ru-RU" sz="2400" dirty="0" smtClean="0"/>
              <a:t> «На берегу Кучи-реки, что впадает в Ижму, живёт чудовищный </a:t>
            </a:r>
          </a:p>
          <a:p>
            <a:r>
              <a:rPr lang="ru-RU" sz="2400" dirty="0" smtClean="0"/>
              <a:t>лесной человек в косматой одежде из невыделанной медвежьей </a:t>
            </a:r>
          </a:p>
          <a:p>
            <a:r>
              <a:rPr lang="ru-RU" sz="2400" dirty="0" smtClean="0"/>
              <a:t>шкуры, жестокий и беспощадный, с «ужасной образиной». </a:t>
            </a:r>
          </a:p>
          <a:p>
            <a:r>
              <a:rPr lang="ru-RU" sz="2400" dirty="0" smtClean="0"/>
              <a:t>К тому же великий колдун: болезни, падёж скота, бездождие, </a:t>
            </a:r>
          </a:p>
          <a:p>
            <a:r>
              <a:rPr lang="ru-RU" sz="2400" dirty="0" smtClean="0"/>
              <a:t>безветрие, летние пожары – всё насылал он на народ».</a:t>
            </a:r>
            <a:endParaRPr lang="ru-RU" sz="2400" dirty="0"/>
          </a:p>
        </p:txBody>
      </p:sp>
      <p:pic>
        <p:nvPicPr>
          <p:cNvPr id="13" name="Рисунок 12" descr="KIR_2253.jpg"/>
          <p:cNvPicPr>
            <a:picLocks noChangeAspect="1"/>
          </p:cNvPicPr>
          <p:nvPr/>
        </p:nvPicPr>
        <p:blipFill>
          <a:blip r:embed="rId7" cstate="print"/>
          <a:srcRect b="3418"/>
          <a:stretch>
            <a:fillRect/>
          </a:stretch>
        </p:blipFill>
        <p:spPr>
          <a:xfrm>
            <a:off x="2339752" y="3068960"/>
            <a:ext cx="3816424" cy="25737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mgizplb.gif"/>
          <p:cNvPicPr>
            <a:picLocks noChangeAspect="1"/>
          </p:cNvPicPr>
          <p:nvPr/>
        </p:nvPicPr>
        <p:blipFill>
          <a:blip r:embed="rId2" cstate="print"/>
          <a:srcRect l="28593"/>
          <a:stretch>
            <a:fillRect/>
          </a:stretch>
        </p:blipFill>
        <p:spPr>
          <a:xfrm>
            <a:off x="467544" y="5972175"/>
            <a:ext cx="4495825" cy="885825"/>
          </a:xfrm>
          <a:prstGeom prst="rect">
            <a:avLst/>
          </a:prstGeom>
        </p:spPr>
      </p:pic>
      <p:pic>
        <p:nvPicPr>
          <p:cNvPr id="4" name="Рисунок 3" descr="smgizplb.gif"/>
          <p:cNvPicPr>
            <a:picLocks noChangeAspect="1"/>
          </p:cNvPicPr>
          <p:nvPr/>
        </p:nvPicPr>
        <p:blipFill>
          <a:blip r:embed="rId2" cstate="print"/>
          <a:srcRect l="57119"/>
          <a:stretch>
            <a:fillRect/>
          </a:stretch>
        </p:blipFill>
        <p:spPr>
          <a:xfrm>
            <a:off x="4932040" y="5972175"/>
            <a:ext cx="2699792" cy="885825"/>
          </a:xfrm>
          <a:prstGeom prst="rect">
            <a:avLst/>
          </a:prstGeom>
        </p:spPr>
      </p:pic>
      <p:pic>
        <p:nvPicPr>
          <p:cNvPr id="6" name="Рисунок 5" descr="JRv7K2-kEQE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899" t="34524" r="58449" b="34524"/>
          <a:stretch>
            <a:fillRect/>
          </a:stretch>
        </p:blipFill>
        <p:spPr>
          <a:xfrm>
            <a:off x="0" y="0"/>
            <a:ext cx="432048" cy="43204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67544" y="0"/>
            <a:ext cx="11882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Фольклор 40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1403648" y="2276872"/>
            <a:ext cx="7416824" cy="3888432"/>
          </a:xfrm>
          <a:prstGeom prst="horizontalScroll">
            <a:avLst/>
          </a:prstGeom>
          <a:solidFill>
            <a:srgbClr val="E6D4A2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                  Топор</a:t>
            </a:r>
            <a:endParaRPr lang="ru-RU" sz="2400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8" name="Рисунок 7" descr="3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4725144"/>
            <a:ext cx="1632524" cy="1268760"/>
          </a:xfrm>
          <a:prstGeom prst="rect">
            <a:avLst/>
          </a:prstGeom>
        </p:spPr>
      </p:pic>
      <p:pic>
        <p:nvPicPr>
          <p:cNvPr id="11" name="Рисунок 10" descr="81_84.gif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rgbClr val="FF0000">
                <a:tint val="45000"/>
                <a:satMod val="400000"/>
              </a:srgbClr>
            </a:duotone>
          </a:blip>
          <a:srcRect l="76825"/>
          <a:stretch>
            <a:fillRect/>
          </a:stretch>
        </p:blipFill>
        <p:spPr>
          <a:xfrm>
            <a:off x="8316416" y="6021288"/>
            <a:ext cx="684287" cy="65722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475656" y="476672"/>
            <a:ext cx="5640968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/>
              <a:t>Отгадайте коми народную загадку.</a:t>
            </a:r>
          </a:p>
          <a:p>
            <a:pPr algn="ctr"/>
            <a:endParaRPr lang="ru-RU" sz="2800" dirty="0" smtClean="0"/>
          </a:p>
          <a:p>
            <a:pPr algn="ctr"/>
            <a:r>
              <a:rPr lang="ru-RU" sz="2800" dirty="0" smtClean="0"/>
              <a:t>«В лесу лает-лает, домой вернётся, </a:t>
            </a:r>
          </a:p>
          <a:p>
            <a:pPr algn="ctr"/>
            <a:r>
              <a:rPr lang="ru-RU" sz="2800" dirty="0" smtClean="0"/>
              <a:t>под лавкой ляжет».</a:t>
            </a:r>
            <a:endParaRPr lang="ru-RU" sz="2800" dirty="0"/>
          </a:p>
        </p:txBody>
      </p:sp>
      <p:pic>
        <p:nvPicPr>
          <p:cNvPr id="13" name="Рисунок 12" descr="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267744" y="3573016"/>
            <a:ext cx="2438405" cy="174346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Горизонтальный свиток 9"/>
          <p:cNvSpPr/>
          <p:nvPr/>
        </p:nvSpPr>
        <p:spPr>
          <a:xfrm>
            <a:off x="1403648" y="1628800"/>
            <a:ext cx="7416824" cy="4536504"/>
          </a:xfrm>
          <a:prstGeom prst="horizontalScroll">
            <a:avLst/>
          </a:prstGeom>
          <a:solidFill>
            <a:srgbClr val="E6D4A2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ctr"/>
            <a:endParaRPr lang="ru-RU" sz="24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ctr"/>
            <a:endParaRPr lang="ru-RU" sz="24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ctr"/>
            <a:endParaRPr lang="ru-RU" sz="24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Стефан Пермский – </a:t>
            </a:r>
          </a:p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епископ Русской православной церкви. Проповедовал христианство в землях коми, создал для них алфавит и перевёл на их язык основные церковные сочинения.</a:t>
            </a:r>
            <a:endParaRPr lang="ru-RU" sz="2400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3" name="Рисунок 2" descr="smgizplb.gif"/>
          <p:cNvPicPr>
            <a:picLocks noChangeAspect="1"/>
          </p:cNvPicPr>
          <p:nvPr/>
        </p:nvPicPr>
        <p:blipFill>
          <a:blip r:embed="rId2" cstate="print"/>
          <a:srcRect l="28593"/>
          <a:stretch>
            <a:fillRect/>
          </a:stretch>
        </p:blipFill>
        <p:spPr>
          <a:xfrm>
            <a:off x="539552" y="5972175"/>
            <a:ext cx="4495825" cy="885825"/>
          </a:xfrm>
          <a:prstGeom prst="rect">
            <a:avLst/>
          </a:prstGeom>
        </p:spPr>
      </p:pic>
      <p:pic>
        <p:nvPicPr>
          <p:cNvPr id="4" name="Рисунок 3" descr="smgizplb.gif"/>
          <p:cNvPicPr>
            <a:picLocks noChangeAspect="1"/>
          </p:cNvPicPr>
          <p:nvPr/>
        </p:nvPicPr>
        <p:blipFill>
          <a:blip r:embed="rId2" cstate="print"/>
          <a:srcRect l="57119"/>
          <a:stretch>
            <a:fillRect/>
          </a:stretch>
        </p:blipFill>
        <p:spPr>
          <a:xfrm>
            <a:off x="5004048" y="5972175"/>
            <a:ext cx="2699792" cy="885825"/>
          </a:xfrm>
          <a:prstGeom prst="rect">
            <a:avLst/>
          </a:prstGeom>
        </p:spPr>
      </p:pic>
      <p:pic>
        <p:nvPicPr>
          <p:cNvPr id="6" name="Рисунок 5" descr="JRv7K2-kEQE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899" t="34524" r="58449" b="34524"/>
          <a:stretch>
            <a:fillRect/>
          </a:stretch>
        </p:blipFill>
        <p:spPr>
          <a:xfrm>
            <a:off x="0" y="0"/>
            <a:ext cx="432048" cy="43204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67544" y="0"/>
            <a:ext cx="11882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Фольклор 50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8" name="Рисунок 7" descr="3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4725144"/>
            <a:ext cx="1632524" cy="1268760"/>
          </a:xfrm>
          <a:prstGeom prst="rect">
            <a:avLst/>
          </a:prstGeom>
        </p:spPr>
      </p:pic>
      <p:pic>
        <p:nvPicPr>
          <p:cNvPr id="11" name="Рисунок 10" descr="81_84.gif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rgbClr val="FF0000">
                <a:tint val="45000"/>
                <a:satMod val="400000"/>
              </a:srgbClr>
            </a:duotone>
          </a:blip>
          <a:srcRect l="76825"/>
          <a:stretch>
            <a:fillRect/>
          </a:stretch>
        </p:blipFill>
        <p:spPr>
          <a:xfrm>
            <a:off x="8316416" y="6021288"/>
            <a:ext cx="684287" cy="65722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95536" y="692696"/>
            <a:ext cx="809490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«Однажды … поплыл вниз по </a:t>
            </a:r>
            <a:r>
              <a:rPr lang="ru-RU" sz="2400" dirty="0" err="1" smtClean="0"/>
              <a:t>Выми</a:t>
            </a:r>
            <a:r>
              <a:rPr lang="ru-RU" sz="2400" dirty="0" smtClean="0"/>
              <a:t> на каменном плоту. </a:t>
            </a:r>
          </a:p>
          <a:p>
            <a:r>
              <a:rPr lang="ru-RU" sz="2400" dirty="0" smtClean="0"/>
              <a:t>Он ездил в верховьях </a:t>
            </a:r>
            <a:r>
              <a:rPr lang="ru-RU" sz="2400" dirty="0" err="1" smtClean="0"/>
              <a:t>Выми</a:t>
            </a:r>
            <a:r>
              <a:rPr lang="ru-RU" sz="2400" dirty="0" smtClean="0"/>
              <a:t> крестить. Кого смог окрестить – </a:t>
            </a:r>
          </a:p>
          <a:p>
            <a:r>
              <a:rPr lang="ru-RU" sz="2400" dirty="0" smtClean="0"/>
              <a:t>окрестил, а кто и в чудские ямы зарылся…»</a:t>
            </a:r>
          </a:p>
          <a:p>
            <a:r>
              <a:rPr lang="ru-RU" sz="2400" dirty="0" smtClean="0"/>
              <a:t>О ком говорится в тексте приданий коми?</a:t>
            </a:r>
            <a:endParaRPr lang="ru-RU" sz="2400" dirty="0"/>
          </a:p>
        </p:txBody>
      </p:sp>
      <p:pic>
        <p:nvPicPr>
          <p:cNvPr id="13" name="Рисунок 12" descr="стефан-великопермский-картина-неизвестен-художник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948264" y="2276872"/>
            <a:ext cx="1526255" cy="1790328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2286000" y="28288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 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Горизонтальный свиток 9"/>
          <p:cNvSpPr/>
          <p:nvPr/>
        </p:nvSpPr>
        <p:spPr>
          <a:xfrm>
            <a:off x="1403648" y="1628800"/>
            <a:ext cx="7416824" cy="4536504"/>
          </a:xfrm>
          <a:prstGeom prst="horizontalScroll">
            <a:avLst/>
          </a:prstGeom>
          <a:solidFill>
            <a:srgbClr val="E6D4A2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ctr"/>
            <a:endParaRPr lang="ru-RU" sz="24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ctr"/>
            <a:endParaRPr lang="ru-RU" sz="24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ctr"/>
            <a:endParaRPr lang="ru-RU" sz="24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ctr"/>
            <a:endParaRPr lang="ru-RU" sz="24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ctr"/>
            <a:endParaRPr lang="ru-RU" sz="24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Сметанина Раиса Петровна</a:t>
            </a:r>
            <a:endParaRPr lang="ru-RU" sz="2400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3" name="Рисунок 2" descr="smgizplb.gif"/>
          <p:cNvPicPr>
            <a:picLocks noChangeAspect="1"/>
          </p:cNvPicPr>
          <p:nvPr/>
        </p:nvPicPr>
        <p:blipFill>
          <a:blip r:embed="rId2" cstate="print"/>
          <a:srcRect l="28593"/>
          <a:stretch>
            <a:fillRect/>
          </a:stretch>
        </p:blipFill>
        <p:spPr>
          <a:xfrm>
            <a:off x="539552" y="5972175"/>
            <a:ext cx="4495825" cy="885825"/>
          </a:xfrm>
          <a:prstGeom prst="rect">
            <a:avLst/>
          </a:prstGeom>
        </p:spPr>
      </p:pic>
      <p:pic>
        <p:nvPicPr>
          <p:cNvPr id="4" name="Рисунок 3" descr="smgizplb.gif"/>
          <p:cNvPicPr>
            <a:picLocks noChangeAspect="1"/>
          </p:cNvPicPr>
          <p:nvPr/>
        </p:nvPicPr>
        <p:blipFill>
          <a:blip r:embed="rId2" cstate="print"/>
          <a:srcRect l="57119"/>
          <a:stretch>
            <a:fillRect/>
          </a:stretch>
        </p:blipFill>
        <p:spPr>
          <a:xfrm>
            <a:off x="5004048" y="5972175"/>
            <a:ext cx="2699792" cy="885825"/>
          </a:xfrm>
          <a:prstGeom prst="rect">
            <a:avLst/>
          </a:prstGeom>
        </p:spPr>
      </p:pic>
      <p:pic>
        <p:nvPicPr>
          <p:cNvPr id="6" name="Рисунок 5" descr="JRv7K2-kEQE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899" t="34524" r="58449" b="34524"/>
          <a:stretch>
            <a:fillRect/>
          </a:stretch>
        </p:blipFill>
        <p:spPr>
          <a:xfrm>
            <a:off x="0" y="0"/>
            <a:ext cx="432048" cy="43204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0"/>
            <a:ext cx="17094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Известные люди 10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8" name="Рисунок 7" descr="3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4725144"/>
            <a:ext cx="1632524" cy="1268760"/>
          </a:xfrm>
          <a:prstGeom prst="rect">
            <a:avLst/>
          </a:prstGeom>
        </p:spPr>
      </p:pic>
      <p:pic>
        <p:nvPicPr>
          <p:cNvPr id="9" name="Рисунок 8" descr="81_84.gif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rgbClr val="FF0000">
                <a:tint val="45000"/>
                <a:satMod val="400000"/>
              </a:srgbClr>
            </a:duotone>
          </a:blip>
          <a:srcRect l="76825"/>
          <a:stretch>
            <a:fillRect/>
          </a:stretch>
        </p:blipFill>
        <p:spPr>
          <a:xfrm>
            <a:off x="8316416" y="6021288"/>
            <a:ext cx="684287" cy="65722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51520" y="548680"/>
            <a:ext cx="869898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Кто является четырёхкратной олимпийской чемпионкой, </a:t>
            </a:r>
          </a:p>
          <a:p>
            <a:r>
              <a:rPr lang="ru-RU" sz="2400" dirty="0" smtClean="0"/>
              <a:t>семикратной чемпионкой мира, обладательницей Кубка мира и </a:t>
            </a:r>
          </a:p>
          <a:p>
            <a:r>
              <a:rPr lang="ru-RU" sz="2400" dirty="0" smtClean="0"/>
              <a:t>специального приза ЮНЕСКО за «Благородство в спорте»?</a:t>
            </a:r>
          </a:p>
          <a:p>
            <a:r>
              <a:rPr lang="ru-RU" sz="2400" dirty="0" smtClean="0"/>
              <a:t>Её именем назван республиканский комплекс в Сыктывкаре.</a:t>
            </a:r>
            <a:endParaRPr lang="ru-RU" sz="2400" dirty="0"/>
          </a:p>
        </p:txBody>
      </p:sp>
      <p:pic>
        <p:nvPicPr>
          <p:cNvPr id="13" name="Рисунок 12" descr="525397_60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123728" y="2276872"/>
            <a:ext cx="2605618" cy="2410197"/>
          </a:xfrm>
          <a:prstGeom prst="rect">
            <a:avLst/>
          </a:prstGeom>
        </p:spPr>
      </p:pic>
      <p:pic>
        <p:nvPicPr>
          <p:cNvPr id="14" name="Рисунок 13" descr="701125263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364088" y="2276872"/>
            <a:ext cx="3060336" cy="2373322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B5A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mgizplb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-1421376" y="4971173"/>
            <a:ext cx="3308201" cy="465450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539552" y="332656"/>
            <a:ext cx="2376264" cy="72008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С</a:t>
            </a:r>
            <a:r>
              <a:rPr lang="ru-RU" sz="2400" b="1" dirty="0" smtClean="0">
                <a:solidFill>
                  <a:schemeClr val="tx1"/>
                </a:solidFill>
              </a:rPr>
              <a:t>имволы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39552" y="1124744"/>
            <a:ext cx="2376264" cy="72008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И</a:t>
            </a:r>
            <a:r>
              <a:rPr lang="ru-RU" sz="2400" b="1" dirty="0" smtClean="0">
                <a:solidFill>
                  <a:schemeClr val="tx1"/>
                </a:solidFill>
              </a:rPr>
              <a:t>стория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39552" y="1916832"/>
            <a:ext cx="2376264" cy="72008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Населённые пункты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39552" y="2708920"/>
            <a:ext cx="2376264" cy="72008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Быт коми народа 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39552" y="3501008"/>
            <a:ext cx="2376264" cy="72008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Фольклор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39552" y="4293096"/>
            <a:ext cx="2376264" cy="72008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Известные люди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39552" y="5085184"/>
            <a:ext cx="2376264" cy="72008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Природа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39552" y="5877272"/>
            <a:ext cx="2376264" cy="72008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   Это интересно</a:t>
            </a:r>
            <a:endParaRPr lang="ru-RU" sz="2400" b="1" dirty="0">
              <a:solidFill>
                <a:schemeClr val="tx1"/>
              </a:solidFill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0" y="0"/>
            <a:ext cx="0" cy="6858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Рисунок 22" descr="smgizplb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-1421376" y="1610015"/>
            <a:ext cx="3308201" cy="465450"/>
          </a:xfrm>
          <a:prstGeom prst="rect">
            <a:avLst/>
          </a:prstGeom>
        </p:spPr>
      </p:pic>
      <p:sp>
        <p:nvSpPr>
          <p:cNvPr id="24" name="Скругленный прямоугольник 23">
            <a:hlinkClick r:id="rId4" action="ppaction://hlinksldjump"/>
          </p:cNvPr>
          <p:cNvSpPr/>
          <p:nvPr/>
        </p:nvSpPr>
        <p:spPr>
          <a:xfrm>
            <a:off x="3203848" y="332656"/>
            <a:ext cx="1008112" cy="72008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10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5" name="Скругленный прямоугольник 24">
            <a:hlinkClick r:id="rId5" action="ppaction://hlinksldjump"/>
          </p:cNvPr>
          <p:cNvSpPr/>
          <p:nvPr/>
        </p:nvSpPr>
        <p:spPr>
          <a:xfrm>
            <a:off x="4355976" y="332656"/>
            <a:ext cx="1008112" cy="72008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20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8" name="Скругленный прямоугольник 27">
            <a:hlinkClick r:id="rId6" action="ppaction://hlinksldjump"/>
          </p:cNvPr>
          <p:cNvSpPr/>
          <p:nvPr/>
        </p:nvSpPr>
        <p:spPr>
          <a:xfrm>
            <a:off x="5508104" y="332656"/>
            <a:ext cx="1008112" cy="72008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30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9" name="Скругленный прямоугольник 28">
            <a:hlinkClick r:id="rId7" action="ppaction://hlinksldjump"/>
          </p:cNvPr>
          <p:cNvSpPr/>
          <p:nvPr/>
        </p:nvSpPr>
        <p:spPr>
          <a:xfrm>
            <a:off x="6660232" y="332656"/>
            <a:ext cx="1008112" cy="72008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>
                    <a:lumMod val="75000"/>
                  </a:schemeClr>
                </a:solidFill>
              </a:rPr>
              <a:t>40</a:t>
            </a:r>
            <a:endParaRPr lang="ru-RU" sz="2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0" name="Скругленный прямоугольник 29">
            <a:hlinkClick r:id="rId8" action="ppaction://hlinksldjump"/>
          </p:cNvPr>
          <p:cNvSpPr/>
          <p:nvPr/>
        </p:nvSpPr>
        <p:spPr>
          <a:xfrm>
            <a:off x="7812360" y="332656"/>
            <a:ext cx="1008112" cy="720080"/>
          </a:xfrm>
          <a:prstGeom prst="round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>
                    <a:lumMod val="75000"/>
                  </a:schemeClr>
                </a:solidFill>
              </a:rPr>
              <a:t>50</a:t>
            </a:r>
            <a:endParaRPr lang="ru-RU" sz="2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1" name="Скругленный прямоугольник 30">
            <a:hlinkClick r:id="rId9" action="ppaction://hlinksldjump"/>
          </p:cNvPr>
          <p:cNvSpPr/>
          <p:nvPr/>
        </p:nvSpPr>
        <p:spPr>
          <a:xfrm>
            <a:off x="3203848" y="1124744"/>
            <a:ext cx="1008112" cy="72008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10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2" name="Скругленный прямоугольник 31">
            <a:hlinkClick r:id="rId10" action="ppaction://hlinksldjump"/>
          </p:cNvPr>
          <p:cNvSpPr/>
          <p:nvPr/>
        </p:nvSpPr>
        <p:spPr>
          <a:xfrm>
            <a:off x="4355976" y="1124744"/>
            <a:ext cx="1008112" cy="72008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20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3" name="Скругленный прямоугольник 42">
            <a:hlinkClick r:id="rId11" action="ppaction://hlinksldjump"/>
          </p:cNvPr>
          <p:cNvSpPr/>
          <p:nvPr/>
        </p:nvSpPr>
        <p:spPr>
          <a:xfrm>
            <a:off x="5508104" y="1124744"/>
            <a:ext cx="1008112" cy="72008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30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4" name="Скругленный прямоугольник 43">
            <a:hlinkClick r:id="rId12" action="ppaction://hlinksldjump"/>
          </p:cNvPr>
          <p:cNvSpPr/>
          <p:nvPr/>
        </p:nvSpPr>
        <p:spPr>
          <a:xfrm>
            <a:off x="6660232" y="1124744"/>
            <a:ext cx="1008112" cy="72008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>
                    <a:lumMod val="75000"/>
                  </a:schemeClr>
                </a:solidFill>
              </a:rPr>
              <a:t>40</a:t>
            </a:r>
            <a:endParaRPr lang="ru-RU" sz="2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5" name="Скругленный прямоугольник 44">
            <a:hlinkClick r:id="rId13" action="ppaction://hlinksldjump"/>
          </p:cNvPr>
          <p:cNvSpPr/>
          <p:nvPr/>
        </p:nvSpPr>
        <p:spPr>
          <a:xfrm>
            <a:off x="7812360" y="1124744"/>
            <a:ext cx="1008112" cy="720080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>
                    <a:lumMod val="75000"/>
                  </a:schemeClr>
                </a:solidFill>
              </a:rPr>
              <a:t>50</a:t>
            </a:r>
            <a:endParaRPr lang="ru-RU" sz="2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6" name="Скругленный прямоугольник 45">
            <a:hlinkClick r:id="rId14" action="ppaction://hlinksldjump"/>
          </p:cNvPr>
          <p:cNvSpPr/>
          <p:nvPr/>
        </p:nvSpPr>
        <p:spPr>
          <a:xfrm>
            <a:off x="3203848" y="1916832"/>
            <a:ext cx="1008112" cy="72008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10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7" name="Скругленный прямоугольник 46">
            <a:hlinkClick r:id="rId15" action="ppaction://hlinksldjump"/>
          </p:cNvPr>
          <p:cNvSpPr/>
          <p:nvPr/>
        </p:nvSpPr>
        <p:spPr>
          <a:xfrm>
            <a:off x="4355976" y="1916832"/>
            <a:ext cx="1008112" cy="72008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20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8" name="Скругленный прямоугольник 47">
            <a:hlinkClick r:id="rId16" action="ppaction://hlinksldjump"/>
          </p:cNvPr>
          <p:cNvSpPr/>
          <p:nvPr/>
        </p:nvSpPr>
        <p:spPr>
          <a:xfrm>
            <a:off x="5508104" y="1916832"/>
            <a:ext cx="1008112" cy="72008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30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9" name="Скругленный прямоугольник 48">
            <a:hlinkClick r:id="rId17" action="ppaction://hlinksldjump"/>
          </p:cNvPr>
          <p:cNvSpPr/>
          <p:nvPr/>
        </p:nvSpPr>
        <p:spPr>
          <a:xfrm>
            <a:off x="6660232" y="1916832"/>
            <a:ext cx="1008112" cy="72008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>
                    <a:lumMod val="75000"/>
                  </a:schemeClr>
                </a:solidFill>
              </a:rPr>
              <a:t>40</a:t>
            </a:r>
            <a:endParaRPr lang="ru-RU" sz="2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0" name="Скругленный прямоугольник 49">
            <a:hlinkClick r:id="rId18" action="ppaction://hlinksldjump"/>
          </p:cNvPr>
          <p:cNvSpPr/>
          <p:nvPr/>
        </p:nvSpPr>
        <p:spPr>
          <a:xfrm>
            <a:off x="7812360" y="1916832"/>
            <a:ext cx="1008112" cy="720080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>
                    <a:lumMod val="75000"/>
                  </a:schemeClr>
                </a:solidFill>
              </a:rPr>
              <a:t>50</a:t>
            </a:r>
            <a:endParaRPr lang="ru-RU" sz="2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1" name="Скругленный прямоугольник 50">
            <a:hlinkClick r:id="rId19" action="ppaction://hlinksldjump"/>
          </p:cNvPr>
          <p:cNvSpPr/>
          <p:nvPr/>
        </p:nvSpPr>
        <p:spPr>
          <a:xfrm>
            <a:off x="3203848" y="2708920"/>
            <a:ext cx="1008112" cy="72008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10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2" name="Скругленный прямоугольник 51">
            <a:hlinkClick r:id="rId20" action="ppaction://hlinksldjump"/>
          </p:cNvPr>
          <p:cNvSpPr/>
          <p:nvPr/>
        </p:nvSpPr>
        <p:spPr>
          <a:xfrm>
            <a:off x="4355976" y="2708920"/>
            <a:ext cx="1008112" cy="72008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20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3" name="Скругленный прямоугольник 52">
            <a:hlinkClick r:id="rId21" action="ppaction://hlinksldjump"/>
          </p:cNvPr>
          <p:cNvSpPr/>
          <p:nvPr/>
        </p:nvSpPr>
        <p:spPr>
          <a:xfrm>
            <a:off x="5508104" y="2708920"/>
            <a:ext cx="1008112" cy="72008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30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4" name="Скругленный прямоугольник 53">
            <a:hlinkClick r:id="rId22" action="ppaction://hlinksldjump"/>
          </p:cNvPr>
          <p:cNvSpPr/>
          <p:nvPr/>
        </p:nvSpPr>
        <p:spPr>
          <a:xfrm>
            <a:off x="6660232" y="2708920"/>
            <a:ext cx="1008112" cy="720080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>
                    <a:lumMod val="75000"/>
                  </a:schemeClr>
                </a:solidFill>
              </a:rPr>
              <a:t>40</a:t>
            </a:r>
            <a:endParaRPr lang="ru-RU" sz="2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5" name="Скругленный прямоугольник 54">
            <a:hlinkClick r:id="rId23" action="ppaction://hlinksldjump"/>
          </p:cNvPr>
          <p:cNvSpPr/>
          <p:nvPr/>
        </p:nvSpPr>
        <p:spPr>
          <a:xfrm>
            <a:off x="7812360" y="2708920"/>
            <a:ext cx="1008112" cy="720080"/>
          </a:xfrm>
          <a:prstGeom prst="roundRect">
            <a:avLst/>
          </a:prstGeom>
          <a:solidFill>
            <a:schemeClr val="accent4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>
                    <a:lumMod val="75000"/>
                  </a:schemeClr>
                </a:solidFill>
              </a:rPr>
              <a:t>50</a:t>
            </a:r>
            <a:endParaRPr lang="ru-RU" sz="2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6" name="Скругленный прямоугольник 55">
            <a:hlinkClick r:id="rId24" action="ppaction://hlinksldjump"/>
          </p:cNvPr>
          <p:cNvSpPr/>
          <p:nvPr/>
        </p:nvSpPr>
        <p:spPr>
          <a:xfrm>
            <a:off x="3203848" y="3501008"/>
            <a:ext cx="1008112" cy="72008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10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7" name="Скругленный прямоугольник 56">
            <a:hlinkClick r:id="rId25" action="ppaction://hlinksldjump"/>
          </p:cNvPr>
          <p:cNvSpPr/>
          <p:nvPr/>
        </p:nvSpPr>
        <p:spPr>
          <a:xfrm>
            <a:off x="4355976" y="3501008"/>
            <a:ext cx="1008112" cy="72008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20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8" name="Скругленный прямоугольник 57">
            <a:hlinkClick r:id="rId26" action="ppaction://hlinksldjump"/>
          </p:cNvPr>
          <p:cNvSpPr/>
          <p:nvPr/>
        </p:nvSpPr>
        <p:spPr>
          <a:xfrm>
            <a:off x="5508104" y="3501008"/>
            <a:ext cx="1008112" cy="72008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30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9" name="Скругленный прямоугольник 58">
            <a:hlinkClick r:id="rId27" action="ppaction://hlinksldjump"/>
          </p:cNvPr>
          <p:cNvSpPr/>
          <p:nvPr/>
        </p:nvSpPr>
        <p:spPr>
          <a:xfrm>
            <a:off x="6660232" y="3501008"/>
            <a:ext cx="1008112" cy="720080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>
                    <a:lumMod val="75000"/>
                  </a:schemeClr>
                </a:solidFill>
              </a:rPr>
              <a:t>40</a:t>
            </a:r>
            <a:endParaRPr lang="ru-RU" sz="2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0" name="Скругленный прямоугольник 59">
            <a:hlinkClick r:id="rId28" action="ppaction://hlinksldjump"/>
          </p:cNvPr>
          <p:cNvSpPr/>
          <p:nvPr/>
        </p:nvSpPr>
        <p:spPr>
          <a:xfrm>
            <a:off x="7812360" y="3501008"/>
            <a:ext cx="1008112" cy="72008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>
                    <a:lumMod val="75000"/>
                  </a:schemeClr>
                </a:solidFill>
              </a:rPr>
              <a:t>50</a:t>
            </a:r>
            <a:endParaRPr lang="ru-RU" sz="2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1" name="Скругленный прямоугольник 60">
            <a:hlinkClick r:id="rId29" action="ppaction://hlinksldjump"/>
          </p:cNvPr>
          <p:cNvSpPr/>
          <p:nvPr/>
        </p:nvSpPr>
        <p:spPr>
          <a:xfrm>
            <a:off x="3203848" y="4293096"/>
            <a:ext cx="1008112" cy="72008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10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2" name="Скругленный прямоугольник 61">
            <a:hlinkClick r:id="rId30" action="ppaction://hlinksldjump"/>
          </p:cNvPr>
          <p:cNvSpPr/>
          <p:nvPr/>
        </p:nvSpPr>
        <p:spPr>
          <a:xfrm>
            <a:off x="4355976" y="4293096"/>
            <a:ext cx="1008112" cy="72008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20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3" name="Скругленный прямоугольник 62">
            <a:hlinkClick r:id="rId31" action="ppaction://hlinksldjump"/>
          </p:cNvPr>
          <p:cNvSpPr/>
          <p:nvPr/>
        </p:nvSpPr>
        <p:spPr>
          <a:xfrm>
            <a:off x="5508104" y="4293096"/>
            <a:ext cx="1008112" cy="7200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30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4" name="Скругленный прямоугольник 63">
            <a:hlinkClick r:id="rId32" action="ppaction://hlinksldjump"/>
          </p:cNvPr>
          <p:cNvSpPr/>
          <p:nvPr/>
        </p:nvSpPr>
        <p:spPr>
          <a:xfrm>
            <a:off x="6660232" y="4293096"/>
            <a:ext cx="1008112" cy="72008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>
                    <a:lumMod val="75000"/>
                  </a:schemeClr>
                </a:solidFill>
              </a:rPr>
              <a:t>40</a:t>
            </a:r>
            <a:endParaRPr lang="ru-RU" sz="2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5" name="Скругленный прямоугольник 64">
            <a:hlinkClick r:id="rId33" action="ppaction://hlinksldjump"/>
          </p:cNvPr>
          <p:cNvSpPr/>
          <p:nvPr/>
        </p:nvSpPr>
        <p:spPr>
          <a:xfrm>
            <a:off x="7812360" y="4293096"/>
            <a:ext cx="1008112" cy="720080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>
                    <a:lumMod val="75000"/>
                  </a:schemeClr>
                </a:solidFill>
              </a:rPr>
              <a:t>50</a:t>
            </a:r>
            <a:endParaRPr lang="ru-RU" sz="2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6" name="Скругленный прямоугольник 65">
            <a:hlinkClick r:id="rId34" action="ppaction://hlinksldjump"/>
          </p:cNvPr>
          <p:cNvSpPr/>
          <p:nvPr/>
        </p:nvSpPr>
        <p:spPr>
          <a:xfrm>
            <a:off x="3203848" y="5085184"/>
            <a:ext cx="1008112" cy="720080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10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7" name="Скругленный прямоугольник 66">
            <a:hlinkClick r:id="rId35" action="ppaction://hlinksldjump"/>
          </p:cNvPr>
          <p:cNvSpPr/>
          <p:nvPr/>
        </p:nvSpPr>
        <p:spPr>
          <a:xfrm>
            <a:off x="4355976" y="5085184"/>
            <a:ext cx="1008112" cy="720080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20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8" name="Скругленный прямоугольник 67">
            <a:hlinkClick r:id="rId36" action="ppaction://hlinksldjump"/>
          </p:cNvPr>
          <p:cNvSpPr/>
          <p:nvPr/>
        </p:nvSpPr>
        <p:spPr>
          <a:xfrm>
            <a:off x="5508104" y="5085184"/>
            <a:ext cx="1008112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30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9" name="Скругленный прямоугольник 68">
            <a:hlinkClick r:id="rId37" action="ppaction://hlinksldjump"/>
          </p:cNvPr>
          <p:cNvSpPr/>
          <p:nvPr/>
        </p:nvSpPr>
        <p:spPr>
          <a:xfrm>
            <a:off x="6660232" y="5085184"/>
            <a:ext cx="1008112" cy="720080"/>
          </a:xfrm>
          <a:prstGeom prst="roundRect">
            <a:avLst/>
          </a:prstGeom>
          <a:solidFill>
            <a:schemeClr val="bg2">
              <a:lumMod val="2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>
                    <a:lumMod val="75000"/>
                  </a:schemeClr>
                </a:solidFill>
              </a:rPr>
              <a:t>40</a:t>
            </a:r>
            <a:endParaRPr lang="ru-RU" sz="2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0" name="Скругленный прямоугольник 69">
            <a:hlinkClick r:id="rId38" action="ppaction://hlinksldjump"/>
          </p:cNvPr>
          <p:cNvSpPr/>
          <p:nvPr/>
        </p:nvSpPr>
        <p:spPr>
          <a:xfrm>
            <a:off x="7812360" y="5085184"/>
            <a:ext cx="1008112" cy="720080"/>
          </a:xfrm>
          <a:prstGeom prst="roundRect">
            <a:avLst/>
          </a:prstGeom>
          <a:solidFill>
            <a:schemeClr val="bg2">
              <a:lumMod val="1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>
                    <a:lumMod val="75000"/>
                  </a:schemeClr>
                </a:solidFill>
              </a:rPr>
              <a:t>50</a:t>
            </a:r>
            <a:endParaRPr lang="ru-RU" sz="2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1" name="Скругленный прямоугольник 70">
            <a:hlinkClick r:id="rId39" action="ppaction://hlinksldjump"/>
          </p:cNvPr>
          <p:cNvSpPr/>
          <p:nvPr/>
        </p:nvSpPr>
        <p:spPr>
          <a:xfrm>
            <a:off x="3203848" y="5877272"/>
            <a:ext cx="1008112" cy="72008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10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2" name="Скругленный прямоугольник 71">
            <a:hlinkClick r:id="rId40" action="ppaction://hlinksldjump"/>
          </p:cNvPr>
          <p:cNvSpPr/>
          <p:nvPr/>
        </p:nvSpPr>
        <p:spPr>
          <a:xfrm>
            <a:off x="4355976" y="5877272"/>
            <a:ext cx="1008112" cy="72008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20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3" name="Скругленный прямоугольник 72">
            <a:hlinkClick r:id="rId41" action="ppaction://hlinksldjump"/>
          </p:cNvPr>
          <p:cNvSpPr/>
          <p:nvPr/>
        </p:nvSpPr>
        <p:spPr>
          <a:xfrm>
            <a:off x="5508104" y="5877272"/>
            <a:ext cx="1008112" cy="72008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30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4" name="Скругленный прямоугольник 73">
            <a:hlinkClick r:id="rId42" action="ppaction://hlinksldjump"/>
          </p:cNvPr>
          <p:cNvSpPr/>
          <p:nvPr/>
        </p:nvSpPr>
        <p:spPr>
          <a:xfrm>
            <a:off x="6660232" y="5877272"/>
            <a:ext cx="1008112" cy="720080"/>
          </a:xfrm>
          <a:prstGeom prst="roundRect">
            <a:avLst/>
          </a:prstGeom>
          <a:solidFill>
            <a:schemeClr val="tx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>
                    <a:lumMod val="75000"/>
                  </a:schemeClr>
                </a:solidFill>
              </a:rPr>
              <a:t>40</a:t>
            </a:r>
            <a:endParaRPr lang="ru-RU" sz="2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5" name="Скругленный прямоугольник 74">
            <a:hlinkClick r:id="rId43" action="ppaction://hlinksldjump"/>
          </p:cNvPr>
          <p:cNvSpPr/>
          <p:nvPr/>
        </p:nvSpPr>
        <p:spPr>
          <a:xfrm>
            <a:off x="7812360" y="5877272"/>
            <a:ext cx="1008112" cy="720080"/>
          </a:xfrm>
          <a:prstGeom prst="roundRect">
            <a:avLst/>
          </a:prstGeom>
          <a:solidFill>
            <a:schemeClr val="tx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>
                    <a:lumMod val="75000"/>
                  </a:schemeClr>
                </a:solidFill>
              </a:rPr>
              <a:t>50</a:t>
            </a:r>
            <a:endParaRPr lang="ru-RU" sz="2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77" name="Рисунок 76" descr="JRv7K2-kEQE.jpg"/>
          <p:cNvPicPr>
            <a:picLocks noChangeAspect="1"/>
          </p:cNvPicPr>
          <p:nvPr/>
        </p:nvPicPr>
        <p:blipFill>
          <a:blip r:embed="rId4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899" t="34524" r="58449" b="34524"/>
          <a:stretch>
            <a:fillRect/>
          </a:stretch>
        </p:blipFill>
        <p:spPr>
          <a:xfrm>
            <a:off x="539552" y="6093296"/>
            <a:ext cx="288032" cy="288032"/>
          </a:xfrm>
          <a:prstGeom prst="rect">
            <a:avLst/>
          </a:prstGeom>
        </p:spPr>
      </p:pic>
      <p:pic>
        <p:nvPicPr>
          <p:cNvPr id="78" name="Рисунок 77" descr="JRv7K2-kEQE.jpg"/>
          <p:cNvPicPr>
            <a:picLocks noChangeAspect="1"/>
          </p:cNvPicPr>
          <p:nvPr/>
        </p:nvPicPr>
        <p:blipFill>
          <a:blip r:embed="rId4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899" t="34524" r="58449" b="34524"/>
          <a:stretch>
            <a:fillRect/>
          </a:stretch>
        </p:blipFill>
        <p:spPr>
          <a:xfrm>
            <a:off x="539552" y="5301208"/>
            <a:ext cx="288032" cy="288032"/>
          </a:xfrm>
          <a:prstGeom prst="rect">
            <a:avLst/>
          </a:prstGeom>
        </p:spPr>
      </p:pic>
      <p:pic>
        <p:nvPicPr>
          <p:cNvPr id="79" name="Рисунок 78" descr="JRv7K2-kEQE.jpg"/>
          <p:cNvPicPr>
            <a:picLocks noChangeAspect="1"/>
          </p:cNvPicPr>
          <p:nvPr/>
        </p:nvPicPr>
        <p:blipFill>
          <a:blip r:embed="rId4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899" t="34524" r="58449" b="34524"/>
          <a:stretch>
            <a:fillRect/>
          </a:stretch>
        </p:blipFill>
        <p:spPr>
          <a:xfrm>
            <a:off x="539552" y="4509120"/>
            <a:ext cx="288032" cy="288032"/>
          </a:xfrm>
          <a:prstGeom prst="rect">
            <a:avLst/>
          </a:prstGeom>
        </p:spPr>
      </p:pic>
      <p:pic>
        <p:nvPicPr>
          <p:cNvPr id="80" name="Рисунок 79" descr="JRv7K2-kEQE.jpg"/>
          <p:cNvPicPr>
            <a:picLocks noChangeAspect="1"/>
          </p:cNvPicPr>
          <p:nvPr/>
        </p:nvPicPr>
        <p:blipFill>
          <a:blip r:embed="rId4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899" t="34524" r="58449" b="34524"/>
          <a:stretch>
            <a:fillRect/>
          </a:stretch>
        </p:blipFill>
        <p:spPr>
          <a:xfrm>
            <a:off x="539552" y="3717032"/>
            <a:ext cx="288032" cy="288032"/>
          </a:xfrm>
          <a:prstGeom prst="rect">
            <a:avLst/>
          </a:prstGeom>
        </p:spPr>
      </p:pic>
      <p:pic>
        <p:nvPicPr>
          <p:cNvPr id="81" name="Рисунок 80" descr="JRv7K2-kEQE.jpg"/>
          <p:cNvPicPr>
            <a:picLocks noChangeAspect="1"/>
          </p:cNvPicPr>
          <p:nvPr/>
        </p:nvPicPr>
        <p:blipFill>
          <a:blip r:embed="rId4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899" t="34524" r="58449" b="34524"/>
          <a:stretch>
            <a:fillRect/>
          </a:stretch>
        </p:blipFill>
        <p:spPr>
          <a:xfrm>
            <a:off x="539552" y="2924944"/>
            <a:ext cx="288032" cy="288032"/>
          </a:xfrm>
          <a:prstGeom prst="rect">
            <a:avLst/>
          </a:prstGeom>
        </p:spPr>
      </p:pic>
      <p:pic>
        <p:nvPicPr>
          <p:cNvPr id="82" name="Рисунок 81" descr="JRv7K2-kEQE.jpg"/>
          <p:cNvPicPr>
            <a:picLocks noChangeAspect="1"/>
          </p:cNvPicPr>
          <p:nvPr/>
        </p:nvPicPr>
        <p:blipFill>
          <a:blip r:embed="rId4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899" t="34524" r="58449" b="34524"/>
          <a:stretch>
            <a:fillRect/>
          </a:stretch>
        </p:blipFill>
        <p:spPr>
          <a:xfrm>
            <a:off x="539552" y="2204864"/>
            <a:ext cx="288032" cy="288032"/>
          </a:xfrm>
          <a:prstGeom prst="rect">
            <a:avLst/>
          </a:prstGeom>
        </p:spPr>
      </p:pic>
      <p:pic>
        <p:nvPicPr>
          <p:cNvPr id="83" name="Рисунок 82" descr="JRv7K2-kEQE.jpg"/>
          <p:cNvPicPr>
            <a:picLocks noChangeAspect="1"/>
          </p:cNvPicPr>
          <p:nvPr/>
        </p:nvPicPr>
        <p:blipFill>
          <a:blip r:embed="rId4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899" t="34524" r="58449" b="34524"/>
          <a:stretch>
            <a:fillRect/>
          </a:stretch>
        </p:blipFill>
        <p:spPr>
          <a:xfrm>
            <a:off x="539552" y="1340768"/>
            <a:ext cx="288032" cy="288032"/>
          </a:xfrm>
          <a:prstGeom prst="rect">
            <a:avLst/>
          </a:prstGeom>
        </p:spPr>
      </p:pic>
      <p:pic>
        <p:nvPicPr>
          <p:cNvPr id="84" name="Рисунок 83" descr="JRv7K2-kEQE.jpg"/>
          <p:cNvPicPr>
            <a:picLocks noChangeAspect="1"/>
          </p:cNvPicPr>
          <p:nvPr/>
        </p:nvPicPr>
        <p:blipFill>
          <a:blip r:embed="rId4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899" t="34524" r="58449" b="34524"/>
          <a:stretch>
            <a:fillRect/>
          </a:stretch>
        </p:blipFill>
        <p:spPr>
          <a:xfrm>
            <a:off x="539552" y="548680"/>
            <a:ext cx="288032" cy="288032"/>
          </a:xfrm>
          <a:prstGeom prst="rect">
            <a:avLst/>
          </a:prstGeom>
        </p:spPr>
      </p:pic>
      <p:sp>
        <p:nvSpPr>
          <p:cNvPr id="76" name="TextBox 75"/>
          <p:cNvSpPr txBox="1"/>
          <p:nvPr/>
        </p:nvSpPr>
        <p:spPr>
          <a:xfrm>
            <a:off x="1043608" y="6550223"/>
            <a:ext cx="14401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hlinkClick r:id="rId45" action="ppaction://hlinksldjump"/>
              </a:rPr>
              <a:t>Закончить игру</a:t>
            </a:r>
            <a:endParaRPr lang="ru-RU" sz="14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66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" fill="hold">
                      <p:stCondLst>
                        <p:cond delay="0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>
                      <p:stCondLst>
                        <p:cond delay="0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196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7" fill="hold">
                      <p:stCondLst>
                        <p:cond delay="0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201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2" fill="hold">
                      <p:stCondLst>
                        <p:cond delay="0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Горизонтальный свиток 10"/>
          <p:cNvSpPr/>
          <p:nvPr/>
        </p:nvSpPr>
        <p:spPr>
          <a:xfrm>
            <a:off x="1403648" y="3284984"/>
            <a:ext cx="7416824" cy="2880320"/>
          </a:xfrm>
          <a:prstGeom prst="horizontalScroll">
            <a:avLst/>
          </a:prstGeom>
          <a:solidFill>
            <a:srgbClr val="E6D4A2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                </a:t>
            </a:r>
            <a:r>
              <a:rPr lang="ru-RU" sz="2400" b="1" dirty="0" err="1" smtClean="0">
                <a:solidFill>
                  <a:schemeClr val="bg2">
                    <a:lumMod val="10000"/>
                  </a:schemeClr>
                </a:solidFill>
              </a:rPr>
              <a:t>Куратов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 Иван Алексеевич – </a:t>
            </a:r>
          </a:p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                     основоположник литературы коми,</a:t>
            </a:r>
          </a:p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               поэт, лингвист, философ.</a:t>
            </a:r>
            <a:endParaRPr lang="ru-RU" sz="2400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3" name="Рисунок 2" descr="smgizplb.gif"/>
          <p:cNvPicPr>
            <a:picLocks noChangeAspect="1"/>
          </p:cNvPicPr>
          <p:nvPr/>
        </p:nvPicPr>
        <p:blipFill>
          <a:blip r:embed="rId2" cstate="print"/>
          <a:srcRect l="28593"/>
          <a:stretch>
            <a:fillRect/>
          </a:stretch>
        </p:blipFill>
        <p:spPr>
          <a:xfrm>
            <a:off x="539552" y="5972175"/>
            <a:ext cx="4495825" cy="885825"/>
          </a:xfrm>
          <a:prstGeom prst="rect">
            <a:avLst/>
          </a:prstGeom>
        </p:spPr>
      </p:pic>
      <p:pic>
        <p:nvPicPr>
          <p:cNvPr id="4" name="Рисунок 3" descr="smgizplb.gif"/>
          <p:cNvPicPr>
            <a:picLocks noChangeAspect="1"/>
          </p:cNvPicPr>
          <p:nvPr/>
        </p:nvPicPr>
        <p:blipFill>
          <a:blip r:embed="rId2" cstate="print"/>
          <a:srcRect l="57119"/>
          <a:stretch>
            <a:fillRect/>
          </a:stretch>
        </p:blipFill>
        <p:spPr>
          <a:xfrm>
            <a:off x="5004048" y="5972175"/>
            <a:ext cx="2699792" cy="885825"/>
          </a:xfrm>
          <a:prstGeom prst="rect">
            <a:avLst/>
          </a:prstGeom>
        </p:spPr>
      </p:pic>
      <p:pic>
        <p:nvPicPr>
          <p:cNvPr id="6" name="Рисунок 5" descr="JRv7K2-kEQE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899" t="34524" r="58449" b="34524"/>
          <a:stretch>
            <a:fillRect/>
          </a:stretch>
        </p:blipFill>
        <p:spPr>
          <a:xfrm>
            <a:off x="0" y="0"/>
            <a:ext cx="432048" cy="432048"/>
          </a:xfrm>
          <a:prstGeom prst="rect">
            <a:avLst/>
          </a:prstGeom>
        </p:spPr>
      </p:pic>
      <p:pic>
        <p:nvPicPr>
          <p:cNvPr id="8" name="Рисунок 7" descr="3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4725144"/>
            <a:ext cx="1632524" cy="126876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67544" y="0"/>
            <a:ext cx="170944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Известные люди 20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" name="Рисунок 9" descr="81_84.gif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rgbClr val="FF0000">
                <a:tint val="45000"/>
                <a:satMod val="400000"/>
              </a:srgbClr>
            </a:duotone>
          </a:blip>
          <a:srcRect l="76825"/>
          <a:stretch>
            <a:fillRect/>
          </a:stretch>
        </p:blipFill>
        <p:spPr>
          <a:xfrm>
            <a:off x="8316416" y="6021288"/>
            <a:ext cx="684287" cy="65722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83568" y="908720"/>
            <a:ext cx="47928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Назовите первого коми поэта.</a:t>
            </a:r>
            <a:endParaRPr lang="ru-RU" sz="2800" dirty="0"/>
          </a:p>
        </p:txBody>
      </p:sp>
      <p:pic>
        <p:nvPicPr>
          <p:cNvPr id="13" name="Рисунок 12" descr="a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508104" y="404664"/>
            <a:ext cx="2912864" cy="2912864"/>
          </a:xfrm>
          <a:prstGeom prst="rect">
            <a:avLst/>
          </a:prstGeom>
        </p:spPr>
      </p:pic>
      <p:pic>
        <p:nvPicPr>
          <p:cNvPr id="14" name="Рисунок 13" descr="kyratov2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051720" y="3789040"/>
            <a:ext cx="1428750" cy="19431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52120" y="3284984"/>
            <a:ext cx="26359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Памятник в Сыктывкаре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1" grpId="0" animBg="1"/>
      <p:bldP spid="1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Горизонтальный свиток 10"/>
          <p:cNvSpPr/>
          <p:nvPr/>
        </p:nvSpPr>
        <p:spPr>
          <a:xfrm>
            <a:off x="1403648" y="3356992"/>
            <a:ext cx="7416824" cy="2808312"/>
          </a:xfrm>
          <a:prstGeom prst="horizontalScroll">
            <a:avLst/>
          </a:prstGeom>
          <a:solidFill>
            <a:srgbClr val="E6D4A2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u="sng" dirty="0" smtClean="0">
                <a:solidFill>
                  <a:schemeClr val="bg2">
                    <a:lumMod val="10000"/>
                  </a:schemeClr>
                </a:solidFill>
              </a:rPr>
              <a:t>Валерий Леонтьев</a:t>
            </a:r>
          </a:p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В 60-70-е годы </a:t>
            </a:r>
          </a:p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прошлого века</a:t>
            </a:r>
          </a:p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работал в г. Воркуте </a:t>
            </a:r>
          </a:p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и  г. Сыктывкаре .</a:t>
            </a:r>
            <a:endParaRPr lang="ru-RU" sz="2400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3" name="Рисунок 2" descr="smgizplb.gif"/>
          <p:cNvPicPr>
            <a:picLocks noChangeAspect="1"/>
          </p:cNvPicPr>
          <p:nvPr/>
        </p:nvPicPr>
        <p:blipFill>
          <a:blip r:embed="rId2" cstate="print"/>
          <a:srcRect l="28593"/>
          <a:stretch>
            <a:fillRect/>
          </a:stretch>
        </p:blipFill>
        <p:spPr>
          <a:xfrm>
            <a:off x="539552" y="5972175"/>
            <a:ext cx="4495825" cy="885825"/>
          </a:xfrm>
          <a:prstGeom prst="rect">
            <a:avLst/>
          </a:prstGeom>
        </p:spPr>
      </p:pic>
      <p:pic>
        <p:nvPicPr>
          <p:cNvPr id="4" name="Рисунок 3" descr="smgizplb.gif"/>
          <p:cNvPicPr>
            <a:picLocks noChangeAspect="1"/>
          </p:cNvPicPr>
          <p:nvPr/>
        </p:nvPicPr>
        <p:blipFill>
          <a:blip r:embed="rId2" cstate="print"/>
          <a:srcRect l="57119"/>
          <a:stretch>
            <a:fillRect/>
          </a:stretch>
        </p:blipFill>
        <p:spPr>
          <a:xfrm>
            <a:off x="5004048" y="5972175"/>
            <a:ext cx="2699792" cy="885825"/>
          </a:xfrm>
          <a:prstGeom prst="rect">
            <a:avLst/>
          </a:prstGeom>
        </p:spPr>
      </p:pic>
      <p:pic>
        <p:nvPicPr>
          <p:cNvPr id="6" name="Рисунок 5" descr="JRv7K2-kEQE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899" t="34524" r="58449" b="34524"/>
          <a:stretch>
            <a:fillRect/>
          </a:stretch>
        </p:blipFill>
        <p:spPr>
          <a:xfrm>
            <a:off x="0" y="0"/>
            <a:ext cx="432048" cy="432048"/>
          </a:xfrm>
          <a:prstGeom prst="rect">
            <a:avLst/>
          </a:prstGeom>
        </p:spPr>
      </p:pic>
      <p:pic>
        <p:nvPicPr>
          <p:cNvPr id="8" name="Рисунок 7" descr="3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4725144"/>
            <a:ext cx="1632524" cy="126876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39552" y="0"/>
            <a:ext cx="170944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Известные люди 30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" name="Рисунок 9" descr="81_84.gif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rgbClr val="FF0000">
                <a:tint val="45000"/>
                <a:satMod val="400000"/>
              </a:srgbClr>
            </a:duotone>
          </a:blip>
          <a:srcRect l="76825"/>
          <a:stretch>
            <a:fillRect/>
          </a:stretch>
        </p:blipFill>
        <p:spPr>
          <a:xfrm>
            <a:off x="8316416" y="6021288"/>
            <a:ext cx="684287" cy="65722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67544" y="332656"/>
            <a:ext cx="8511113" cy="33843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Этот известный человек родился 19 марта 1949 года </a:t>
            </a:r>
          </a:p>
          <a:p>
            <a:r>
              <a:rPr lang="ru-RU" sz="2400" dirty="0" smtClean="0"/>
              <a:t>в селе Усть-Уса (Коми АССР) в семье оленеводов и зоотехников.</a:t>
            </a:r>
          </a:p>
          <a:p>
            <a:r>
              <a:rPr lang="ru-RU" sz="2400" dirty="0" smtClean="0"/>
              <a:t>Детство прошло в Архангельской области. Мальчик пел </a:t>
            </a:r>
          </a:p>
          <a:p>
            <a:r>
              <a:rPr lang="ru-RU" sz="2400" dirty="0" smtClean="0"/>
              <a:t>в школьном хоре, участвовал в драмкружке, увлекался </a:t>
            </a:r>
          </a:p>
          <a:p>
            <a:r>
              <a:rPr lang="ru-RU" sz="2400" dirty="0" smtClean="0"/>
              <a:t>рисованием и танцами.</a:t>
            </a:r>
          </a:p>
          <a:p>
            <a:r>
              <a:rPr lang="ru-RU" sz="2400" dirty="0" smtClean="0"/>
              <a:t>Сейчас это популярный российский певец, автор песен, актёр.</a:t>
            </a:r>
          </a:p>
          <a:p>
            <a:r>
              <a:rPr lang="ru-RU" sz="2400" dirty="0" smtClean="0"/>
              <a:t>Народный артист России (1996г.)</a:t>
            </a:r>
          </a:p>
          <a:p>
            <a:r>
              <a:rPr lang="ru-RU" sz="2400" dirty="0" smtClean="0"/>
              <a:t>Народный артист Республики Коми (2009г.)</a:t>
            </a:r>
          </a:p>
          <a:p>
            <a:r>
              <a:rPr lang="ru-RU" sz="2400" dirty="0" smtClean="0"/>
              <a:t>О ком идёт речь?</a:t>
            </a:r>
            <a:endParaRPr lang="ru-RU" sz="2400" dirty="0"/>
          </a:p>
        </p:txBody>
      </p:sp>
      <p:pic>
        <p:nvPicPr>
          <p:cNvPr id="13" name="Рисунок 12" descr="a953277319e85f18a92d15811854529f.jpg"/>
          <p:cNvPicPr>
            <a:picLocks noChangeAspect="1"/>
          </p:cNvPicPr>
          <p:nvPr/>
        </p:nvPicPr>
        <p:blipFill>
          <a:blip r:embed="rId7" cstate="print"/>
          <a:srcRect l="24800" t="14570" r="18500"/>
          <a:stretch>
            <a:fillRect/>
          </a:stretch>
        </p:blipFill>
        <p:spPr>
          <a:xfrm>
            <a:off x="6732240" y="3789040"/>
            <a:ext cx="1959307" cy="1968475"/>
          </a:xfrm>
          <a:prstGeom prst="rect">
            <a:avLst/>
          </a:prstGeom>
        </p:spPr>
      </p:pic>
      <p:pic>
        <p:nvPicPr>
          <p:cNvPr id="14" name="Рисунок 13" descr="sdim3479-.jpg"/>
          <p:cNvPicPr>
            <a:picLocks noChangeAspect="1"/>
          </p:cNvPicPr>
          <p:nvPr/>
        </p:nvPicPr>
        <p:blipFill>
          <a:blip r:embed="rId8" cstate="print"/>
          <a:srcRect l="9051" r="7476"/>
          <a:stretch>
            <a:fillRect/>
          </a:stretch>
        </p:blipFill>
        <p:spPr>
          <a:xfrm>
            <a:off x="1763688" y="3861048"/>
            <a:ext cx="2049075" cy="1734652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Горизонтальный свиток 10"/>
          <p:cNvSpPr/>
          <p:nvPr/>
        </p:nvSpPr>
        <p:spPr>
          <a:xfrm>
            <a:off x="1403648" y="3284984"/>
            <a:ext cx="7416824" cy="2880320"/>
          </a:xfrm>
          <a:prstGeom prst="horizontalScroll">
            <a:avLst/>
          </a:prstGeom>
          <a:solidFill>
            <a:srgbClr val="E6D4A2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                                 </a:t>
            </a:r>
            <a:r>
              <a:rPr lang="ru-RU" sz="2400" b="1" dirty="0" err="1" smtClean="0">
                <a:solidFill>
                  <a:schemeClr val="bg2">
                    <a:lumMod val="10000"/>
                  </a:schemeClr>
                </a:solidFill>
              </a:rPr>
              <a:t>Оплеснин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 Николай Васильевич</a:t>
            </a:r>
          </a:p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                      (1914 – 1942)</a:t>
            </a:r>
          </a:p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                          Герой Советского Союза</a:t>
            </a:r>
            <a:endParaRPr lang="ru-RU" sz="2400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3" name="Рисунок 2" descr="smgizplb.gif"/>
          <p:cNvPicPr>
            <a:picLocks noChangeAspect="1"/>
          </p:cNvPicPr>
          <p:nvPr/>
        </p:nvPicPr>
        <p:blipFill>
          <a:blip r:embed="rId2" cstate="print"/>
          <a:srcRect l="28593"/>
          <a:stretch>
            <a:fillRect/>
          </a:stretch>
        </p:blipFill>
        <p:spPr>
          <a:xfrm>
            <a:off x="467544" y="5972175"/>
            <a:ext cx="4495825" cy="885825"/>
          </a:xfrm>
          <a:prstGeom prst="rect">
            <a:avLst/>
          </a:prstGeom>
        </p:spPr>
      </p:pic>
      <p:pic>
        <p:nvPicPr>
          <p:cNvPr id="4" name="Рисунок 3" descr="smgizplb.gif"/>
          <p:cNvPicPr>
            <a:picLocks noChangeAspect="1"/>
          </p:cNvPicPr>
          <p:nvPr/>
        </p:nvPicPr>
        <p:blipFill>
          <a:blip r:embed="rId2" cstate="print"/>
          <a:srcRect l="57119"/>
          <a:stretch>
            <a:fillRect/>
          </a:stretch>
        </p:blipFill>
        <p:spPr>
          <a:xfrm>
            <a:off x="4932040" y="5972175"/>
            <a:ext cx="2699792" cy="885825"/>
          </a:xfrm>
          <a:prstGeom prst="rect">
            <a:avLst/>
          </a:prstGeom>
        </p:spPr>
      </p:pic>
      <p:pic>
        <p:nvPicPr>
          <p:cNvPr id="6" name="Рисунок 5" descr="JRv7K2-kEQE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899" t="34524" r="58449" b="34524"/>
          <a:stretch>
            <a:fillRect/>
          </a:stretch>
        </p:blipFill>
        <p:spPr>
          <a:xfrm>
            <a:off x="0" y="0"/>
            <a:ext cx="432048" cy="432048"/>
          </a:xfrm>
          <a:prstGeom prst="rect">
            <a:avLst/>
          </a:prstGeom>
        </p:spPr>
      </p:pic>
      <p:pic>
        <p:nvPicPr>
          <p:cNvPr id="8" name="Рисунок 7" descr="3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4725144"/>
            <a:ext cx="1632524" cy="126876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67544" y="0"/>
            <a:ext cx="170944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Известные люди 40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" name="Рисунок 9" descr="81_84.gif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rgbClr val="FF0000">
                <a:tint val="45000"/>
                <a:satMod val="400000"/>
              </a:srgbClr>
            </a:duotone>
          </a:blip>
          <a:srcRect l="76825"/>
          <a:stretch>
            <a:fillRect/>
          </a:stretch>
        </p:blipFill>
        <p:spPr>
          <a:xfrm>
            <a:off x="8316416" y="6021288"/>
            <a:ext cx="684287" cy="65722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38347" y="332656"/>
            <a:ext cx="8705653" cy="3693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Уроженец с. </a:t>
            </a:r>
            <a:r>
              <a:rPr lang="ru-RU" sz="2400" dirty="0" err="1" smtClean="0"/>
              <a:t>Выльгорт</a:t>
            </a:r>
            <a:r>
              <a:rPr lang="ru-RU" sz="2400" dirty="0" smtClean="0"/>
              <a:t>. Участник Великой Отечественной войны, </a:t>
            </a:r>
          </a:p>
          <a:p>
            <a:r>
              <a:rPr lang="ru-RU" sz="2400" dirty="0" smtClean="0"/>
              <a:t>разведчик. В сентябре 1941 года с разведывательным заданием </a:t>
            </a:r>
          </a:p>
          <a:p>
            <a:r>
              <a:rPr lang="ru-RU" sz="2400" dirty="0" smtClean="0"/>
              <a:t>трижды переплывал р. Волхов под вражеским огнём. Благодаря </a:t>
            </a:r>
          </a:p>
          <a:p>
            <a:r>
              <a:rPr lang="ru-RU" sz="2400" dirty="0" smtClean="0"/>
              <a:t>его отваге, дивизия вышла из окружения и соединилась </a:t>
            </a:r>
          </a:p>
          <a:p>
            <a:r>
              <a:rPr lang="ru-RU" sz="2400" dirty="0" smtClean="0"/>
              <a:t>с основной армией. Погиб в 1942 году при подготовке боевой </a:t>
            </a:r>
          </a:p>
          <a:p>
            <a:r>
              <a:rPr lang="ru-RU" sz="2400" dirty="0" smtClean="0"/>
              <a:t>операции по прорыву блокады Ленинграда.</a:t>
            </a:r>
          </a:p>
          <a:p>
            <a:r>
              <a:rPr lang="ru-RU" sz="2400" dirty="0" smtClean="0"/>
              <a:t>Его именем названы улицы в Сыктывкаре и Ухте, </a:t>
            </a:r>
            <a:r>
              <a:rPr lang="ru-RU" sz="2400" dirty="0" err="1" smtClean="0"/>
              <a:t>Выльгортская</a:t>
            </a:r>
            <a:r>
              <a:rPr lang="ru-RU" sz="2400" dirty="0" smtClean="0"/>
              <a:t> </a:t>
            </a:r>
          </a:p>
          <a:p>
            <a:r>
              <a:rPr lang="ru-RU" sz="2400" dirty="0" smtClean="0"/>
              <a:t>средняя школа.</a:t>
            </a:r>
          </a:p>
          <a:p>
            <a:r>
              <a:rPr lang="ru-RU" sz="2400" dirty="0" smtClean="0"/>
              <a:t>Назовите имя героя.</a:t>
            </a:r>
          </a:p>
          <a:p>
            <a:endParaRPr lang="ru-RU" dirty="0"/>
          </a:p>
        </p:txBody>
      </p:sp>
      <p:pic>
        <p:nvPicPr>
          <p:cNvPr id="13" name="Рисунок 12" descr="picture_1454.jpg"/>
          <p:cNvPicPr>
            <a:picLocks noChangeAspect="1"/>
          </p:cNvPicPr>
          <p:nvPr/>
        </p:nvPicPr>
        <p:blipFill>
          <a:blip r:embed="rId7" cstate="print"/>
          <a:srcRect l="15980" r="2751"/>
          <a:stretch>
            <a:fillRect/>
          </a:stretch>
        </p:blipFill>
        <p:spPr>
          <a:xfrm>
            <a:off x="2483768" y="3717032"/>
            <a:ext cx="1656184" cy="2037907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Горизонтальный свиток 10"/>
          <p:cNvSpPr/>
          <p:nvPr/>
        </p:nvSpPr>
        <p:spPr>
          <a:xfrm>
            <a:off x="1403648" y="3429000"/>
            <a:ext cx="7416824" cy="2736304"/>
          </a:xfrm>
          <a:prstGeom prst="horizontalScroll">
            <a:avLst/>
          </a:prstGeom>
          <a:solidFill>
            <a:srgbClr val="E6D4A2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            Жаков </a:t>
            </a:r>
          </a:p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                 </a:t>
            </a:r>
            <a:r>
              <a:rPr lang="ru-RU" sz="2400" b="1" dirty="0" err="1" smtClean="0">
                <a:solidFill>
                  <a:schemeClr val="bg2">
                    <a:lumMod val="10000"/>
                  </a:schemeClr>
                </a:solidFill>
              </a:rPr>
              <a:t>Каллистрат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bg2">
                    <a:lumMod val="10000"/>
                  </a:schemeClr>
                </a:solidFill>
              </a:rPr>
              <a:t>Фалалеевич</a:t>
            </a:r>
            <a:endParaRPr lang="ru-RU" sz="24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            (1866 – 1926)</a:t>
            </a:r>
            <a:endParaRPr lang="ru-RU" sz="2400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3" name="Рисунок 2" descr="smgizplb.gif"/>
          <p:cNvPicPr>
            <a:picLocks noChangeAspect="1"/>
          </p:cNvPicPr>
          <p:nvPr/>
        </p:nvPicPr>
        <p:blipFill>
          <a:blip r:embed="rId2" cstate="print"/>
          <a:srcRect l="28593"/>
          <a:stretch>
            <a:fillRect/>
          </a:stretch>
        </p:blipFill>
        <p:spPr>
          <a:xfrm>
            <a:off x="539552" y="5972175"/>
            <a:ext cx="4495825" cy="885825"/>
          </a:xfrm>
          <a:prstGeom prst="rect">
            <a:avLst/>
          </a:prstGeom>
        </p:spPr>
      </p:pic>
      <p:pic>
        <p:nvPicPr>
          <p:cNvPr id="4" name="Рисунок 3" descr="smgizplb.gif"/>
          <p:cNvPicPr>
            <a:picLocks noChangeAspect="1"/>
          </p:cNvPicPr>
          <p:nvPr/>
        </p:nvPicPr>
        <p:blipFill>
          <a:blip r:embed="rId2" cstate="print"/>
          <a:srcRect l="57119"/>
          <a:stretch>
            <a:fillRect/>
          </a:stretch>
        </p:blipFill>
        <p:spPr>
          <a:xfrm>
            <a:off x="5004048" y="5972175"/>
            <a:ext cx="2699792" cy="885825"/>
          </a:xfrm>
          <a:prstGeom prst="rect">
            <a:avLst/>
          </a:prstGeom>
        </p:spPr>
      </p:pic>
      <p:pic>
        <p:nvPicPr>
          <p:cNvPr id="6" name="Рисунок 5" descr="JRv7K2-kEQE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899" t="34524" r="58449" b="34524"/>
          <a:stretch>
            <a:fillRect/>
          </a:stretch>
        </p:blipFill>
        <p:spPr>
          <a:xfrm>
            <a:off x="0" y="0"/>
            <a:ext cx="432048" cy="432048"/>
          </a:xfrm>
          <a:prstGeom prst="rect">
            <a:avLst/>
          </a:prstGeom>
        </p:spPr>
      </p:pic>
      <p:pic>
        <p:nvPicPr>
          <p:cNvPr id="8" name="Рисунок 7" descr="3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4725144"/>
            <a:ext cx="1632524" cy="126876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67544" y="0"/>
            <a:ext cx="170944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Известные люди 50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" name="Рисунок 9" descr="81_84.gif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rgbClr val="FF0000">
                <a:tint val="45000"/>
                <a:satMod val="400000"/>
              </a:srgbClr>
            </a:duotone>
          </a:blip>
          <a:srcRect l="76825"/>
          <a:stretch>
            <a:fillRect/>
          </a:stretch>
        </p:blipFill>
        <p:spPr>
          <a:xfrm>
            <a:off x="8316416" y="6021288"/>
            <a:ext cx="684287" cy="65722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41040" y="404664"/>
            <a:ext cx="8702960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Коми учёный-энциклопедист, профессор, писатель, поэт, </a:t>
            </a:r>
          </a:p>
          <a:p>
            <a:r>
              <a:rPr lang="ru-RU" sz="2400" dirty="0" smtClean="0"/>
              <a:t>математик, философ, этнограф, лингвист; </a:t>
            </a:r>
          </a:p>
          <a:p>
            <a:r>
              <a:rPr lang="ru-RU" sz="2400" dirty="0" smtClean="0"/>
              <a:t>занимался языкознанием, археологией, литературоведением, </a:t>
            </a:r>
          </a:p>
          <a:p>
            <a:r>
              <a:rPr lang="ru-RU" sz="2400" dirty="0" smtClean="0"/>
              <a:t>астрономией, логикой, педагогикой.</a:t>
            </a:r>
          </a:p>
          <a:p>
            <a:r>
              <a:rPr lang="ru-RU" sz="2400" dirty="0" smtClean="0"/>
              <a:t>Его называли «зырянский Фауст», сравнивали с Ломоносовым и </a:t>
            </a:r>
          </a:p>
          <a:p>
            <a:r>
              <a:rPr lang="ru-RU" sz="2400" dirty="0" smtClean="0"/>
              <a:t>Леонардо да Винчи, потому что главной чертой этой </a:t>
            </a:r>
          </a:p>
          <a:p>
            <a:r>
              <a:rPr lang="ru-RU" sz="2400" dirty="0" smtClean="0"/>
              <a:t>выдающейся личности была неутолимая жажда познания. </a:t>
            </a:r>
          </a:p>
          <a:p>
            <a:r>
              <a:rPr lang="ru-RU" sz="2400" dirty="0" smtClean="0"/>
              <a:t>Одна из сыктывкарских школ носит имя выдающегося </a:t>
            </a:r>
          </a:p>
          <a:p>
            <a:r>
              <a:rPr lang="ru-RU" sz="2400" dirty="0" smtClean="0"/>
              <a:t>просветителя коми народа.</a:t>
            </a:r>
            <a:endParaRPr lang="ru-RU" sz="2400" dirty="0"/>
          </a:p>
        </p:txBody>
      </p:sp>
      <p:pic>
        <p:nvPicPr>
          <p:cNvPr id="13" name="Рисунок 12" descr="zhakov.jpg"/>
          <p:cNvPicPr>
            <a:picLocks noChangeAspect="1"/>
          </p:cNvPicPr>
          <p:nvPr/>
        </p:nvPicPr>
        <p:blipFill>
          <a:blip r:embed="rId7" cstate="print"/>
          <a:srcRect t="7813" b="16250"/>
          <a:stretch>
            <a:fillRect/>
          </a:stretch>
        </p:blipFill>
        <p:spPr>
          <a:xfrm>
            <a:off x="2199366" y="3836513"/>
            <a:ext cx="1724562" cy="1968751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mgizplb.gif"/>
          <p:cNvPicPr>
            <a:picLocks noChangeAspect="1"/>
          </p:cNvPicPr>
          <p:nvPr/>
        </p:nvPicPr>
        <p:blipFill>
          <a:blip r:embed="rId2" cstate="print"/>
          <a:srcRect l="28593"/>
          <a:stretch>
            <a:fillRect/>
          </a:stretch>
        </p:blipFill>
        <p:spPr>
          <a:xfrm>
            <a:off x="467544" y="5972175"/>
            <a:ext cx="4495825" cy="885825"/>
          </a:xfrm>
          <a:prstGeom prst="rect">
            <a:avLst/>
          </a:prstGeom>
        </p:spPr>
      </p:pic>
      <p:pic>
        <p:nvPicPr>
          <p:cNvPr id="4" name="Рисунок 3" descr="smgizplb.gif"/>
          <p:cNvPicPr>
            <a:picLocks noChangeAspect="1"/>
          </p:cNvPicPr>
          <p:nvPr/>
        </p:nvPicPr>
        <p:blipFill>
          <a:blip r:embed="rId2" cstate="print"/>
          <a:srcRect l="57119"/>
          <a:stretch>
            <a:fillRect/>
          </a:stretch>
        </p:blipFill>
        <p:spPr>
          <a:xfrm>
            <a:off x="4932040" y="5972175"/>
            <a:ext cx="2699792" cy="885825"/>
          </a:xfrm>
          <a:prstGeom prst="rect">
            <a:avLst/>
          </a:prstGeom>
        </p:spPr>
      </p:pic>
      <p:pic>
        <p:nvPicPr>
          <p:cNvPr id="6" name="Рисунок 5" descr="JRv7K2-kEQE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899" t="34524" r="58449" b="34524"/>
          <a:stretch>
            <a:fillRect/>
          </a:stretch>
        </p:blipFill>
        <p:spPr>
          <a:xfrm>
            <a:off x="0" y="0"/>
            <a:ext cx="432048" cy="43204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0"/>
            <a:ext cx="10970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Природа 10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9" name="Рисунок 8" descr="81_84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rgbClr val="FF0000">
                <a:tint val="45000"/>
                <a:satMod val="400000"/>
              </a:srgbClr>
            </a:duotone>
          </a:blip>
          <a:srcRect l="76825"/>
          <a:stretch>
            <a:fillRect/>
          </a:stretch>
        </p:blipFill>
        <p:spPr>
          <a:xfrm>
            <a:off x="8316416" y="6021288"/>
            <a:ext cx="684287" cy="657225"/>
          </a:xfrm>
          <a:prstGeom prst="rect">
            <a:avLst/>
          </a:prstGeom>
        </p:spPr>
      </p:pic>
      <p:sp>
        <p:nvSpPr>
          <p:cNvPr id="10" name="Горизонтальный свиток 9"/>
          <p:cNvSpPr/>
          <p:nvPr/>
        </p:nvSpPr>
        <p:spPr>
          <a:xfrm>
            <a:off x="1403648" y="1844824"/>
            <a:ext cx="7416824" cy="4320480"/>
          </a:xfrm>
          <a:prstGeom prst="horizontalScroll">
            <a:avLst/>
          </a:prstGeom>
          <a:solidFill>
            <a:srgbClr val="E6D4A2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ctr"/>
            <a:endParaRPr lang="ru-RU" sz="24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ctr"/>
            <a:endParaRPr lang="ru-RU" sz="24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ctr"/>
            <a:endParaRPr lang="ru-RU" sz="24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ctr"/>
            <a:endParaRPr lang="ru-RU" sz="24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ctr"/>
            <a:endParaRPr lang="ru-RU" sz="24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Столбы выветривания (останцы) на плато</a:t>
            </a:r>
          </a:p>
          <a:p>
            <a:pPr algn="ctr"/>
            <a:r>
              <a:rPr lang="ru-RU" sz="2400" b="1" dirty="0" err="1" smtClean="0">
                <a:solidFill>
                  <a:schemeClr val="bg2">
                    <a:lumMod val="10000"/>
                  </a:schemeClr>
                </a:solidFill>
              </a:rPr>
              <a:t>Мань-Пупу-Нёр</a:t>
            </a:r>
            <a:endParaRPr lang="ru-RU" sz="2400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8" name="Рисунок 7" descr="3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4725144"/>
            <a:ext cx="1632524" cy="126876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39552" y="476672"/>
            <a:ext cx="7695633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Какой природный объект, находящийся на территории </a:t>
            </a:r>
          </a:p>
          <a:p>
            <a:r>
              <a:rPr lang="ru-RU" sz="2400" dirty="0" err="1" smtClean="0"/>
              <a:t>Печоро-Илычского</a:t>
            </a:r>
            <a:r>
              <a:rPr lang="ru-RU" sz="2400" dirty="0" smtClean="0"/>
              <a:t> заповедника, является визитной </a:t>
            </a:r>
          </a:p>
          <a:p>
            <a:r>
              <a:rPr lang="ru-RU" sz="2400" dirty="0" smtClean="0"/>
              <a:t>карточкой Урала.</a:t>
            </a:r>
          </a:p>
          <a:p>
            <a:r>
              <a:rPr lang="ru-RU" sz="2400" dirty="0" smtClean="0"/>
              <a:t>В 2008 году этот объект вошёл в «Семёрку чудес России».</a:t>
            </a:r>
          </a:p>
          <a:p>
            <a:r>
              <a:rPr lang="ru-RU" sz="2400" dirty="0" smtClean="0"/>
              <a:t>Назовите уникальный природный объект.</a:t>
            </a:r>
          </a:p>
          <a:p>
            <a:endParaRPr lang="ru-RU" dirty="0" smtClean="0"/>
          </a:p>
        </p:txBody>
      </p:sp>
      <p:pic>
        <p:nvPicPr>
          <p:cNvPr id="12" name="Рисунок 11" descr="save768_3.jpg"/>
          <p:cNvPicPr>
            <a:picLocks noChangeAspect="1"/>
          </p:cNvPicPr>
          <p:nvPr/>
        </p:nvPicPr>
        <p:blipFill>
          <a:blip r:embed="rId7" cstate="print"/>
          <a:srcRect l="6294" t="34583" r="3932"/>
          <a:stretch>
            <a:fillRect/>
          </a:stretch>
        </p:blipFill>
        <p:spPr>
          <a:xfrm>
            <a:off x="2699792" y="2492896"/>
            <a:ext cx="4775303" cy="2321619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mgizplb.gif"/>
          <p:cNvPicPr>
            <a:picLocks noChangeAspect="1"/>
          </p:cNvPicPr>
          <p:nvPr/>
        </p:nvPicPr>
        <p:blipFill>
          <a:blip r:embed="rId2" cstate="print"/>
          <a:srcRect l="28593"/>
          <a:stretch>
            <a:fillRect/>
          </a:stretch>
        </p:blipFill>
        <p:spPr>
          <a:xfrm>
            <a:off x="467544" y="5972175"/>
            <a:ext cx="4495825" cy="885825"/>
          </a:xfrm>
          <a:prstGeom prst="rect">
            <a:avLst/>
          </a:prstGeom>
        </p:spPr>
      </p:pic>
      <p:pic>
        <p:nvPicPr>
          <p:cNvPr id="4" name="Рисунок 3" descr="smgizplb.gif"/>
          <p:cNvPicPr>
            <a:picLocks noChangeAspect="1"/>
          </p:cNvPicPr>
          <p:nvPr/>
        </p:nvPicPr>
        <p:blipFill>
          <a:blip r:embed="rId2" cstate="print"/>
          <a:srcRect l="57119"/>
          <a:stretch>
            <a:fillRect/>
          </a:stretch>
        </p:blipFill>
        <p:spPr>
          <a:xfrm>
            <a:off x="4932040" y="5972175"/>
            <a:ext cx="2699792" cy="885825"/>
          </a:xfrm>
          <a:prstGeom prst="rect">
            <a:avLst/>
          </a:prstGeom>
        </p:spPr>
      </p:pic>
      <p:pic>
        <p:nvPicPr>
          <p:cNvPr id="6" name="Рисунок 5" descr="JRv7K2-kEQE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899" t="34524" r="58449" b="34524"/>
          <a:stretch>
            <a:fillRect/>
          </a:stretch>
        </p:blipFill>
        <p:spPr>
          <a:xfrm>
            <a:off x="0" y="0"/>
            <a:ext cx="432048" cy="43204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67544" y="0"/>
            <a:ext cx="109709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Природа 20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" name="Рисунок 9" descr="81_84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rgbClr val="FF0000">
                <a:tint val="45000"/>
                <a:satMod val="400000"/>
              </a:srgbClr>
            </a:duotone>
          </a:blip>
          <a:srcRect l="76825"/>
          <a:stretch>
            <a:fillRect/>
          </a:stretch>
        </p:blipFill>
        <p:spPr>
          <a:xfrm>
            <a:off x="8316416" y="6021288"/>
            <a:ext cx="684287" cy="657225"/>
          </a:xfrm>
          <a:prstGeom prst="rect">
            <a:avLst/>
          </a:prstGeom>
        </p:spPr>
      </p:pic>
      <p:sp>
        <p:nvSpPr>
          <p:cNvPr id="11" name="Горизонтальный свиток 10"/>
          <p:cNvSpPr/>
          <p:nvPr/>
        </p:nvSpPr>
        <p:spPr>
          <a:xfrm>
            <a:off x="1403648" y="2276872"/>
            <a:ext cx="7416824" cy="3888432"/>
          </a:xfrm>
          <a:prstGeom prst="horizontalScroll">
            <a:avLst/>
          </a:prstGeom>
          <a:solidFill>
            <a:srgbClr val="E6D4A2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u="sng" dirty="0" smtClean="0">
                <a:solidFill>
                  <a:schemeClr val="bg2">
                    <a:lumMod val="10000"/>
                  </a:schemeClr>
                </a:solidFill>
              </a:rPr>
              <a:t>«Девственные леса Коми»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 –</a:t>
            </a:r>
          </a:p>
          <a:p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 это самый первый </a:t>
            </a:r>
          </a:p>
          <a:p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 российский объект, </a:t>
            </a:r>
          </a:p>
          <a:p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 включённый  </a:t>
            </a:r>
          </a:p>
          <a:p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 в список ЮНЕСКО</a:t>
            </a:r>
            <a:endParaRPr lang="ru-RU" sz="2400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8" name="Рисунок 7" descr="3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4725144"/>
            <a:ext cx="1632524" cy="126876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28262" y="692696"/>
            <a:ext cx="901573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Территория национального парка «</a:t>
            </a:r>
            <a:r>
              <a:rPr lang="ru-RU" sz="2400" dirty="0" err="1" smtClean="0"/>
              <a:t>Югыд</a:t>
            </a:r>
            <a:r>
              <a:rPr lang="ru-RU" sz="2400" dirty="0" smtClean="0"/>
              <a:t> </a:t>
            </a:r>
            <a:r>
              <a:rPr lang="ru-RU" sz="2400" dirty="0" err="1" smtClean="0"/>
              <a:t>ва</a:t>
            </a:r>
            <a:r>
              <a:rPr lang="ru-RU" sz="2400" dirty="0" smtClean="0"/>
              <a:t>» вместе </a:t>
            </a:r>
          </a:p>
          <a:p>
            <a:r>
              <a:rPr lang="ru-RU" sz="2400" dirty="0" smtClean="0"/>
              <a:t>с граничащей на юге территорией </a:t>
            </a:r>
            <a:r>
              <a:rPr lang="ru-RU" sz="2400" dirty="0" err="1" smtClean="0"/>
              <a:t>Печоро-Илычского</a:t>
            </a:r>
            <a:r>
              <a:rPr lang="ru-RU" sz="2400" dirty="0" smtClean="0"/>
              <a:t> заповедника </a:t>
            </a:r>
          </a:p>
          <a:p>
            <a:r>
              <a:rPr lang="ru-RU" sz="2400" dirty="0" smtClean="0"/>
              <a:t>с 9 декабря 1995 года образуют объект всемирного природного </a:t>
            </a:r>
          </a:p>
          <a:p>
            <a:r>
              <a:rPr lang="ru-RU" sz="2400" dirty="0" smtClean="0"/>
              <a:t>наследия ЮНЕСКО.</a:t>
            </a:r>
          </a:p>
          <a:p>
            <a:r>
              <a:rPr lang="ru-RU" sz="2400" dirty="0" smtClean="0"/>
              <a:t>О каком природном объекте идёт речь?</a:t>
            </a:r>
            <a:endParaRPr lang="ru-RU" sz="2400" dirty="0"/>
          </a:p>
        </p:txBody>
      </p:sp>
      <p:pic>
        <p:nvPicPr>
          <p:cNvPr id="13" name="Рисунок 12" descr="1888255.jpg.338x400_q85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700882" y="3212976"/>
            <a:ext cx="3027806" cy="2275334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mgizplb.gif"/>
          <p:cNvPicPr>
            <a:picLocks noChangeAspect="1"/>
          </p:cNvPicPr>
          <p:nvPr/>
        </p:nvPicPr>
        <p:blipFill>
          <a:blip r:embed="rId2" cstate="print"/>
          <a:srcRect l="28593"/>
          <a:stretch>
            <a:fillRect/>
          </a:stretch>
        </p:blipFill>
        <p:spPr>
          <a:xfrm>
            <a:off x="467544" y="5972175"/>
            <a:ext cx="4495825" cy="885825"/>
          </a:xfrm>
          <a:prstGeom prst="rect">
            <a:avLst/>
          </a:prstGeom>
        </p:spPr>
      </p:pic>
      <p:pic>
        <p:nvPicPr>
          <p:cNvPr id="4" name="Рисунок 3" descr="smgizplb.gif"/>
          <p:cNvPicPr>
            <a:picLocks noChangeAspect="1"/>
          </p:cNvPicPr>
          <p:nvPr/>
        </p:nvPicPr>
        <p:blipFill>
          <a:blip r:embed="rId2" cstate="print"/>
          <a:srcRect l="57119"/>
          <a:stretch>
            <a:fillRect/>
          </a:stretch>
        </p:blipFill>
        <p:spPr>
          <a:xfrm>
            <a:off x="4932040" y="5972175"/>
            <a:ext cx="2699792" cy="885825"/>
          </a:xfrm>
          <a:prstGeom prst="rect">
            <a:avLst/>
          </a:prstGeom>
        </p:spPr>
      </p:pic>
      <p:pic>
        <p:nvPicPr>
          <p:cNvPr id="6" name="Рисунок 5" descr="JRv7K2-kEQE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899" t="34524" r="58449" b="34524"/>
          <a:stretch>
            <a:fillRect/>
          </a:stretch>
        </p:blipFill>
        <p:spPr>
          <a:xfrm>
            <a:off x="0" y="0"/>
            <a:ext cx="432048" cy="43204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67544" y="0"/>
            <a:ext cx="109709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Природа 30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" name="Рисунок 9" descr="81_84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rgbClr val="FF0000">
                <a:tint val="45000"/>
                <a:satMod val="400000"/>
              </a:srgbClr>
            </a:duotone>
          </a:blip>
          <a:srcRect l="76825"/>
          <a:stretch>
            <a:fillRect/>
          </a:stretch>
        </p:blipFill>
        <p:spPr>
          <a:xfrm>
            <a:off x="8316416" y="6021288"/>
            <a:ext cx="684287" cy="657225"/>
          </a:xfrm>
          <a:prstGeom prst="rect">
            <a:avLst/>
          </a:prstGeom>
        </p:spPr>
      </p:pic>
      <p:sp>
        <p:nvSpPr>
          <p:cNvPr id="11" name="Горизонтальный свиток 10"/>
          <p:cNvSpPr/>
          <p:nvPr/>
        </p:nvSpPr>
        <p:spPr>
          <a:xfrm>
            <a:off x="1403648" y="3356992"/>
            <a:ext cx="7416824" cy="2808312"/>
          </a:xfrm>
          <a:prstGeom prst="horizontalScroll">
            <a:avLst/>
          </a:prstGeom>
          <a:solidFill>
            <a:srgbClr val="E6D4A2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                                 Клюква</a:t>
            </a:r>
            <a:endParaRPr lang="ru-RU" sz="2400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8" name="Рисунок 7" descr="3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4725144"/>
            <a:ext cx="1632524" cy="126876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60426" y="548680"/>
            <a:ext cx="88183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/>
              <a:t>Цветки какого северного растения напоминают головку журавля?</a:t>
            </a:r>
            <a:endParaRPr lang="ru-RU" sz="2400" dirty="0"/>
          </a:p>
        </p:txBody>
      </p:sp>
      <p:pic>
        <p:nvPicPr>
          <p:cNvPr id="13" name="Рисунок 12" descr="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619672" y="980728"/>
            <a:ext cx="2540000" cy="2654300"/>
          </a:xfrm>
          <a:prstGeom prst="rect">
            <a:avLst/>
          </a:prstGeom>
        </p:spPr>
      </p:pic>
      <p:pic>
        <p:nvPicPr>
          <p:cNvPr id="14" name="Рисунок 13" descr="zhuravli_2.jpg"/>
          <p:cNvPicPr>
            <a:picLocks noChangeAspect="1"/>
          </p:cNvPicPr>
          <p:nvPr/>
        </p:nvPicPr>
        <p:blipFill>
          <a:blip r:embed="rId8" cstate="print"/>
          <a:srcRect l="27163" t="12201" r="24013" b="23750"/>
          <a:stretch>
            <a:fillRect/>
          </a:stretch>
        </p:blipFill>
        <p:spPr>
          <a:xfrm>
            <a:off x="4572000" y="980728"/>
            <a:ext cx="2707973" cy="2664296"/>
          </a:xfrm>
          <a:prstGeom prst="rect">
            <a:avLst/>
          </a:prstGeom>
        </p:spPr>
      </p:pic>
      <p:pic>
        <p:nvPicPr>
          <p:cNvPr id="17" name="Рисунок 16" descr="4034049atr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771800" y="3789040"/>
            <a:ext cx="2607072" cy="1955304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mgizplb.gif"/>
          <p:cNvPicPr>
            <a:picLocks noChangeAspect="1"/>
          </p:cNvPicPr>
          <p:nvPr/>
        </p:nvPicPr>
        <p:blipFill>
          <a:blip r:embed="rId2" cstate="print"/>
          <a:srcRect l="28593"/>
          <a:stretch>
            <a:fillRect/>
          </a:stretch>
        </p:blipFill>
        <p:spPr>
          <a:xfrm>
            <a:off x="467544" y="5972175"/>
            <a:ext cx="4495825" cy="885825"/>
          </a:xfrm>
          <a:prstGeom prst="rect">
            <a:avLst/>
          </a:prstGeom>
        </p:spPr>
      </p:pic>
      <p:pic>
        <p:nvPicPr>
          <p:cNvPr id="4" name="Рисунок 3" descr="smgizplb.gif"/>
          <p:cNvPicPr>
            <a:picLocks noChangeAspect="1"/>
          </p:cNvPicPr>
          <p:nvPr/>
        </p:nvPicPr>
        <p:blipFill>
          <a:blip r:embed="rId2" cstate="print"/>
          <a:srcRect l="57119"/>
          <a:stretch>
            <a:fillRect/>
          </a:stretch>
        </p:blipFill>
        <p:spPr>
          <a:xfrm>
            <a:off x="4932040" y="5972175"/>
            <a:ext cx="2699792" cy="885825"/>
          </a:xfrm>
          <a:prstGeom prst="rect">
            <a:avLst/>
          </a:prstGeom>
        </p:spPr>
      </p:pic>
      <p:pic>
        <p:nvPicPr>
          <p:cNvPr id="6" name="Рисунок 5" descr="JRv7K2-kEQE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899" t="34524" r="58449" b="34524"/>
          <a:stretch>
            <a:fillRect/>
          </a:stretch>
        </p:blipFill>
        <p:spPr>
          <a:xfrm>
            <a:off x="0" y="0"/>
            <a:ext cx="432048" cy="43204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67544" y="0"/>
            <a:ext cx="109709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Природа 40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" name="Рисунок 9" descr="81_84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rgbClr val="FF0000">
                <a:tint val="45000"/>
                <a:satMod val="400000"/>
              </a:srgbClr>
            </a:duotone>
          </a:blip>
          <a:srcRect l="76825"/>
          <a:stretch>
            <a:fillRect/>
          </a:stretch>
        </p:blipFill>
        <p:spPr>
          <a:xfrm>
            <a:off x="8316416" y="6021288"/>
            <a:ext cx="684287" cy="657225"/>
          </a:xfrm>
          <a:prstGeom prst="rect">
            <a:avLst/>
          </a:prstGeom>
        </p:spPr>
      </p:pic>
      <p:sp>
        <p:nvSpPr>
          <p:cNvPr id="11" name="Горизонтальный свиток 10"/>
          <p:cNvSpPr/>
          <p:nvPr/>
        </p:nvSpPr>
        <p:spPr>
          <a:xfrm>
            <a:off x="1403648" y="2276872"/>
            <a:ext cx="7416824" cy="3888432"/>
          </a:xfrm>
          <a:prstGeom prst="horizontalScroll">
            <a:avLst/>
          </a:prstGeom>
          <a:solidFill>
            <a:srgbClr val="E6D4A2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   </a:t>
            </a:r>
            <a:r>
              <a:rPr lang="ru-RU" sz="2400" b="1" u="sng" dirty="0" smtClean="0">
                <a:solidFill>
                  <a:schemeClr val="bg2">
                    <a:lumMod val="10000"/>
                  </a:schemeClr>
                </a:solidFill>
              </a:rPr>
              <a:t>Болото Океан</a:t>
            </a:r>
          </a:p>
          <a:p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  труднодоступно</a:t>
            </a:r>
          </a:p>
          <a:p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               и</a:t>
            </a:r>
          </a:p>
          <a:p>
            <a:r>
              <a:rPr lang="ru-RU" sz="2400" b="1" dirty="0" err="1" smtClean="0">
                <a:solidFill>
                  <a:schemeClr val="bg2">
                    <a:lumMod val="10000"/>
                  </a:schemeClr>
                </a:solidFill>
              </a:rPr>
              <a:t>малообследовано</a:t>
            </a:r>
            <a:endParaRPr lang="ru-RU" sz="2400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8" name="Рисунок 7" descr="3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4725144"/>
            <a:ext cx="1632524" cy="126876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11560" y="476672"/>
            <a:ext cx="7919219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Оно расположено в </a:t>
            </a:r>
            <a:r>
              <a:rPr lang="ru-RU" sz="2400" dirty="0" err="1" smtClean="0"/>
              <a:t>Ижемском</a:t>
            </a:r>
            <a:r>
              <a:rPr lang="ru-RU" sz="2400" dirty="0" smtClean="0"/>
              <a:t> и </a:t>
            </a:r>
            <a:r>
              <a:rPr lang="ru-RU" sz="2400" dirty="0" err="1" smtClean="0"/>
              <a:t>Усть-Цилемском</a:t>
            </a:r>
            <a:r>
              <a:rPr lang="ru-RU" sz="2400" dirty="0" smtClean="0"/>
              <a:t> районах.</a:t>
            </a:r>
          </a:p>
          <a:p>
            <a:r>
              <a:rPr lang="ru-RU" sz="2400" dirty="0" smtClean="0"/>
              <a:t>Занимает площадь равную 1790 квадратных километров,</a:t>
            </a:r>
          </a:p>
          <a:p>
            <a:r>
              <a:rPr lang="ru-RU" sz="2400" dirty="0" smtClean="0"/>
              <a:t>является самым крупным в Европе.</a:t>
            </a:r>
          </a:p>
          <a:p>
            <a:r>
              <a:rPr lang="ru-RU" sz="2400" dirty="0" smtClean="0"/>
              <a:t>Это одна из наиболее ценных охраняемых территорий </a:t>
            </a:r>
          </a:p>
          <a:p>
            <a:r>
              <a:rPr lang="ru-RU" sz="2400" dirty="0" smtClean="0"/>
              <a:t>под названием «Океан».</a:t>
            </a:r>
          </a:p>
          <a:p>
            <a:r>
              <a:rPr lang="ru-RU" sz="2400" dirty="0" smtClean="0"/>
              <a:t>О каком Океане идёт речь?</a:t>
            </a:r>
            <a:endParaRPr lang="ru-RU" sz="2400" dirty="0"/>
          </a:p>
        </p:txBody>
      </p:sp>
      <p:pic>
        <p:nvPicPr>
          <p:cNvPr id="13" name="Рисунок 12" descr="PIC000B05.jpg"/>
          <p:cNvPicPr>
            <a:picLocks noChangeAspect="1"/>
          </p:cNvPicPr>
          <p:nvPr/>
        </p:nvPicPr>
        <p:blipFill>
          <a:blip r:embed="rId7" cstate="print"/>
          <a:srcRect t="7369"/>
          <a:stretch>
            <a:fillRect/>
          </a:stretch>
        </p:blipFill>
        <p:spPr>
          <a:xfrm>
            <a:off x="4644008" y="2924944"/>
            <a:ext cx="4032448" cy="2483972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mgizplb.gif"/>
          <p:cNvPicPr>
            <a:picLocks noChangeAspect="1"/>
          </p:cNvPicPr>
          <p:nvPr/>
        </p:nvPicPr>
        <p:blipFill>
          <a:blip r:embed="rId2" cstate="print"/>
          <a:srcRect l="28593"/>
          <a:stretch>
            <a:fillRect/>
          </a:stretch>
        </p:blipFill>
        <p:spPr>
          <a:xfrm>
            <a:off x="323528" y="5972175"/>
            <a:ext cx="4495825" cy="885825"/>
          </a:xfrm>
          <a:prstGeom prst="rect">
            <a:avLst/>
          </a:prstGeom>
        </p:spPr>
      </p:pic>
      <p:pic>
        <p:nvPicPr>
          <p:cNvPr id="4" name="Рисунок 3" descr="smgizplb.gif"/>
          <p:cNvPicPr>
            <a:picLocks noChangeAspect="1"/>
          </p:cNvPicPr>
          <p:nvPr/>
        </p:nvPicPr>
        <p:blipFill>
          <a:blip r:embed="rId2" cstate="print"/>
          <a:srcRect l="57119"/>
          <a:stretch>
            <a:fillRect/>
          </a:stretch>
        </p:blipFill>
        <p:spPr>
          <a:xfrm>
            <a:off x="4788024" y="5972175"/>
            <a:ext cx="2699792" cy="885825"/>
          </a:xfrm>
          <a:prstGeom prst="rect">
            <a:avLst/>
          </a:prstGeom>
        </p:spPr>
      </p:pic>
      <p:pic>
        <p:nvPicPr>
          <p:cNvPr id="6" name="Рисунок 5" descr="JRv7K2-kEQE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899" t="34524" r="58449" b="34524"/>
          <a:stretch>
            <a:fillRect/>
          </a:stretch>
        </p:blipFill>
        <p:spPr>
          <a:xfrm>
            <a:off x="0" y="0"/>
            <a:ext cx="432048" cy="43204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67544" y="0"/>
            <a:ext cx="109709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Природа 50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" name="Рисунок 9" descr="81_84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rgbClr val="FF0000">
                <a:tint val="45000"/>
                <a:satMod val="400000"/>
              </a:srgbClr>
            </a:duotone>
          </a:blip>
          <a:srcRect l="76825"/>
          <a:stretch>
            <a:fillRect/>
          </a:stretch>
        </p:blipFill>
        <p:spPr>
          <a:xfrm>
            <a:off x="8316416" y="6021288"/>
            <a:ext cx="684287" cy="657225"/>
          </a:xfrm>
          <a:prstGeom prst="rect">
            <a:avLst/>
          </a:prstGeom>
        </p:spPr>
      </p:pic>
      <p:sp>
        <p:nvSpPr>
          <p:cNvPr id="11" name="Горизонтальный свиток 10"/>
          <p:cNvSpPr/>
          <p:nvPr/>
        </p:nvSpPr>
        <p:spPr>
          <a:xfrm>
            <a:off x="1475656" y="3068960"/>
            <a:ext cx="7416824" cy="3168352"/>
          </a:xfrm>
          <a:prstGeom prst="horizontalScroll">
            <a:avLst/>
          </a:prstGeom>
          <a:solidFill>
            <a:srgbClr val="E6D4A2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                                                            Сибирский </a:t>
            </a:r>
          </a:p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                                                            </a:t>
            </a:r>
            <a:r>
              <a:rPr lang="ru-RU" sz="2400" b="1" dirty="0" err="1" smtClean="0">
                <a:solidFill>
                  <a:schemeClr val="bg2">
                    <a:lumMod val="10000"/>
                  </a:schemeClr>
                </a:solidFill>
              </a:rPr>
              <a:t>углозуб</a:t>
            </a:r>
            <a:endParaRPr lang="ru-RU" sz="24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                                                           или </a:t>
            </a:r>
          </a:p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                                                           четырёхпалый  </a:t>
            </a:r>
          </a:p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                                                            тритон</a:t>
            </a:r>
            <a:endParaRPr lang="ru-RU" sz="2400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8" name="Рисунок 7" descr="3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4725144"/>
            <a:ext cx="1632524" cy="126876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05673" y="404664"/>
            <a:ext cx="863832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Животный мир национального парка «</a:t>
            </a:r>
            <a:r>
              <a:rPr lang="ru-RU" sz="2400" dirty="0" err="1" smtClean="0"/>
              <a:t>Югыд</a:t>
            </a:r>
            <a:r>
              <a:rPr lang="ru-RU" sz="2400" dirty="0" smtClean="0"/>
              <a:t> </a:t>
            </a:r>
            <a:r>
              <a:rPr lang="ru-RU" sz="2400" dirty="0" err="1" smtClean="0"/>
              <a:t>ва</a:t>
            </a:r>
            <a:r>
              <a:rPr lang="ru-RU" sz="2400" dirty="0" smtClean="0"/>
              <a:t>» разнообразен. </a:t>
            </a:r>
          </a:p>
          <a:p>
            <a:r>
              <a:rPr lang="ru-RU" sz="2400" dirty="0" smtClean="0"/>
              <a:t>В парке распространены 4 вида земноводных:</a:t>
            </a:r>
          </a:p>
          <a:p>
            <a:r>
              <a:rPr lang="ru-RU" sz="2400" dirty="0" smtClean="0"/>
              <a:t>травяная лягушка,  остромордая лягушка,  серая жаба.</a:t>
            </a:r>
          </a:p>
        </p:txBody>
      </p:sp>
      <p:pic>
        <p:nvPicPr>
          <p:cNvPr id="13" name="Рисунок 12" descr="трявяная лягушка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71600" y="1556792"/>
            <a:ext cx="1621308" cy="1199768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2483768" y="2996952"/>
            <a:ext cx="46003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Назовите четвёртый вид. Кто это?</a:t>
            </a:r>
            <a:endParaRPr lang="ru-RU" sz="2400" dirty="0"/>
          </a:p>
        </p:txBody>
      </p:sp>
      <p:pic>
        <p:nvPicPr>
          <p:cNvPr id="15" name="Рисунок 14" descr="остромордая лягушка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347864" y="1556792"/>
            <a:ext cx="1992624" cy="1404956"/>
          </a:xfrm>
          <a:prstGeom prst="rect">
            <a:avLst/>
          </a:prstGeom>
        </p:spPr>
      </p:pic>
      <p:pic>
        <p:nvPicPr>
          <p:cNvPr id="16" name="Рисунок 15" descr="800px-Common_Toad_(Bufo_bufo)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156176" y="1556792"/>
            <a:ext cx="1676953" cy="1360428"/>
          </a:xfrm>
          <a:prstGeom prst="rect">
            <a:avLst/>
          </a:prstGeom>
        </p:spPr>
      </p:pic>
      <p:pic>
        <p:nvPicPr>
          <p:cNvPr id="17" name="Рисунок 16" descr="1.jpg"/>
          <p:cNvPicPr>
            <a:picLocks noChangeAspect="1"/>
          </p:cNvPicPr>
          <p:nvPr/>
        </p:nvPicPr>
        <p:blipFill>
          <a:blip r:embed="rId10" cstate="print"/>
          <a:srcRect l="2751" t="12084" r="5901" b="5950"/>
          <a:stretch>
            <a:fillRect/>
          </a:stretch>
        </p:blipFill>
        <p:spPr>
          <a:xfrm>
            <a:off x="1979712" y="3645024"/>
            <a:ext cx="4248472" cy="205854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mgizplb.gif"/>
          <p:cNvPicPr>
            <a:picLocks noChangeAspect="1"/>
          </p:cNvPicPr>
          <p:nvPr/>
        </p:nvPicPr>
        <p:blipFill>
          <a:blip r:embed="rId2" cstate="print"/>
          <a:srcRect l="28593"/>
          <a:stretch>
            <a:fillRect/>
          </a:stretch>
        </p:blipFill>
        <p:spPr>
          <a:xfrm>
            <a:off x="251520" y="5972175"/>
            <a:ext cx="4495825" cy="885825"/>
          </a:xfrm>
          <a:prstGeom prst="rect">
            <a:avLst/>
          </a:prstGeom>
        </p:spPr>
      </p:pic>
      <p:pic>
        <p:nvPicPr>
          <p:cNvPr id="4" name="Рисунок 3" descr="smgizplb.gif"/>
          <p:cNvPicPr>
            <a:picLocks noChangeAspect="1"/>
          </p:cNvPicPr>
          <p:nvPr/>
        </p:nvPicPr>
        <p:blipFill>
          <a:blip r:embed="rId2" cstate="print"/>
          <a:srcRect l="57119"/>
          <a:stretch>
            <a:fillRect/>
          </a:stretch>
        </p:blipFill>
        <p:spPr>
          <a:xfrm>
            <a:off x="4716016" y="5972175"/>
            <a:ext cx="2699792" cy="885825"/>
          </a:xfrm>
          <a:prstGeom prst="rect">
            <a:avLst/>
          </a:prstGeom>
        </p:spPr>
      </p:pic>
      <p:pic>
        <p:nvPicPr>
          <p:cNvPr id="6" name="Рисунок 5" descr="JRv7K2-kEQE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899" t="34524" r="58449" b="34524"/>
          <a:stretch>
            <a:fillRect/>
          </a:stretch>
        </p:blipFill>
        <p:spPr>
          <a:xfrm>
            <a:off x="0" y="0"/>
            <a:ext cx="432048" cy="43204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0"/>
            <a:ext cx="15205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Это интересно 10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9" name="Рисунок 8" descr="81_84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rgbClr val="FF0000">
                <a:tint val="45000"/>
                <a:satMod val="400000"/>
              </a:srgbClr>
            </a:duotone>
          </a:blip>
          <a:srcRect l="76825"/>
          <a:stretch>
            <a:fillRect/>
          </a:stretch>
        </p:blipFill>
        <p:spPr>
          <a:xfrm>
            <a:off x="8316416" y="6021288"/>
            <a:ext cx="684287" cy="657225"/>
          </a:xfrm>
          <a:prstGeom prst="rect">
            <a:avLst/>
          </a:prstGeom>
        </p:spPr>
      </p:pic>
      <p:sp>
        <p:nvSpPr>
          <p:cNvPr id="10" name="Горизонтальный свиток 9"/>
          <p:cNvSpPr/>
          <p:nvPr/>
        </p:nvSpPr>
        <p:spPr>
          <a:xfrm>
            <a:off x="1403648" y="2780928"/>
            <a:ext cx="7416824" cy="3384376"/>
          </a:xfrm>
          <a:prstGeom prst="horizontalScroll">
            <a:avLst/>
          </a:prstGeom>
          <a:solidFill>
            <a:srgbClr val="E6D4A2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smtClean="0">
                <a:solidFill>
                  <a:schemeClr val="bg2">
                    <a:lumMod val="10000"/>
                  </a:schemeClr>
                </a:solidFill>
              </a:rPr>
              <a:t>                                  Медведь - </a:t>
            </a:r>
            <a:endParaRPr lang="ru-RU" sz="24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                                  хозяин тайги</a:t>
            </a:r>
            <a:endParaRPr lang="ru-RU" sz="2400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8" name="Рисунок 7" descr="3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4725144"/>
            <a:ext cx="1632524" cy="126876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55576" y="692696"/>
            <a:ext cx="444621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/>
              <a:t>Какой зверь в коми сказках </a:t>
            </a:r>
          </a:p>
          <a:p>
            <a:pPr algn="ctr"/>
            <a:r>
              <a:rPr lang="ru-RU" sz="2800" dirty="0" smtClean="0"/>
              <a:t>занимает </a:t>
            </a:r>
          </a:p>
          <a:p>
            <a:pPr algn="ctr"/>
            <a:r>
              <a:rPr lang="ru-RU" sz="2800" dirty="0" smtClean="0"/>
              <a:t>исключительное место?</a:t>
            </a:r>
            <a:endParaRPr lang="ru-RU" sz="2800" dirty="0"/>
          </a:p>
        </p:txBody>
      </p:sp>
      <p:pic>
        <p:nvPicPr>
          <p:cNvPr id="12" name="Рисунок 11" descr="8408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21139156">
            <a:off x="5614565" y="729027"/>
            <a:ext cx="1749910" cy="2233709"/>
          </a:xfrm>
          <a:prstGeom prst="rect">
            <a:avLst/>
          </a:prstGeom>
        </p:spPr>
      </p:pic>
      <p:pic>
        <p:nvPicPr>
          <p:cNvPr id="13" name="Рисунок 12" descr="9c867b68b40aad79e4ab1618abc48df0efd5a302.jpg"/>
          <p:cNvPicPr>
            <a:picLocks noChangeAspect="1"/>
          </p:cNvPicPr>
          <p:nvPr/>
        </p:nvPicPr>
        <p:blipFill>
          <a:blip r:embed="rId8" cstate="print"/>
          <a:srcRect l="4326" t="2565" r="31888" b="8495"/>
          <a:stretch>
            <a:fillRect/>
          </a:stretch>
        </p:blipFill>
        <p:spPr>
          <a:xfrm>
            <a:off x="2483768" y="3356992"/>
            <a:ext cx="2410828" cy="223224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mgizplb.gif"/>
          <p:cNvPicPr>
            <a:picLocks noChangeAspect="1"/>
          </p:cNvPicPr>
          <p:nvPr/>
        </p:nvPicPr>
        <p:blipFill>
          <a:blip r:embed="rId2" cstate="print"/>
          <a:srcRect l="13724"/>
          <a:stretch>
            <a:fillRect/>
          </a:stretch>
        </p:blipFill>
        <p:spPr>
          <a:xfrm>
            <a:off x="611560" y="5972175"/>
            <a:ext cx="5431929" cy="885825"/>
          </a:xfrm>
          <a:prstGeom prst="rect">
            <a:avLst/>
          </a:prstGeom>
        </p:spPr>
      </p:pic>
      <p:pic>
        <p:nvPicPr>
          <p:cNvPr id="4" name="Рисунок 3" descr="smgizplb.gif"/>
          <p:cNvPicPr>
            <a:picLocks noChangeAspect="1"/>
          </p:cNvPicPr>
          <p:nvPr/>
        </p:nvPicPr>
        <p:blipFill>
          <a:blip r:embed="rId2" cstate="print"/>
          <a:srcRect l="57119" r="14288"/>
          <a:stretch>
            <a:fillRect/>
          </a:stretch>
        </p:blipFill>
        <p:spPr>
          <a:xfrm>
            <a:off x="6012160" y="5972175"/>
            <a:ext cx="1800200" cy="885825"/>
          </a:xfrm>
          <a:prstGeom prst="rect">
            <a:avLst/>
          </a:prstGeom>
        </p:spPr>
      </p:pic>
      <p:pic>
        <p:nvPicPr>
          <p:cNvPr id="6" name="Рисунок 5" descr="JRv7K2-kEQE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899" t="34524" r="58449" b="34524"/>
          <a:stretch>
            <a:fillRect/>
          </a:stretch>
        </p:blipFill>
        <p:spPr>
          <a:xfrm>
            <a:off x="0" y="0"/>
            <a:ext cx="432048" cy="43204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0"/>
            <a:ext cx="11337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Символы 10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9" name="Рисунок 8" descr="81_84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rgbClr val="FF0000">
                <a:tint val="45000"/>
                <a:satMod val="400000"/>
              </a:srgbClr>
            </a:duotone>
          </a:blip>
          <a:srcRect l="76825"/>
          <a:stretch>
            <a:fillRect/>
          </a:stretch>
        </p:blipFill>
        <p:spPr>
          <a:xfrm>
            <a:off x="8316416" y="6021288"/>
            <a:ext cx="684287" cy="65722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476672"/>
            <a:ext cx="9041258" cy="40626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Государственный флаг Республики Коми представляет собой </a:t>
            </a:r>
          </a:p>
          <a:p>
            <a:r>
              <a:rPr lang="ru-RU" sz="2400" dirty="0" smtClean="0"/>
              <a:t>прямоугольное полотнище из трёх равновеликих горизонтальных </a:t>
            </a:r>
          </a:p>
          <a:p>
            <a:r>
              <a:rPr lang="ru-RU" sz="2400" dirty="0" smtClean="0"/>
              <a:t>полос.</a:t>
            </a:r>
          </a:p>
          <a:p>
            <a:r>
              <a:rPr lang="ru-RU" sz="2400" i="1" u="sng" dirty="0" smtClean="0"/>
              <a:t>Синий цвет </a:t>
            </a:r>
            <a:r>
              <a:rPr lang="ru-RU" sz="2400" dirty="0" smtClean="0"/>
              <a:t>символизирует бескрайние небеса, величие северных </a:t>
            </a:r>
          </a:p>
          <a:p>
            <a:r>
              <a:rPr lang="ru-RU" sz="2400" dirty="0" smtClean="0"/>
              <a:t>просторов.</a:t>
            </a:r>
          </a:p>
          <a:p>
            <a:r>
              <a:rPr lang="ru-RU" sz="2400" i="1" u="sng" dirty="0" smtClean="0"/>
              <a:t>Белый цвет </a:t>
            </a:r>
            <a:r>
              <a:rPr lang="ru-RU" sz="2400" dirty="0" smtClean="0"/>
              <a:t>воплощает белизну и чистоту, девственную красоту </a:t>
            </a:r>
          </a:p>
          <a:p>
            <a:r>
              <a:rPr lang="ru-RU" sz="2400" dirty="0" smtClean="0"/>
              <a:t>земли Коми, её принадлежность Северу.</a:t>
            </a:r>
          </a:p>
          <a:p>
            <a:r>
              <a:rPr lang="ru-RU" sz="2400" i="1" u="sng" dirty="0" smtClean="0"/>
              <a:t>Зелёный цвет </a:t>
            </a:r>
            <a:r>
              <a:rPr lang="ru-RU" sz="2400" dirty="0" smtClean="0"/>
              <a:t>– символ надежды и изобилия, </a:t>
            </a:r>
          </a:p>
          <a:p>
            <a:r>
              <a:rPr lang="ru-RU" sz="2400" dirty="0" smtClean="0"/>
              <a:t>условное обозначение …</a:t>
            </a:r>
            <a:endParaRPr lang="ru-RU" sz="24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2400" dirty="0" smtClean="0"/>
              <a:t>Что обозначает зелёный цвет?</a:t>
            </a:r>
          </a:p>
          <a:p>
            <a:endParaRPr lang="ru-RU" dirty="0"/>
          </a:p>
        </p:txBody>
      </p:sp>
      <p:pic>
        <p:nvPicPr>
          <p:cNvPr id="10" name="Рисунок 9" descr="xkqqyhjc qzbbcrfhonhcsaozlswd owimgycf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100392" y="260648"/>
            <a:ext cx="841276" cy="562253"/>
          </a:xfrm>
          <a:prstGeom prst="rect">
            <a:avLst/>
          </a:prstGeom>
        </p:spPr>
      </p:pic>
      <p:sp>
        <p:nvSpPr>
          <p:cNvPr id="15" name="Горизонтальный свиток 14"/>
          <p:cNvSpPr/>
          <p:nvPr/>
        </p:nvSpPr>
        <p:spPr>
          <a:xfrm>
            <a:off x="1403648" y="4005064"/>
            <a:ext cx="7416824" cy="2160240"/>
          </a:xfrm>
          <a:prstGeom prst="horizontalScroll">
            <a:avLst/>
          </a:prstGeom>
          <a:solidFill>
            <a:srgbClr val="E6D4A2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Зелёный цвет – условное обозначение таёжных просторов </a:t>
            </a:r>
            <a:r>
              <a:rPr lang="ru-RU" sz="2400" b="1" dirty="0" err="1" smtClean="0">
                <a:solidFill>
                  <a:schemeClr val="bg2">
                    <a:lumMod val="10000"/>
                  </a:schemeClr>
                </a:solidFill>
              </a:rPr>
              <a:t>пармы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 – основного богатства и среды жизнедеятельности коми народа.</a:t>
            </a:r>
            <a:endParaRPr lang="ru-RU" sz="2400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16" name="Рисунок 15" descr="3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4725144"/>
            <a:ext cx="1632524" cy="126876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mgizplb.gif"/>
          <p:cNvPicPr>
            <a:picLocks noChangeAspect="1"/>
          </p:cNvPicPr>
          <p:nvPr/>
        </p:nvPicPr>
        <p:blipFill>
          <a:blip r:embed="rId2" cstate="print"/>
          <a:srcRect l="28593"/>
          <a:stretch>
            <a:fillRect/>
          </a:stretch>
        </p:blipFill>
        <p:spPr>
          <a:xfrm>
            <a:off x="467544" y="5972175"/>
            <a:ext cx="4495825" cy="885825"/>
          </a:xfrm>
          <a:prstGeom prst="rect">
            <a:avLst/>
          </a:prstGeom>
        </p:spPr>
      </p:pic>
      <p:pic>
        <p:nvPicPr>
          <p:cNvPr id="4" name="Рисунок 3" descr="smgizplb.gif"/>
          <p:cNvPicPr>
            <a:picLocks noChangeAspect="1"/>
          </p:cNvPicPr>
          <p:nvPr/>
        </p:nvPicPr>
        <p:blipFill>
          <a:blip r:embed="rId2" cstate="print"/>
          <a:srcRect l="57119"/>
          <a:stretch>
            <a:fillRect/>
          </a:stretch>
        </p:blipFill>
        <p:spPr>
          <a:xfrm>
            <a:off x="4932040" y="5972175"/>
            <a:ext cx="2699792" cy="885825"/>
          </a:xfrm>
          <a:prstGeom prst="rect">
            <a:avLst/>
          </a:prstGeom>
        </p:spPr>
      </p:pic>
      <p:pic>
        <p:nvPicPr>
          <p:cNvPr id="6" name="Рисунок 5" descr="JRv7K2-kEQE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899" t="34524" r="58449" b="34524"/>
          <a:stretch>
            <a:fillRect/>
          </a:stretch>
        </p:blipFill>
        <p:spPr>
          <a:xfrm>
            <a:off x="0" y="0"/>
            <a:ext cx="432048" cy="43204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39552" y="0"/>
            <a:ext cx="15205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Это интересно 20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" name="Рисунок 9" descr="81_84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rgbClr val="FF0000">
                <a:tint val="45000"/>
                <a:satMod val="400000"/>
              </a:srgbClr>
            </a:duotone>
          </a:blip>
          <a:srcRect l="76825"/>
          <a:stretch>
            <a:fillRect/>
          </a:stretch>
        </p:blipFill>
        <p:spPr>
          <a:xfrm>
            <a:off x="8316416" y="6021288"/>
            <a:ext cx="684287" cy="657225"/>
          </a:xfrm>
          <a:prstGeom prst="rect">
            <a:avLst/>
          </a:prstGeom>
        </p:spPr>
      </p:pic>
      <p:sp>
        <p:nvSpPr>
          <p:cNvPr id="11" name="Горизонтальный свиток 10"/>
          <p:cNvSpPr/>
          <p:nvPr/>
        </p:nvSpPr>
        <p:spPr>
          <a:xfrm>
            <a:off x="1403648" y="2348880"/>
            <a:ext cx="7416824" cy="3816424"/>
          </a:xfrm>
          <a:prstGeom prst="horizontalScroll">
            <a:avLst/>
          </a:prstGeom>
          <a:solidFill>
            <a:srgbClr val="E6D4A2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                                               Солнце</a:t>
            </a:r>
            <a:endParaRPr lang="ru-RU" sz="2400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8" name="Рисунок 7" descr="3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4725144"/>
            <a:ext cx="1632524" cy="126876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67544" y="476672"/>
            <a:ext cx="826053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Орнамент – это узор, основанный на повторе и чередовании </a:t>
            </a:r>
          </a:p>
          <a:p>
            <a:r>
              <a:rPr lang="ru-RU" sz="2400" dirty="0" smtClean="0"/>
              <a:t>его элементов (мотивов) и предназначенный для украшения </a:t>
            </a:r>
          </a:p>
          <a:p>
            <a:r>
              <a:rPr lang="ru-RU" sz="2400" dirty="0" smtClean="0"/>
              <a:t>различных предметов. В далёкие времена орнамент имел </a:t>
            </a:r>
          </a:p>
          <a:p>
            <a:r>
              <a:rPr lang="ru-RU" sz="2400" dirty="0" smtClean="0"/>
              <a:t>обрядовую, магическую </a:t>
            </a:r>
            <a:r>
              <a:rPr lang="ru-RU" sz="2400" dirty="0" err="1" smtClean="0"/>
              <a:t>роль.Определённые</a:t>
            </a:r>
            <a:r>
              <a:rPr lang="ru-RU" sz="2400" dirty="0" smtClean="0"/>
              <a:t> линии имели </a:t>
            </a:r>
          </a:p>
          <a:p>
            <a:r>
              <a:rPr lang="ru-RU" sz="2400" dirty="0" smtClean="0"/>
              <a:t>своё значение.</a:t>
            </a:r>
          </a:p>
          <a:p>
            <a:r>
              <a:rPr lang="ru-RU" sz="2400" dirty="0" smtClean="0"/>
              <a:t>Догадайтесь, что означает этот орнаментальный мотив?</a:t>
            </a:r>
            <a:endParaRPr lang="ru-RU" sz="2400" dirty="0"/>
          </a:p>
        </p:txBody>
      </p:sp>
      <p:pic>
        <p:nvPicPr>
          <p:cNvPr id="13" name="Рисунок 12" descr="detsad-309883-1426077263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23727" y="2924944"/>
            <a:ext cx="3879753" cy="2570336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mgizplb.gif"/>
          <p:cNvPicPr>
            <a:picLocks noChangeAspect="1"/>
          </p:cNvPicPr>
          <p:nvPr/>
        </p:nvPicPr>
        <p:blipFill>
          <a:blip r:embed="rId2" cstate="print"/>
          <a:srcRect l="28593"/>
          <a:stretch>
            <a:fillRect/>
          </a:stretch>
        </p:blipFill>
        <p:spPr>
          <a:xfrm>
            <a:off x="467544" y="5972175"/>
            <a:ext cx="4495825" cy="885825"/>
          </a:xfrm>
          <a:prstGeom prst="rect">
            <a:avLst/>
          </a:prstGeom>
        </p:spPr>
      </p:pic>
      <p:pic>
        <p:nvPicPr>
          <p:cNvPr id="4" name="Рисунок 3" descr="smgizplb.gif"/>
          <p:cNvPicPr>
            <a:picLocks noChangeAspect="1"/>
          </p:cNvPicPr>
          <p:nvPr/>
        </p:nvPicPr>
        <p:blipFill>
          <a:blip r:embed="rId2" cstate="print"/>
          <a:srcRect l="57119"/>
          <a:stretch>
            <a:fillRect/>
          </a:stretch>
        </p:blipFill>
        <p:spPr>
          <a:xfrm>
            <a:off x="4932040" y="5972175"/>
            <a:ext cx="2699792" cy="885825"/>
          </a:xfrm>
          <a:prstGeom prst="rect">
            <a:avLst/>
          </a:prstGeom>
        </p:spPr>
      </p:pic>
      <p:pic>
        <p:nvPicPr>
          <p:cNvPr id="6" name="Рисунок 5" descr="JRv7K2-kEQE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899" t="34524" r="58449" b="34524"/>
          <a:stretch>
            <a:fillRect/>
          </a:stretch>
        </p:blipFill>
        <p:spPr>
          <a:xfrm>
            <a:off x="0" y="0"/>
            <a:ext cx="432048" cy="43204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67544" y="0"/>
            <a:ext cx="15205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Это интересно 30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" name="Рисунок 9" descr="81_84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rgbClr val="FF0000">
                <a:tint val="45000"/>
                <a:satMod val="400000"/>
              </a:srgbClr>
            </a:duotone>
          </a:blip>
          <a:srcRect l="76825"/>
          <a:stretch>
            <a:fillRect/>
          </a:stretch>
        </p:blipFill>
        <p:spPr>
          <a:xfrm>
            <a:off x="8316416" y="6021288"/>
            <a:ext cx="684287" cy="657225"/>
          </a:xfrm>
          <a:prstGeom prst="rect">
            <a:avLst/>
          </a:prstGeom>
        </p:spPr>
      </p:pic>
      <p:sp>
        <p:nvSpPr>
          <p:cNvPr id="11" name="Горизонтальный свиток 10"/>
          <p:cNvSpPr/>
          <p:nvPr/>
        </p:nvSpPr>
        <p:spPr>
          <a:xfrm>
            <a:off x="1403648" y="2348880"/>
            <a:ext cx="7416824" cy="3816424"/>
          </a:xfrm>
          <a:prstGeom prst="horizontalScroll">
            <a:avLst/>
          </a:prstGeom>
          <a:solidFill>
            <a:srgbClr val="E6D4A2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b="1" u="sng" dirty="0" smtClean="0">
                <a:solidFill>
                  <a:schemeClr val="bg2">
                    <a:lumMod val="10000"/>
                  </a:schemeClr>
                </a:solidFill>
              </a:rPr>
              <a:t>Село </a:t>
            </a:r>
            <a:r>
              <a:rPr lang="ru-RU" sz="2000" b="1" u="sng" dirty="0" err="1" smtClean="0">
                <a:solidFill>
                  <a:schemeClr val="bg2">
                    <a:lumMod val="10000"/>
                  </a:schemeClr>
                </a:solidFill>
              </a:rPr>
              <a:t>Серёгово</a:t>
            </a:r>
            <a:r>
              <a:rPr lang="ru-RU" sz="2000" b="1" u="sng" dirty="0" smtClean="0">
                <a:solidFill>
                  <a:schemeClr val="bg2">
                    <a:lumMod val="10000"/>
                  </a:schemeClr>
                </a:solidFill>
              </a:rPr>
              <a:t> славилось </a:t>
            </a:r>
          </a:p>
          <a:p>
            <a:pPr algn="r"/>
            <a:r>
              <a:rPr lang="ru-RU" sz="2000" b="1" u="sng" dirty="0" smtClean="0">
                <a:solidFill>
                  <a:schemeClr val="bg2">
                    <a:lumMod val="10000"/>
                  </a:schemeClr>
                </a:solidFill>
              </a:rPr>
              <a:t>солеваренным промыслом.</a:t>
            </a:r>
          </a:p>
          <a:p>
            <a:pPr algn="r"/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  <a:t>В </a:t>
            </a:r>
            <a:r>
              <a:rPr lang="ru-RU" sz="2000" b="1" dirty="0" err="1" smtClean="0">
                <a:solidFill>
                  <a:schemeClr val="bg2">
                    <a:lumMod val="10000"/>
                  </a:schemeClr>
                </a:solidFill>
              </a:rPr>
              <a:t>Серёгово</a:t>
            </a: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  <a:t> есть санаторий, </a:t>
            </a:r>
          </a:p>
          <a:p>
            <a:pPr algn="r"/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  <a:t>где можно получить лечение </a:t>
            </a:r>
          </a:p>
          <a:p>
            <a:pPr algn="r"/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  <a:t>на основе соляных растворов.</a:t>
            </a:r>
            <a:endParaRPr lang="ru-RU" sz="2000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8" name="Рисунок 7" descr="3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4725144"/>
            <a:ext cx="1632524" cy="126876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10941" y="404664"/>
            <a:ext cx="8833059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Село </a:t>
            </a:r>
            <a:r>
              <a:rPr lang="ru-RU" sz="2400" dirty="0" err="1" smtClean="0"/>
              <a:t>Серёгово</a:t>
            </a:r>
            <a:r>
              <a:rPr lang="ru-RU" sz="2400" dirty="0" smtClean="0"/>
              <a:t> (</a:t>
            </a:r>
            <a:r>
              <a:rPr lang="ru-RU" sz="2400" dirty="0" err="1" smtClean="0"/>
              <a:t>Княжпогостский</a:t>
            </a:r>
            <a:r>
              <a:rPr lang="ru-RU" sz="2400" dirty="0" smtClean="0"/>
              <a:t> район) впервые упоминается </a:t>
            </a:r>
          </a:p>
          <a:p>
            <a:r>
              <a:rPr lang="ru-RU" sz="2400" dirty="0" smtClean="0"/>
              <a:t>в </a:t>
            </a:r>
            <a:r>
              <a:rPr lang="ru-RU" sz="2400" smtClean="0"/>
              <a:t>письменных источниках 1582 года </a:t>
            </a:r>
            <a:r>
              <a:rPr lang="ru-RU" sz="2400" dirty="0" smtClean="0"/>
              <a:t>в связи с развитием одного </a:t>
            </a:r>
          </a:p>
          <a:p>
            <a:r>
              <a:rPr lang="ru-RU" sz="2400" dirty="0" smtClean="0"/>
              <a:t>из промыслов. В </a:t>
            </a:r>
            <a:r>
              <a:rPr lang="en-US" sz="2400" dirty="0" smtClean="0"/>
              <a:t>XVII </a:t>
            </a:r>
            <a:r>
              <a:rPr lang="ru-RU" sz="2400" dirty="0" smtClean="0"/>
              <a:t>веке в </a:t>
            </a:r>
            <a:r>
              <a:rPr lang="ru-RU" sz="2400" dirty="0" err="1" smtClean="0"/>
              <a:t>Серёгово</a:t>
            </a:r>
            <a:r>
              <a:rPr lang="ru-RU" sz="2400" dirty="0" smtClean="0"/>
              <a:t> заработало первое в Коми </a:t>
            </a:r>
          </a:p>
          <a:p>
            <a:r>
              <a:rPr lang="ru-RU" sz="2400" dirty="0" smtClean="0"/>
              <a:t>крае промышленное предприятие (завод), которое стало одним </a:t>
            </a:r>
          </a:p>
          <a:p>
            <a:r>
              <a:rPr lang="ru-RU" sz="2400" dirty="0" smtClean="0"/>
              <a:t>из крупнейших в России того времени.</a:t>
            </a:r>
          </a:p>
          <a:p>
            <a:r>
              <a:rPr lang="ru-RU" sz="2400" dirty="0" smtClean="0"/>
              <a:t>Какой промысел прославил </a:t>
            </a:r>
            <a:r>
              <a:rPr lang="ru-RU" sz="2400" dirty="0" err="1" smtClean="0"/>
              <a:t>Серёгово</a:t>
            </a:r>
            <a:r>
              <a:rPr lang="ru-RU" sz="2400" dirty="0" smtClean="0"/>
              <a:t> на всю Россию?</a:t>
            </a:r>
            <a:endParaRPr lang="ru-RU" sz="2400" dirty="0"/>
          </a:p>
        </p:txBody>
      </p:sp>
      <p:pic>
        <p:nvPicPr>
          <p:cNvPr id="14" name="Рисунок 13" descr="Серегово.jpg"/>
          <p:cNvPicPr>
            <a:picLocks noChangeAspect="1"/>
          </p:cNvPicPr>
          <p:nvPr/>
        </p:nvPicPr>
        <p:blipFill>
          <a:blip r:embed="rId7" cstate="print"/>
          <a:srcRect r="14190"/>
          <a:stretch>
            <a:fillRect/>
          </a:stretch>
        </p:blipFill>
        <p:spPr>
          <a:xfrm>
            <a:off x="1907704" y="3212976"/>
            <a:ext cx="3168352" cy="18822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mgizplb.gif"/>
          <p:cNvPicPr>
            <a:picLocks noChangeAspect="1"/>
          </p:cNvPicPr>
          <p:nvPr/>
        </p:nvPicPr>
        <p:blipFill>
          <a:blip r:embed="rId2" cstate="print"/>
          <a:srcRect l="28593"/>
          <a:stretch>
            <a:fillRect/>
          </a:stretch>
        </p:blipFill>
        <p:spPr>
          <a:xfrm>
            <a:off x="467544" y="5972175"/>
            <a:ext cx="4495825" cy="885825"/>
          </a:xfrm>
          <a:prstGeom prst="rect">
            <a:avLst/>
          </a:prstGeom>
        </p:spPr>
      </p:pic>
      <p:pic>
        <p:nvPicPr>
          <p:cNvPr id="4" name="Рисунок 3" descr="smgizplb.gif"/>
          <p:cNvPicPr>
            <a:picLocks noChangeAspect="1"/>
          </p:cNvPicPr>
          <p:nvPr/>
        </p:nvPicPr>
        <p:blipFill>
          <a:blip r:embed="rId2" cstate="print"/>
          <a:srcRect l="57119"/>
          <a:stretch>
            <a:fillRect/>
          </a:stretch>
        </p:blipFill>
        <p:spPr>
          <a:xfrm>
            <a:off x="4932040" y="5972175"/>
            <a:ext cx="2699792" cy="885825"/>
          </a:xfrm>
          <a:prstGeom prst="rect">
            <a:avLst/>
          </a:prstGeom>
        </p:spPr>
      </p:pic>
      <p:pic>
        <p:nvPicPr>
          <p:cNvPr id="6" name="Рисунок 5" descr="JRv7K2-kEQE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899" t="34524" r="58449" b="34524"/>
          <a:stretch>
            <a:fillRect/>
          </a:stretch>
        </p:blipFill>
        <p:spPr>
          <a:xfrm>
            <a:off x="0" y="0"/>
            <a:ext cx="432048" cy="43204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67544" y="0"/>
            <a:ext cx="15205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Это интересно 40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" name="Рисунок 9" descr="81_84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rgbClr val="FF0000">
                <a:tint val="45000"/>
                <a:satMod val="400000"/>
              </a:srgbClr>
            </a:duotone>
          </a:blip>
          <a:srcRect l="76825"/>
          <a:stretch>
            <a:fillRect/>
          </a:stretch>
        </p:blipFill>
        <p:spPr>
          <a:xfrm>
            <a:off x="8316416" y="6021288"/>
            <a:ext cx="684287" cy="657225"/>
          </a:xfrm>
          <a:prstGeom prst="rect">
            <a:avLst/>
          </a:prstGeom>
        </p:spPr>
      </p:pic>
      <p:sp>
        <p:nvSpPr>
          <p:cNvPr id="11" name="Горизонтальный свиток 10"/>
          <p:cNvSpPr/>
          <p:nvPr/>
        </p:nvSpPr>
        <p:spPr>
          <a:xfrm>
            <a:off x="1403648" y="1844824"/>
            <a:ext cx="7416824" cy="4320480"/>
          </a:xfrm>
          <a:prstGeom prst="horizontalScroll">
            <a:avLst/>
          </a:prstGeom>
          <a:solidFill>
            <a:srgbClr val="E6D4A2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                                             Коми</a:t>
            </a:r>
          </a:p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                                              промысловый </a:t>
            </a:r>
          </a:p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                                               календарь</a:t>
            </a:r>
            <a:endParaRPr lang="ru-RU" sz="2400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8" name="Рисунок 7" descr="3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4725144"/>
            <a:ext cx="1632524" cy="126876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11560" y="548680"/>
            <a:ext cx="8255658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Плоское бронзовое кольцо было найдено в селе Сторожевск </a:t>
            </a:r>
          </a:p>
          <a:p>
            <a:r>
              <a:rPr lang="ru-RU" sz="2400" dirty="0" smtClean="0"/>
              <a:t>(</a:t>
            </a:r>
            <a:r>
              <a:rPr lang="ru-RU" sz="2400" dirty="0" err="1" smtClean="0"/>
              <a:t>Корткеросский</a:t>
            </a:r>
            <a:r>
              <a:rPr lang="ru-RU" sz="2400" dirty="0" smtClean="0"/>
              <a:t> район) на берегу реки </a:t>
            </a:r>
            <a:r>
              <a:rPr lang="ru-RU" sz="2400" dirty="0" err="1" smtClean="0"/>
              <a:t>Вычегды</a:t>
            </a:r>
            <a:r>
              <a:rPr lang="ru-RU" sz="2400" dirty="0" smtClean="0"/>
              <a:t> в 1975 году. </a:t>
            </a:r>
          </a:p>
          <a:p>
            <a:r>
              <a:rPr lang="ru-RU" sz="2400" dirty="0" smtClean="0"/>
              <a:t>Датировали находку концом первого – началом второго </a:t>
            </a:r>
          </a:p>
          <a:p>
            <a:r>
              <a:rPr lang="ru-RU" sz="2400" dirty="0" smtClean="0"/>
              <a:t>тысячелетия нашей эры.</a:t>
            </a:r>
          </a:p>
          <a:p>
            <a:r>
              <a:rPr lang="ru-RU" sz="2400" dirty="0" smtClean="0"/>
              <a:t>Что это?</a:t>
            </a:r>
            <a:endParaRPr lang="ru-RU" sz="2400" dirty="0"/>
          </a:p>
        </p:txBody>
      </p:sp>
      <p:pic>
        <p:nvPicPr>
          <p:cNvPr id="13" name="Рисунок 12" descr="fNDy-P6yS6I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BFCF7"/>
              </a:clrFrom>
              <a:clrTo>
                <a:srgbClr val="FBFC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5736" y="2420888"/>
            <a:ext cx="3024336" cy="30961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Горизонтальный свиток 10"/>
          <p:cNvSpPr/>
          <p:nvPr/>
        </p:nvSpPr>
        <p:spPr>
          <a:xfrm>
            <a:off x="1403648" y="836712"/>
            <a:ext cx="7416824" cy="5328592"/>
          </a:xfrm>
          <a:prstGeom prst="horizontalScroll">
            <a:avLst/>
          </a:prstGeom>
          <a:solidFill>
            <a:srgbClr val="E6D4A2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                                      «</a:t>
            </a:r>
            <a:r>
              <a:rPr lang="ru-RU" sz="2400" b="1" dirty="0" err="1" smtClean="0">
                <a:solidFill>
                  <a:schemeClr val="bg2">
                    <a:lumMod val="10000"/>
                  </a:schemeClr>
                </a:solidFill>
              </a:rPr>
              <a:t>Асъя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bg2">
                    <a:lumMod val="10000"/>
                  </a:schemeClr>
                </a:solidFill>
              </a:rPr>
              <a:t>кыа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» </a:t>
            </a:r>
          </a:p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                                          («Утренняя заря») –</a:t>
            </a:r>
          </a:p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                                      первый</a:t>
            </a:r>
          </a:p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                                        профессиональный</a:t>
            </a:r>
          </a:p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                                        художественный </a:t>
            </a:r>
          </a:p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                                         коллектив</a:t>
            </a:r>
          </a:p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                                           Республики Коми</a:t>
            </a:r>
            <a:endParaRPr lang="ru-RU" sz="2400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3" name="Рисунок 2" descr="smgizplb.gif"/>
          <p:cNvPicPr>
            <a:picLocks noChangeAspect="1"/>
          </p:cNvPicPr>
          <p:nvPr/>
        </p:nvPicPr>
        <p:blipFill>
          <a:blip r:embed="rId2" cstate="print"/>
          <a:srcRect l="28593"/>
          <a:stretch>
            <a:fillRect/>
          </a:stretch>
        </p:blipFill>
        <p:spPr>
          <a:xfrm>
            <a:off x="467544" y="5972175"/>
            <a:ext cx="4495825" cy="885825"/>
          </a:xfrm>
          <a:prstGeom prst="rect">
            <a:avLst/>
          </a:prstGeom>
        </p:spPr>
      </p:pic>
      <p:pic>
        <p:nvPicPr>
          <p:cNvPr id="4" name="Рисунок 3" descr="smgizplb.gif"/>
          <p:cNvPicPr>
            <a:picLocks noChangeAspect="1"/>
          </p:cNvPicPr>
          <p:nvPr/>
        </p:nvPicPr>
        <p:blipFill>
          <a:blip r:embed="rId2" cstate="print"/>
          <a:srcRect l="57119"/>
          <a:stretch>
            <a:fillRect/>
          </a:stretch>
        </p:blipFill>
        <p:spPr>
          <a:xfrm>
            <a:off x="4932040" y="5972175"/>
            <a:ext cx="2699792" cy="885825"/>
          </a:xfrm>
          <a:prstGeom prst="rect">
            <a:avLst/>
          </a:prstGeom>
        </p:spPr>
      </p:pic>
      <p:pic>
        <p:nvPicPr>
          <p:cNvPr id="6" name="Рисунок 5" descr="JRv7K2-kEQE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899" t="34524" r="58449" b="34524"/>
          <a:stretch>
            <a:fillRect/>
          </a:stretch>
        </p:blipFill>
        <p:spPr>
          <a:xfrm>
            <a:off x="0" y="0"/>
            <a:ext cx="432048" cy="432048"/>
          </a:xfrm>
          <a:prstGeom prst="rect">
            <a:avLst/>
          </a:prstGeom>
        </p:spPr>
      </p:pic>
      <p:pic>
        <p:nvPicPr>
          <p:cNvPr id="8" name="Рисунок 7" descr="3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4725144"/>
            <a:ext cx="1632524" cy="126876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67544" y="0"/>
            <a:ext cx="15205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Это интересно 50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" name="Рисунок 9" descr="81_84.gif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rgbClr val="FF0000">
                <a:tint val="45000"/>
                <a:satMod val="400000"/>
              </a:srgbClr>
            </a:duotone>
          </a:blip>
          <a:srcRect l="76825"/>
          <a:stretch>
            <a:fillRect/>
          </a:stretch>
        </p:blipFill>
        <p:spPr>
          <a:xfrm>
            <a:off x="8316416" y="6021288"/>
            <a:ext cx="684287" cy="65722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11560" y="548680"/>
            <a:ext cx="780694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/>
              <a:t>Как называется Государственный ансамбль песни и танца </a:t>
            </a:r>
          </a:p>
          <a:p>
            <a:pPr algn="ctr"/>
            <a:r>
              <a:rPr lang="ru-RU" sz="2400" dirty="0" smtClean="0"/>
              <a:t>Республики Коми имени Виктора Морозова?</a:t>
            </a:r>
            <a:endParaRPr lang="ru-RU" sz="2400" dirty="0"/>
          </a:p>
        </p:txBody>
      </p:sp>
      <p:pic>
        <p:nvPicPr>
          <p:cNvPr id="13" name="Рисунок 12" descr="GP5q8sNxocU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483768" y="1772816"/>
            <a:ext cx="2540000" cy="34544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0_11391f.jpg"/>
          <p:cNvPicPr>
            <a:picLocks noChangeAspect="1"/>
          </p:cNvPicPr>
          <p:nvPr/>
        </p:nvPicPr>
        <p:blipFill>
          <a:blip r:embed="rId2" cstate="print"/>
          <a:srcRect l="9938" r="31001"/>
          <a:stretch>
            <a:fillRect/>
          </a:stretch>
        </p:blipFill>
        <p:spPr>
          <a:xfrm rot="5400000">
            <a:off x="-2288538" y="2981234"/>
            <a:ext cx="5400600" cy="823524"/>
          </a:xfrm>
          <a:prstGeom prst="rect">
            <a:avLst/>
          </a:prstGeom>
        </p:spPr>
      </p:pic>
      <p:pic>
        <p:nvPicPr>
          <p:cNvPr id="13" name="Рисунок 12" descr="0_11391f.jpg"/>
          <p:cNvPicPr>
            <a:picLocks noChangeAspect="1"/>
          </p:cNvPicPr>
          <p:nvPr/>
        </p:nvPicPr>
        <p:blipFill>
          <a:blip r:embed="rId2" cstate="print"/>
          <a:srcRect l="9938" r="31001"/>
          <a:stretch>
            <a:fillRect/>
          </a:stretch>
        </p:blipFill>
        <p:spPr>
          <a:xfrm rot="5400000">
            <a:off x="6031938" y="2981234"/>
            <a:ext cx="5400600" cy="82352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835696" y="2348880"/>
            <a:ext cx="5635133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cap="none" spc="50" dirty="0" smtClean="0">
                <a:ln w="11430">
                  <a:solidFill>
                    <a:schemeClr val="accent2">
                      <a:lumMod val="75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Подведём </a:t>
            </a:r>
          </a:p>
          <a:p>
            <a:pPr algn="ctr"/>
            <a:r>
              <a:rPr lang="ru-RU" sz="8800" b="1" cap="none" spc="50" dirty="0" smtClean="0">
                <a:ln w="11430">
                  <a:solidFill>
                    <a:schemeClr val="accent2">
                      <a:lumMod val="75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итоги игры</a:t>
            </a:r>
            <a:endParaRPr lang="ru-RU" sz="8800" b="1" cap="none" spc="50" dirty="0">
              <a:ln w="11430">
                <a:solidFill>
                  <a:schemeClr val="accent2">
                    <a:lumMod val="75000"/>
                  </a:schemeClr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" name="Рисунок 9" descr="0_11391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034475"/>
            <a:ext cx="9144000" cy="823524"/>
          </a:xfrm>
          <a:prstGeom prst="rect">
            <a:avLst/>
          </a:prstGeom>
        </p:spPr>
      </p:pic>
      <p:pic>
        <p:nvPicPr>
          <p:cNvPr id="11" name="Рисунок 10" descr="0_11391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823524"/>
          </a:xfrm>
          <a:prstGeom prst="rect">
            <a:avLst/>
          </a:prstGeom>
        </p:spPr>
      </p:pic>
      <p:sp>
        <p:nvSpPr>
          <p:cNvPr id="14" name="Управляющая кнопка: сведения 13">
            <a:hlinkClick r:id="rId3" action="ppaction://hlinksldjump" highlightClick="1"/>
          </p:cNvPr>
          <p:cNvSpPr/>
          <p:nvPr/>
        </p:nvSpPr>
        <p:spPr>
          <a:xfrm>
            <a:off x="611560" y="5661248"/>
            <a:ext cx="432048" cy="432048"/>
          </a:xfrm>
          <a:prstGeom prst="actionButtonInformation">
            <a:avLst/>
          </a:prstGeom>
          <a:solidFill>
            <a:srgbClr val="E6B5A2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Управляющая кнопка: домой 15">
            <a:hlinkClick r:id="" action="ppaction://hlinkshowjump?jump=endshow" highlightClick="1"/>
          </p:cNvPr>
          <p:cNvSpPr/>
          <p:nvPr/>
        </p:nvSpPr>
        <p:spPr>
          <a:xfrm>
            <a:off x="7956376" y="5661248"/>
            <a:ext cx="504056" cy="432048"/>
          </a:xfrm>
          <a:prstGeom prst="actionButtonHome">
            <a:avLst/>
          </a:prstGeom>
          <a:solidFill>
            <a:srgbClr val="E6B5A2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http://crr53vorkuta.ucoz.ru/doc/logo-komi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488" y="1000108"/>
            <a:ext cx="3429024" cy="139478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JRv7K2-kEQE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899" t="34524" r="58449" b="34524"/>
          <a:stretch>
            <a:fillRect/>
          </a:stretch>
        </p:blipFill>
        <p:spPr>
          <a:xfrm>
            <a:off x="0" y="0"/>
            <a:ext cx="432048" cy="43204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0"/>
            <a:ext cx="12666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Ссылки:</a:t>
            </a:r>
            <a:endParaRPr lang="ru-RU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476672"/>
            <a:ext cx="3182281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u="sng" dirty="0" smtClean="0">
                <a:hlinkClick r:id="rId3"/>
              </a:rPr>
              <a:t>http://geraldika.ru/symbols/265</a:t>
            </a:r>
            <a:r>
              <a:rPr lang="ru-RU" sz="1100" u="sng" dirty="0" smtClean="0"/>
              <a:t>  герб г. Сыктывкар</a:t>
            </a:r>
          </a:p>
          <a:p>
            <a:endParaRPr lang="ru-RU" sz="1100" u="sng" dirty="0" smtClean="0"/>
          </a:p>
          <a:p>
            <a:r>
              <a:rPr lang="ru-RU" sz="1100" dirty="0" smtClean="0"/>
              <a:t> </a:t>
            </a:r>
            <a:endParaRPr lang="ru-RU" sz="11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692696"/>
            <a:ext cx="810039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u="sng" dirty="0" smtClean="0">
                <a:hlinkClick r:id="rId4"/>
              </a:rPr>
              <a:t>http://portal.do.mrsu.ru/upload/medialibrary/ec2/xkqqyhjc%20qzbbcrfhonhcsaozlswd%20owimgycf.jpg</a:t>
            </a:r>
            <a:r>
              <a:rPr lang="ru-RU" sz="1200" u="sng" dirty="0" smtClean="0"/>
              <a:t>  флаг РК</a:t>
            </a:r>
            <a:r>
              <a:rPr lang="ru-RU" sz="1200" dirty="0" smtClean="0"/>
              <a:t> </a:t>
            </a:r>
            <a:endParaRPr lang="ru-RU" sz="12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908720"/>
            <a:ext cx="327172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hlinkClick r:id="rId5"/>
              </a:rPr>
              <a:t>http://geraldika.ru/symbols/4357</a:t>
            </a:r>
            <a:r>
              <a:rPr lang="ru-RU" sz="1200" dirty="0" smtClean="0"/>
              <a:t>  герб г. Печора</a:t>
            </a:r>
            <a:endParaRPr lang="ru-RU" sz="1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1124744"/>
            <a:ext cx="340240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hlinkClick r:id="rId6"/>
              </a:rPr>
              <a:t>http://foto11.com/komi/writer/savin.php</a:t>
            </a:r>
            <a:r>
              <a:rPr lang="ru-RU" sz="1200" dirty="0" smtClean="0"/>
              <a:t>  Савин В.</a:t>
            </a:r>
            <a:endParaRPr lang="ru-RU" sz="12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0" y="1340768"/>
            <a:ext cx="27208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hlinkClick r:id="rId7"/>
              </a:rPr>
              <a:t>http://geraldika.ru/symbols/261</a:t>
            </a:r>
            <a:r>
              <a:rPr lang="ru-RU" sz="1200" dirty="0" smtClean="0"/>
              <a:t> герб РК</a:t>
            </a:r>
            <a:endParaRPr lang="ru-RU" sz="12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0" y="1556792"/>
            <a:ext cx="552636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8"/>
              </a:rPr>
              <a:t>http://s00.yaplakal.com/pics/pics_original/7/9/7/1661797.jpg</a:t>
            </a:r>
            <a:r>
              <a:rPr lang="ru-RU" sz="1200" dirty="0" smtClean="0"/>
              <a:t> Сыктывкар</a:t>
            </a:r>
            <a:endParaRPr lang="ru-RU" sz="12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0" y="1772816"/>
            <a:ext cx="43858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u="sng" dirty="0" smtClean="0">
                <a:hlinkClick r:id="rId9"/>
              </a:rPr>
              <a:t>http://oldsyktyvkar.ru/?page_id=3211</a:t>
            </a:r>
            <a:r>
              <a:rPr lang="ru-RU" sz="1200" dirty="0" smtClean="0"/>
              <a:t>  Мемориал «Вечная слава»</a:t>
            </a:r>
            <a:endParaRPr lang="ru-RU" sz="12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0" y="1988840"/>
            <a:ext cx="617443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10"/>
              </a:rPr>
              <a:t>http://www.peoples.ru/state/king/russia/ekaterina_2/leonid-shheglov_s.shtml</a:t>
            </a:r>
            <a:r>
              <a:rPr lang="ru-RU" sz="1200" dirty="0" smtClean="0"/>
              <a:t> Екатерина</a:t>
            </a:r>
            <a:r>
              <a:rPr lang="en-US" sz="1200" dirty="0" smtClean="0"/>
              <a:t> II</a:t>
            </a:r>
            <a:endParaRPr lang="ru-RU" sz="12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0" y="2204864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 smtClean="0">
                <a:hlinkClick r:id="rId11"/>
              </a:rPr>
              <a:t>http://natali-kazanova.livejournal.com/62303.html</a:t>
            </a:r>
            <a:r>
              <a:rPr lang="ru-RU" sz="1200" dirty="0" smtClean="0"/>
              <a:t> Улицы «Парижа»</a:t>
            </a:r>
            <a:endParaRPr lang="ru-RU" sz="12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0" y="2420888"/>
            <a:ext cx="538234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u="sng" dirty="0" smtClean="0">
                <a:hlinkClick r:id="rId12"/>
              </a:rPr>
              <a:t>http://wikimapia.org/16400596/ru/Паровоз-памятник-Л-5218</a:t>
            </a:r>
            <a:r>
              <a:rPr lang="ru-RU" sz="1200" dirty="0" smtClean="0"/>
              <a:t>  Микунь</a:t>
            </a:r>
            <a:endParaRPr lang="ru-RU" sz="12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2636912"/>
            <a:ext cx="802838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u="sng" dirty="0" smtClean="0">
                <a:hlinkClick r:id="rId13"/>
              </a:rPr>
              <a:t>http://www.otpuskrk.ru/content/news/2288/Мультфестиваль%20Ыбица,%20лого_w_1140_h_530.1_q_95.jpg</a:t>
            </a:r>
            <a:r>
              <a:rPr lang="ru-RU" sz="1200" dirty="0" smtClean="0"/>
              <a:t>  </a:t>
            </a:r>
            <a:r>
              <a:rPr lang="ru-RU" sz="1200" dirty="0" err="1" smtClean="0"/>
              <a:t>Ыбица</a:t>
            </a:r>
            <a:endParaRPr lang="ru-RU" sz="12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0" y="2852936"/>
            <a:ext cx="29966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u="sng" dirty="0" smtClean="0">
                <a:hlinkClick r:id="rId14"/>
              </a:rPr>
              <a:t>https://ru.wikipedia.org/wiki/Ыбица</a:t>
            </a:r>
            <a:r>
              <a:rPr lang="ru-RU" sz="1200" dirty="0" smtClean="0"/>
              <a:t>  </a:t>
            </a:r>
            <a:r>
              <a:rPr lang="ru-RU" sz="1200" dirty="0" err="1" smtClean="0"/>
              <a:t>Ыбица</a:t>
            </a:r>
            <a:endParaRPr lang="ru-RU" sz="12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0" y="3068960"/>
            <a:ext cx="538234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u="sng" dirty="0" smtClean="0">
                <a:hlinkClick r:id="rId15"/>
              </a:rPr>
              <a:t>http://belie-nochi-usinsk.ru/wp-content/uploads/2012/12/otel01.jpg</a:t>
            </a:r>
            <a:r>
              <a:rPr lang="ru-RU" sz="1200" dirty="0" smtClean="0"/>
              <a:t>  Усинск</a:t>
            </a:r>
            <a:endParaRPr lang="ru-RU" sz="12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0" y="3284984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200" u="sng" dirty="0" smtClean="0">
                <a:hlinkClick r:id="rId16"/>
              </a:rPr>
              <a:t>http://cs1479.vk.me/u13026012/31267319/x_e08ea06e.jpg</a:t>
            </a:r>
            <a:r>
              <a:rPr lang="ru-RU" sz="1200" dirty="0" smtClean="0"/>
              <a:t> Вуктыл</a:t>
            </a:r>
            <a:endParaRPr lang="ru-RU" sz="12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0" y="3501008"/>
            <a:ext cx="428091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u="sng" dirty="0" smtClean="0">
                <a:hlinkClick r:id="rId17"/>
              </a:rPr>
              <a:t>http://zfk11.ru/fotogalereya/proizvodstvo/</a:t>
            </a:r>
            <a:r>
              <a:rPr lang="ru-RU" sz="1200" dirty="0" smtClean="0"/>
              <a:t>  фанерный комбинат</a:t>
            </a:r>
            <a:endParaRPr lang="ru-RU" sz="12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0" y="3717032"/>
            <a:ext cx="536408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u="sng" dirty="0" smtClean="0">
                <a:hlinkClick r:id="rId18"/>
              </a:rPr>
              <a:t>http://www.centrecp.narod.ru/jeshart_comb.htm</a:t>
            </a:r>
            <a:r>
              <a:rPr lang="ru-RU" sz="1200" dirty="0" smtClean="0"/>
              <a:t>  фанерный комбинат</a:t>
            </a:r>
            <a:endParaRPr lang="ru-RU" sz="12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0" y="3933056"/>
            <a:ext cx="36270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u="sng" dirty="0" smtClean="0">
                <a:hlinkClick r:id="rId19"/>
              </a:rPr>
              <a:t>https://ru.wikipedia.org/wiki/Печора_(город)</a:t>
            </a:r>
            <a:r>
              <a:rPr lang="ru-RU" sz="1200" u="sng" dirty="0" smtClean="0"/>
              <a:t> Печора</a:t>
            </a:r>
            <a:r>
              <a:rPr lang="ru-RU" sz="1200" dirty="0" smtClean="0"/>
              <a:t> </a:t>
            </a:r>
            <a:endParaRPr lang="ru-RU" sz="1200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0" y="4149080"/>
            <a:ext cx="68042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u="sng" dirty="0" smtClean="0">
                <a:hlinkClick r:id="rId20"/>
              </a:rPr>
              <a:t>http://wikimapia.org/14731767/ru/Памятник-Русанову#/photo/1281342</a:t>
            </a:r>
            <a:r>
              <a:rPr lang="ru-RU" sz="1200" dirty="0" smtClean="0"/>
              <a:t> памятник </a:t>
            </a:r>
            <a:r>
              <a:rPr lang="ru-RU" sz="1200" dirty="0" err="1" smtClean="0"/>
              <a:t>Русанову</a:t>
            </a:r>
            <a:endParaRPr lang="ru-RU" sz="12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0" y="4365104"/>
            <a:ext cx="9144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21"/>
              </a:rPr>
              <a:t>http://5klass.net/datas/geografija/Evropejskij-Sever-Rossii/0019-019-Derevoobrabatyvajuschie-remesla.jpg</a:t>
            </a:r>
            <a:r>
              <a:rPr lang="ru-RU" sz="1200" dirty="0" smtClean="0"/>
              <a:t> резьба</a:t>
            </a:r>
            <a:endParaRPr lang="ru-RU" sz="120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4581128"/>
            <a:ext cx="77403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22"/>
              </a:rPr>
              <a:t>http://vikroyki.jofo.ru/data/userfiles/989/images/682203-75036631_2.jpg</a:t>
            </a:r>
            <a:r>
              <a:rPr lang="ru-RU" sz="1200" dirty="0" smtClean="0"/>
              <a:t> сарафан</a:t>
            </a:r>
            <a:endParaRPr lang="ru-RU" sz="12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4797152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 smtClean="0">
                <a:hlinkClick r:id="rId23"/>
              </a:rPr>
              <a:t>http://foto11.com/komi/ethnography/wedding/jurdon.php</a:t>
            </a:r>
            <a:r>
              <a:rPr lang="ru-RU" sz="1200" dirty="0" smtClean="0"/>
              <a:t> сарафан</a:t>
            </a:r>
            <a:endParaRPr lang="ru-RU" sz="12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5013176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 smtClean="0">
                <a:hlinkClick r:id="rId24"/>
              </a:rPr>
              <a:t>http://muzei-nmd.ru/data/uploads/exponaty/4/4.jpg</a:t>
            </a:r>
            <a:r>
              <a:rPr lang="ru-RU" sz="1200" dirty="0" smtClean="0"/>
              <a:t> коми изба</a:t>
            </a:r>
            <a:endParaRPr lang="ru-RU" sz="1200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0" y="5229200"/>
            <a:ext cx="72362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25"/>
              </a:rPr>
              <a:t>http://www.neizvestniy-geniy.ru/images/works/photo/1/small/48170_1.jpg</a:t>
            </a:r>
            <a:r>
              <a:rPr lang="ru-RU" sz="1200" dirty="0" smtClean="0"/>
              <a:t> </a:t>
            </a:r>
            <a:r>
              <a:rPr lang="ru-RU" sz="1200" dirty="0" err="1" smtClean="0"/>
              <a:t>пестер</a:t>
            </a:r>
            <a:endParaRPr lang="ru-RU" sz="12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5445224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 smtClean="0">
                <a:hlinkClick r:id="rId26"/>
              </a:rPr>
              <a:t>http://mywishlist.ru/pic/i/wish/orig/004/343/990.jpeg</a:t>
            </a:r>
            <a:r>
              <a:rPr lang="ru-RU" sz="1200" dirty="0" smtClean="0"/>
              <a:t> </a:t>
            </a:r>
            <a:r>
              <a:rPr lang="ru-RU" sz="1200" dirty="0" err="1" smtClean="0"/>
              <a:t>пестер</a:t>
            </a:r>
            <a:endParaRPr lang="ru-RU" sz="12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0" y="5661248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27"/>
              </a:rPr>
              <a:t>http://cdn.dota2.com/steamcommunity/public/images/avatars/https://steamcdn-a.akamaihd.net/steamcommunity/public/images/avatars/7c/7cab8f14b4cd1711b9d203701a33c3ac6c4e1423_full.jpg</a:t>
            </a:r>
            <a:r>
              <a:rPr lang="ru-RU" sz="1200" dirty="0" smtClean="0"/>
              <a:t> </a:t>
            </a:r>
            <a:r>
              <a:rPr lang="ru-RU" sz="1200" dirty="0" err="1" smtClean="0"/>
              <a:t>Пера-Богатырь</a:t>
            </a:r>
            <a:endParaRPr lang="ru-RU" sz="12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0" y="6021288"/>
            <a:ext cx="759633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28"/>
              </a:rPr>
              <a:t>http://fs00.infourok.ru/images/doc/268/272964/hello_html_m3506248a.jpg</a:t>
            </a:r>
            <a:r>
              <a:rPr lang="ru-RU" sz="1200" dirty="0" smtClean="0"/>
              <a:t> заяц</a:t>
            </a:r>
            <a:endParaRPr lang="ru-RU" sz="1200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0" y="6211669"/>
            <a:ext cx="565212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29"/>
              </a:rPr>
              <a:t>http://www.kraevidenie.ru/content/photos/343/KIR_2253.jpg</a:t>
            </a:r>
            <a:r>
              <a:rPr lang="ru-RU" sz="1200" dirty="0" smtClean="0"/>
              <a:t> </a:t>
            </a:r>
            <a:r>
              <a:rPr lang="ru-RU" sz="1200" dirty="0" err="1" smtClean="0"/>
              <a:t>Яг</a:t>
            </a:r>
            <a:r>
              <a:rPr lang="ru-RU" sz="1200" dirty="0" smtClean="0"/>
              <a:t> Морт</a:t>
            </a:r>
            <a:endParaRPr lang="ru-RU" sz="1200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0" y="6396335"/>
            <a:ext cx="745232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30"/>
              </a:rPr>
              <a:t>http://fotohomka.ru/images/Jan/11/fadbda4e7d0379eb9198ae9063d6a042/1.jpg</a:t>
            </a:r>
            <a:r>
              <a:rPr lang="ru-RU" sz="1200" dirty="0" smtClean="0"/>
              <a:t> топор</a:t>
            </a: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831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2"/>
              </a:rPr>
              <a:t>http://cpshperm.pravorg.ru/files/2016/02/</a:t>
            </a:r>
            <a:r>
              <a:rPr lang="ru-RU" sz="1200" dirty="0" err="1" smtClean="0">
                <a:hlinkClick r:id="rId2"/>
              </a:rPr>
              <a:t>стефан-великопермский-картина-неизвестен-художник</a:t>
            </a:r>
            <a:r>
              <a:rPr lang="ru-RU" sz="1200" dirty="0" smtClean="0">
                <a:hlinkClick r:id="rId2"/>
              </a:rPr>
              <a:t>.</a:t>
            </a:r>
            <a:r>
              <a:rPr lang="en-US" sz="1200" dirty="0" smtClean="0">
                <a:hlinkClick r:id="rId2"/>
              </a:rPr>
              <a:t>jpg</a:t>
            </a:r>
            <a:r>
              <a:rPr lang="ru-RU" sz="1200" dirty="0" smtClean="0"/>
              <a:t> Стефан Пермский</a:t>
            </a:r>
            <a:endParaRPr lang="ru-RU" sz="1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188640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 smtClean="0">
                <a:hlinkClick r:id="rId3"/>
              </a:rPr>
              <a:t>https://ru.wikipedia.org/wiki/</a:t>
            </a:r>
            <a:r>
              <a:rPr lang="ru-RU" sz="1200" dirty="0" err="1" smtClean="0">
                <a:hlinkClick r:id="rId3"/>
              </a:rPr>
              <a:t>Стефан_Пермский</a:t>
            </a:r>
            <a:r>
              <a:rPr lang="ru-RU" sz="1200" dirty="0" smtClean="0"/>
              <a:t> Стефан Пермский</a:t>
            </a:r>
            <a:endParaRPr lang="ru-RU" sz="1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404664"/>
            <a:ext cx="345030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u="sng" dirty="0" smtClean="0">
                <a:hlinkClick r:id="rId4"/>
              </a:rPr>
              <a:t>http://www.nbrkomi.ru/page/3166</a:t>
            </a:r>
            <a:r>
              <a:rPr lang="ru-RU" sz="1200" dirty="0" smtClean="0"/>
              <a:t>  Сметанина Р.П.</a:t>
            </a:r>
            <a:endParaRPr lang="ru-RU" sz="1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836712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 smtClean="0">
                <a:hlinkClick r:id="rId5"/>
              </a:rPr>
              <a:t>http://rsport.ru/images/70112/52/701125263.jpg</a:t>
            </a:r>
            <a:r>
              <a:rPr lang="ru-RU" sz="1200" dirty="0" smtClean="0"/>
              <a:t> Сметанина Р.П.</a:t>
            </a:r>
            <a:endParaRPr lang="ru-RU" sz="1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620688"/>
            <a:ext cx="574238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6"/>
              </a:rPr>
              <a:t>http://ic.pics.livejournal.com/151151/7250206/525397/525397_600.jpg</a:t>
            </a:r>
            <a:r>
              <a:rPr lang="ru-RU" sz="1200" dirty="0" smtClean="0"/>
              <a:t> Сметанина Р.П.</a:t>
            </a:r>
            <a:endParaRPr lang="ru-RU" sz="1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1052736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 smtClean="0">
                <a:hlinkClick r:id="rId7"/>
              </a:rPr>
              <a:t>http://www.tomovl.ru/komi/images/kyratov2.gif</a:t>
            </a:r>
            <a:r>
              <a:rPr lang="ru-RU" sz="1200" dirty="0" smtClean="0"/>
              <a:t> </a:t>
            </a:r>
            <a:r>
              <a:rPr lang="ru-RU" sz="1200" dirty="0" err="1" smtClean="0"/>
              <a:t>Куратов</a:t>
            </a:r>
            <a:r>
              <a:rPr lang="ru-RU" sz="1200" dirty="0" smtClean="0"/>
              <a:t> И.А.</a:t>
            </a:r>
            <a:endParaRPr lang="ru-RU" sz="1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0" y="1268760"/>
            <a:ext cx="373461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hlinkClick r:id="rId8"/>
              </a:rPr>
              <a:t>http://komikz.ru/images/a2.jpg</a:t>
            </a:r>
            <a:r>
              <a:rPr lang="ru-RU" sz="1200" dirty="0" smtClean="0"/>
              <a:t> памятник Куратову И.А.</a:t>
            </a:r>
            <a:endParaRPr lang="ru-RU" sz="1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1484784"/>
            <a:ext cx="253319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u="sng" dirty="0" smtClean="0">
                <a:hlinkClick r:id="rId9"/>
              </a:rPr>
              <a:t>http://www.leontiev.ru/</a:t>
            </a:r>
            <a:r>
              <a:rPr lang="ru-RU" sz="1200" dirty="0" smtClean="0"/>
              <a:t>  Леонтьев В.</a:t>
            </a:r>
            <a:endParaRPr lang="ru-RU" sz="12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1700808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10"/>
              </a:rPr>
              <a:t>http://m.novayagazeta-ug.ru/sites/default/files/news/03-2014/sdim3479-.jpg</a:t>
            </a:r>
            <a:r>
              <a:rPr lang="ru-RU" sz="1200" dirty="0" smtClean="0"/>
              <a:t> Леонтьев В.</a:t>
            </a:r>
            <a:endParaRPr lang="ru-RU" sz="1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1916832"/>
            <a:ext cx="595840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11"/>
              </a:rPr>
              <a:t>http://ufakuda.ru/uploads/a953277319e85f18a92d15811854529f.jpg</a:t>
            </a:r>
            <a:r>
              <a:rPr lang="ru-RU" sz="1200" dirty="0" smtClean="0"/>
              <a:t> Леонтьев В.</a:t>
            </a:r>
            <a:endParaRPr lang="ru-RU" sz="12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0" y="2132856"/>
            <a:ext cx="40818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hlinkClick r:id="rId12"/>
              </a:rPr>
              <a:t>http://www.treef.ru/pictures/picture_1454.jpg</a:t>
            </a:r>
            <a:r>
              <a:rPr lang="ru-RU" sz="1200" dirty="0" smtClean="0"/>
              <a:t> </a:t>
            </a:r>
            <a:r>
              <a:rPr lang="ru-RU" sz="1200" dirty="0" err="1" smtClean="0"/>
              <a:t>Оплеснин</a:t>
            </a:r>
            <a:r>
              <a:rPr lang="ru-RU" sz="1200" dirty="0" smtClean="0"/>
              <a:t> Н.В.</a:t>
            </a:r>
            <a:endParaRPr lang="ru-RU" sz="1200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2348880"/>
            <a:ext cx="91440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3"/>
              </a:rPr>
              <a:t>http://www.izvestia.komisc.ru/Archive/i04/zhakov.pdf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Жаков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2564904"/>
            <a:ext cx="788908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4"/>
              </a:rPr>
              <a:t>https://docviewer.yandex.ru/?url=http%3A%2F%2Fecsocman.hse.ru%2Fdata%2F890%2F852%2F1219%2F014-ROUBANOV_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4"/>
              </a:rPr>
              <a:t>B.L.pdf&amp;name=014-ROUBANOV_B.L.pdf&amp;lang=ru&amp;c=5709d9866827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Жаков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2996952"/>
            <a:ext cx="509357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5"/>
              </a:rPr>
              <a:t>http://cultinfo.ru/literature/early-writers-vologda/kallistrat-zhakov.php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Жаков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0" y="3212976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 smtClean="0">
                <a:hlinkClick r:id="rId16"/>
              </a:rPr>
              <a:t>http://cultinfo.ru/upload/medialibrary/7b8/zhakov.jpg</a:t>
            </a:r>
            <a:r>
              <a:rPr lang="ru-RU" sz="1200" dirty="0" smtClean="0"/>
              <a:t> Жаков</a:t>
            </a:r>
            <a:endParaRPr lang="ru-RU" sz="12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0" y="3429000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200" u="sng" dirty="0" smtClean="0">
                <a:hlinkClick r:id="rId17"/>
              </a:rPr>
              <a:t>http://lifeglobe.net/blogs/details?id=402</a:t>
            </a:r>
            <a:r>
              <a:rPr lang="ru-RU" sz="1200" dirty="0" smtClean="0"/>
              <a:t> </a:t>
            </a:r>
            <a:r>
              <a:rPr lang="ru-RU" sz="1200" dirty="0" err="1" smtClean="0"/>
              <a:t>Мань-Пупу-Нёр</a:t>
            </a:r>
            <a:endParaRPr lang="ru-RU" sz="12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3645024"/>
            <a:ext cx="9144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18"/>
              </a:rPr>
              <a:t>http://files.spravker.ru/media/thumbs/news/event/2015/10/05/18/1888255.jpg.338x400_q85.jpg</a:t>
            </a:r>
            <a:r>
              <a:rPr lang="ru-RU" sz="1200" dirty="0" smtClean="0"/>
              <a:t> Девственные леса Коми</a:t>
            </a:r>
            <a:endParaRPr lang="ru-RU" sz="12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0" y="3861048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200" u="sng" dirty="0" smtClean="0">
                <a:hlinkClick r:id="rId19"/>
              </a:rPr>
              <a:t>http://www.tomovl.ru/images/fishingline8_klukva.jpg</a:t>
            </a:r>
            <a:r>
              <a:rPr lang="ru-RU" sz="1200" dirty="0" smtClean="0"/>
              <a:t> цветок клюквы</a:t>
            </a:r>
            <a:endParaRPr lang="ru-RU" sz="12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0" y="4077072"/>
            <a:ext cx="766834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u="sng" dirty="0" smtClean="0">
                <a:hlinkClick r:id="rId20"/>
              </a:rPr>
              <a:t>http://images-7.moifoto.org/big/1/212/4034049atr.jpg?1451302058</a:t>
            </a:r>
            <a:r>
              <a:rPr lang="ru-RU" sz="1200" dirty="0" smtClean="0"/>
              <a:t> ягоды клюквы</a:t>
            </a:r>
            <a:endParaRPr lang="ru-RU" sz="12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0" y="4293096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200" u="sng" dirty="0" smtClean="0">
                <a:hlinkClick r:id="rId21"/>
              </a:rPr>
              <a:t>http://demandebe.ru/uploads/images/z/h/u/zhuravli_2.jpg</a:t>
            </a:r>
            <a:r>
              <a:rPr lang="ru-RU" sz="1200" dirty="0" smtClean="0"/>
              <a:t> журавль</a:t>
            </a:r>
            <a:endParaRPr lang="ru-RU" sz="12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0" y="4509120"/>
            <a:ext cx="347890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hlinkClick r:id="rId22"/>
              </a:rPr>
              <a:t>http://www.buklit.ru/covers/84081.jpg</a:t>
            </a:r>
            <a:r>
              <a:rPr lang="ru-RU" sz="1200" dirty="0" smtClean="0"/>
              <a:t> Коми сказки</a:t>
            </a:r>
            <a:endParaRPr lang="ru-RU" sz="12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0" y="4725144"/>
            <a:ext cx="83884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23"/>
              </a:rPr>
              <a:t>http://lince.ru/inside/uploads/images/full/9c867b68b40aad79e4ab1618abc48df0efd5a302.jpg</a:t>
            </a:r>
            <a:r>
              <a:rPr lang="ru-RU" sz="1200" dirty="0" smtClean="0"/>
              <a:t> медведь</a:t>
            </a:r>
            <a:endParaRPr lang="ru-RU" sz="12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0" y="4941168"/>
            <a:ext cx="65882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u="sng" dirty="0" smtClean="0">
                <a:hlinkClick r:id="rId24"/>
              </a:rPr>
              <a:t>http://www.maam.ru/upload/blogs/detsad-309883-1426077263.jpg</a:t>
            </a:r>
            <a:r>
              <a:rPr lang="ru-RU" sz="1200" dirty="0" smtClean="0"/>
              <a:t>  Солнце</a:t>
            </a:r>
            <a:endParaRPr lang="ru-RU" sz="12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0" y="5157192"/>
            <a:ext cx="6858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u="sng" dirty="0" smtClean="0">
                <a:hlinkClick r:id="rId25"/>
              </a:rPr>
              <a:t>https://ru.wikipedia.org/wiki/Серёгово_(Коми)</a:t>
            </a:r>
            <a:r>
              <a:rPr lang="ru-RU" sz="1200" dirty="0" smtClean="0"/>
              <a:t> </a:t>
            </a:r>
            <a:r>
              <a:rPr lang="ru-RU" sz="1200" dirty="0" err="1" smtClean="0"/>
              <a:t>Серёговский</a:t>
            </a:r>
            <a:r>
              <a:rPr lang="ru-RU" sz="1200" dirty="0" smtClean="0"/>
              <a:t> завод</a:t>
            </a:r>
          </a:p>
          <a:p>
            <a:r>
              <a:rPr lang="ru-RU" sz="1200" u="sng" dirty="0" smtClean="0">
                <a:hlinkClick r:id="rId26"/>
              </a:rPr>
              <a:t>http://inkomi.livejournal.com/26417.html</a:t>
            </a:r>
            <a:r>
              <a:rPr lang="ru-RU" sz="1200" dirty="0" smtClean="0"/>
              <a:t>  </a:t>
            </a:r>
            <a:r>
              <a:rPr lang="ru-RU" sz="1200" dirty="0" err="1" smtClean="0"/>
              <a:t>Серёговский</a:t>
            </a:r>
            <a:r>
              <a:rPr lang="ru-RU" sz="1200" dirty="0" smtClean="0"/>
              <a:t> завод</a:t>
            </a:r>
          </a:p>
          <a:p>
            <a:r>
              <a:rPr lang="ru-RU" sz="1200" u="sng" dirty="0" smtClean="0">
                <a:hlinkClick r:id="rId27"/>
              </a:rPr>
              <a:t>http://www.rkomi.ru/content/image-news/11420/Серегово.jpg</a:t>
            </a:r>
            <a:r>
              <a:rPr lang="ru-RU" sz="1200" dirty="0" smtClean="0"/>
              <a:t>  фото </a:t>
            </a:r>
            <a:r>
              <a:rPr lang="ru-RU" sz="1200" dirty="0" err="1" smtClean="0"/>
              <a:t>Серёгово</a:t>
            </a:r>
            <a:r>
              <a:rPr lang="ru-RU" sz="1200" dirty="0" smtClean="0"/>
              <a:t> </a:t>
            </a:r>
            <a:endParaRPr lang="ru-RU" sz="120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5733256"/>
            <a:ext cx="87484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u="sng" dirty="0" smtClean="0">
                <a:hlinkClick r:id="rId28"/>
              </a:rPr>
              <a:t>http://uralistica.com/m/group/discussion?id=2161342:Topic:192167</a:t>
            </a:r>
            <a:r>
              <a:rPr lang="ru-RU" sz="1200" dirty="0" smtClean="0"/>
              <a:t>  Коми промысловый календарь</a:t>
            </a:r>
            <a:endParaRPr lang="ru-RU" sz="12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5949280"/>
            <a:ext cx="299415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u="sng" dirty="0" smtClean="0">
                <a:hlinkClick r:id="rId29"/>
              </a:rPr>
              <a:t>http://filarmoniakomi.ru/asya-kya/</a:t>
            </a:r>
            <a:r>
              <a:rPr lang="ru-RU" sz="1200" dirty="0" smtClean="0"/>
              <a:t> </a:t>
            </a:r>
            <a:r>
              <a:rPr lang="ru-RU" sz="1200" dirty="0" err="1" smtClean="0"/>
              <a:t>Асъя</a:t>
            </a:r>
            <a:r>
              <a:rPr lang="ru-RU" sz="1200" dirty="0" smtClean="0"/>
              <a:t> </a:t>
            </a:r>
            <a:r>
              <a:rPr lang="ru-RU" sz="1200" dirty="0" err="1" smtClean="0"/>
              <a:t>кыа</a:t>
            </a:r>
            <a:endParaRPr lang="ru-RU" sz="12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6211669"/>
            <a:ext cx="522007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u="sng" dirty="0" smtClean="0">
                <a:hlinkClick r:id="rId30"/>
              </a:rPr>
              <a:t>http://cs624322.vk.me/v624322264/b3e0/GP5q8sNxocU.jpg</a:t>
            </a:r>
            <a:r>
              <a:rPr lang="ru-RU" sz="1200" dirty="0" smtClean="0"/>
              <a:t> </a:t>
            </a:r>
            <a:r>
              <a:rPr lang="ru-RU" sz="1200" dirty="0" err="1" smtClean="0"/>
              <a:t>Асъя</a:t>
            </a:r>
            <a:r>
              <a:rPr lang="ru-RU" sz="1200" dirty="0" smtClean="0"/>
              <a:t> </a:t>
            </a:r>
            <a:r>
              <a:rPr lang="ru-RU" sz="1200" dirty="0" err="1" smtClean="0"/>
              <a:t>кыа</a:t>
            </a:r>
            <a:endParaRPr lang="ru-RU" sz="1200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0" y="6488668"/>
            <a:ext cx="368087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hlinkClick r:id="rId31"/>
              </a:rPr>
              <a:t>http://</a:t>
            </a:r>
            <a:r>
              <a:rPr lang="en-US" sz="1200" dirty="0" smtClean="0">
                <a:hlinkClick r:id="rId31"/>
              </a:rPr>
              <a:t>crr53vorkuta.ucoz.ru/doc/logo-komi.jpg</a:t>
            </a:r>
            <a:r>
              <a:rPr lang="ru-RU" sz="1200" smtClean="0"/>
              <a:t>  логотип</a:t>
            </a: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0"/>
            <a:ext cx="16953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Источники: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Рисунок 2" descr="JRv7K2-kEQE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899" t="34524" r="58449" b="34524"/>
          <a:stretch>
            <a:fillRect/>
          </a:stretch>
        </p:blipFill>
        <p:spPr>
          <a:xfrm>
            <a:off x="0" y="0"/>
            <a:ext cx="432048" cy="43204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1520" y="620688"/>
            <a:ext cx="8078878" cy="40010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/>
            <a:r>
              <a:rPr lang="ru-RU" sz="1600" dirty="0" smtClean="0"/>
              <a:t>1.Государственный Совет РК. Государственные символы РК. –Сыктывкар: </a:t>
            </a:r>
          </a:p>
          <a:p>
            <a:pPr marL="342900" indent="-342900"/>
            <a:r>
              <a:rPr lang="ru-RU" sz="1600" dirty="0" smtClean="0"/>
              <a:t>    Коми книжное издательство, 2001</a:t>
            </a:r>
          </a:p>
          <a:p>
            <a:pPr marL="342900" indent="-342900"/>
            <a:r>
              <a:rPr lang="ru-RU" sz="1600" dirty="0" smtClean="0"/>
              <a:t>2.Габова Е., Макарова Н. Детям древней земли. –Сыктывкар: Кола, 2008</a:t>
            </a:r>
          </a:p>
          <a:p>
            <a:pPr marL="342900" indent="-342900"/>
            <a:r>
              <a:rPr lang="ru-RU" sz="1600" dirty="0" smtClean="0"/>
              <a:t>3.Сказки финно-угорских народов. </a:t>
            </a:r>
            <a:r>
              <a:rPr lang="ru-RU" sz="1600" dirty="0" err="1" smtClean="0"/>
              <a:t>Пера-богатырь</a:t>
            </a:r>
            <a:r>
              <a:rPr lang="ru-RU" sz="1600" dirty="0" smtClean="0"/>
              <a:t>. –Сыктывкар: </a:t>
            </a:r>
          </a:p>
          <a:p>
            <a:pPr marL="342900" indent="-342900"/>
            <a:r>
              <a:rPr lang="ru-RU" sz="1600" dirty="0" smtClean="0"/>
              <a:t>    Коми книжное издательство, 1985</a:t>
            </a:r>
          </a:p>
          <a:p>
            <a:pPr marL="342900" indent="-342900"/>
            <a:r>
              <a:rPr lang="ru-RU" sz="1600" dirty="0" smtClean="0"/>
              <a:t>4.Жеребцов И., </a:t>
            </a:r>
            <a:r>
              <a:rPr lang="ru-RU" sz="1600" dirty="0" err="1" smtClean="0"/>
              <a:t>Столповский</a:t>
            </a:r>
            <a:r>
              <a:rPr lang="ru-RU" sz="1600" dirty="0" smtClean="0"/>
              <a:t> П. Рассказы для детей об истории Коми края. –Сыктывкар: </a:t>
            </a:r>
          </a:p>
          <a:p>
            <a:pPr marL="342900" indent="-342900"/>
            <a:r>
              <a:rPr lang="ru-RU" sz="1600" dirty="0" smtClean="0"/>
              <a:t>    Контекст, 2008</a:t>
            </a:r>
          </a:p>
          <a:p>
            <a:pPr marL="342900" indent="-342900"/>
            <a:r>
              <a:rPr lang="ru-RU" sz="1600" dirty="0" smtClean="0"/>
              <a:t>5.Горбатовский В.В. Национальный парк «</a:t>
            </a:r>
            <a:r>
              <a:rPr lang="ru-RU" sz="1600" dirty="0" err="1" smtClean="0"/>
              <a:t>Югыд</a:t>
            </a:r>
            <a:r>
              <a:rPr lang="ru-RU" sz="1600" dirty="0" smtClean="0"/>
              <a:t> </a:t>
            </a:r>
            <a:r>
              <a:rPr lang="ru-RU" sz="1600" dirty="0" err="1" smtClean="0"/>
              <a:t>ва</a:t>
            </a:r>
            <a:r>
              <a:rPr lang="ru-RU" sz="1600" dirty="0" smtClean="0"/>
              <a:t>». –Вуктыл: </a:t>
            </a:r>
          </a:p>
          <a:p>
            <a:pPr marL="342900" indent="-342900"/>
            <a:r>
              <a:rPr lang="ru-RU" sz="1600" dirty="0" smtClean="0"/>
              <a:t>    ФГБУ «Национальный парк «</a:t>
            </a:r>
            <a:r>
              <a:rPr lang="ru-RU" sz="1600" dirty="0" err="1" smtClean="0"/>
              <a:t>Югыд</a:t>
            </a:r>
            <a:r>
              <a:rPr lang="ru-RU" sz="1600" dirty="0" smtClean="0"/>
              <a:t> </a:t>
            </a:r>
            <a:r>
              <a:rPr lang="ru-RU" sz="1600" dirty="0" err="1" smtClean="0"/>
              <a:t>ва</a:t>
            </a:r>
            <a:r>
              <a:rPr lang="ru-RU" sz="1600" dirty="0" smtClean="0"/>
              <a:t>», 2015</a:t>
            </a:r>
          </a:p>
          <a:p>
            <a:pPr marL="342900" indent="-342900"/>
            <a:r>
              <a:rPr lang="ru-RU" sz="1600" dirty="0" smtClean="0"/>
              <a:t>6.Жеребцов И.Л., Курочкин М.И. Связь времён. –Сыктывкар: Фонд «Покаяние», 2000</a:t>
            </a:r>
          </a:p>
          <a:p>
            <a:pPr marL="342900" indent="-342900"/>
            <a:r>
              <a:rPr lang="ru-RU" sz="1600" dirty="0" smtClean="0"/>
              <a:t>7.Клейман Т.В. Детям о культуре народа коми/ Часть </a:t>
            </a:r>
            <a:r>
              <a:rPr lang="en-US" sz="1600" dirty="0" smtClean="0"/>
              <a:t>IV</a:t>
            </a:r>
            <a:r>
              <a:rPr lang="ru-RU" sz="1600" dirty="0" smtClean="0"/>
              <a:t>. –Сыктывкар: </a:t>
            </a:r>
          </a:p>
          <a:p>
            <a:pPr marL="342900" indent="-342900"/>
            <a:r>
              <a:rPr lang="ru-RU" sz="1600" dirty="0" smtClean="0"/>
              <a:t>    Коми республиканская типография, 199</a:t>
            </a:r>
            <a:r>
              <a:rPr lang="en-US" sz="1600" dirty="0" smtClean="0"/>
              <a:t>5</a:t>
            </a:r>
            <a:endParaRPr lang="ru-RU" sz="1600" dirty="0" smtClean="0"/>
          </a:p>
          <a:p>
            <a:pPr marL="342900" indent="-342900"/>
            <a:r>
              <a:rPr lang="ru-RU" sz="1600" dirty="0" smtClean="0"/>
              <a:t>8. </a:t>
            </a:r>
            <a:r>
              <a:rPr lang="ru-RU" sz="1600" dirty="0" err="1" smtClean="0"/>
              <a:t>Клейман</a:t>
            </a:r>
            <a:r>
              <a:rPr lang="ru-RU" sz="1600" dirty="0" smtClean="0"/>
              <a:t> Т.В. Детям о культуре народа коми/ Часть </a:t>
            </a:r>
            <a:r>
              <a:rPr lang="en-US" sz="1600" dirty="0" smtClean="0"/>
              <a:t>II</a:t>
            </a:r>
            <a:r>
              <a:rPr lang="ru-RU" sz="1600" dirty="0" smtClean="0"/>
              <a:t>. –Сыктывкар: </a:t>
            </a:r>
          </a:p>
          <a:p>
            <a:pPr marL="342900" indent="-342900"/>
            <a:r>
              <a:rPr lang="ru-RU" sz="1600" dirty="0" smtClean="0"/>
              <a:t>    Коми республиканская типография, 1994</a:t>
            </a:r>
          </a:p>
          <a:p>
            <a:pPr marL="342900" indent="-342900"/>
            <a:r>
              <a:rPr lang="ru-RU" sz="1600" dirty="0" smtClean="0"/>
              <a:t>9.Газета </a:t>
            </a:r>
            <a:r>
              <a:rPr lang="ru-RU" sz="1600" dirty="0" err="1" smtClean="0"/>
              <a:t>Вуктыльского</a:t>
            </a:r>
            <a:r>
              <a:rPr lang="ru-RU" sz="1600" dirty="0" smtClean="0"/>
              <a:t> района. Сияние севера.  № 29 (5948) 9 апреля 2016</a:t>
            </a:r>
            <a:endParaRPr lang="en-US" sz="1600" dirty="0" smtClean="0"/>
          </a:p>
          <a:p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mgizplb.gif"/>
          <p:cNvPicPr>
            <a:picLocks noChangeAspect="1"/>
          </p:cNvPicPr>
          <p:nvPr/>
        </p:nvPicPr>
        <p:blipFill>
          <a:blip r:embed="rId2" cstate="print"/>
          <a:srcRect l="13724"/>
          <a:stretch>
            <a:fillRect/>
          </a:stretch>
        </p:blipFill>
        <p:spPr>
          <a:xfrm>
            <a:off x="539552" y="5972175"/>
            <a:ext cx="5431929" cy="885825"/>
          </a:xfrm>
          <a:prstGeom prst="rect">
            <a:avLst/>
          </a:prstGeom>
        </p:spPr>
      </p:pic>
      <p:pic>
        <p:nvPicPr>
          <p:cNvPr id="4" name="Рисунок 3" descr="smgizplb.gif"/>
          <p:cNvPicPr>
            <a:picLocks noChangeAspect="1"/>
          </p:cNvPicPr>
          <p:nvPr/>
        </p:nvPicPr>
        <p:blipFill>
          <a:blip r:embed="rId2" cstate="print"/>
          <a:srcRect l="57119" r="14288"/>
          <a:stretch>
            <a:fillRect/>
          </a:stretch>
        </p:blipFill>
        <p:spPr>
          <a:xfrm>
            <a:off x="5940152" y="5972175"/>
            <a:ext cx="1800200" cy="885825"/>
          </a:xfrm>
          <a:prstGeom prst="rect">
            <a:avLst/>
          </a:prstGeom>
        </p:spPr>
      </p:pic>
      <p:pic>
        <p:nvPicPr>
          <p:cNvPr id="6" name="Рисунок 5" descr="JRv7K2-kEQE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899" t="34524" r="58449" b="34524"/>
          <a:stretch>
            <a:fillRect/>
          </a:stretch>
        </p:blipFill>
        <p:spPr>
          <a:xfrm>
            <a:off x="0" y="0"/>
            <a:ext cx="432048" cy="43204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0"/>
            <a:ext cx="11337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Символы 20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9" name="Рисунок 8" descr="3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4725144"/>
            <a:ext cx="1632524" cy="1268760"/>
          </a:xfrm>
          <a:prstGeom prst="rect">
            <a:avLst/>
          </a:prstGeom>
        </p:spPr>
      </p:pic>
      <p:sp>
        <p:nvSpPr>
          <p:cNvPr id="10" name="Горизонтальный свиток 9"/>
          <p:cNvSpPr/>
          <p:nvPr/>
        </p:nvSpPr>
        <p:spPr>
          <a:xfrm>
            <a:off x="1403648" y="1484784"/>
            <a:ext cx="7416824" cy="4680520"/>
          </a:xfrm>
          <a:prstGeom prst="horizontalScroll">
            <a:avLst/>
          </a:prstGeom>
          <a:solidFill>
            <a:srgbClr val="E6D4A2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ctr"/>
            <a:endParaRPr lang="ru-RU" sz="24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ctr"/>
            <a:endParaRPr lang="ru-RU" sz="24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ctr"/>
            <a:endParaRPr lang="ru-RU" sz="24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ctr"/>
            <a:endParaRPr lang="ru-RU" sz="24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Медведь - </a:t>
            </a: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  <a:t>талисман, хранитель традиций города, оберегающий ростки новой жизни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.</a:t>
            </a:r>
            <a:endParaRPr lang="ru-RU" sz="2400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11" name="Рисунок 10" descr="81_84.gif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rgbClr val="FF0000">
                <a:tint val="45000"/>
                <a:satMod val="400000"/>
              </a:srgbClr>
            </a:duotone>
          </a:blip>
          <a:srcRect l="76825"/>
          <a:stretch>
            <a:fillRect/>
          </a:stretch>
        </p:blipFill>
        <p:spPr>
          <a:xfrm>
            <a:off x="8316416" y="6021288"/>
            <a:ext cx="684287" cy="65722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627784" y="692696"/>
            <a:ext cx="471000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/>
              <a:t>Какое животное изображено </a:t>
            </a:r>
          </a:p>
          <a:p>
            <a:pPr algn="ctr"/>
            <a:r>
              <a:rPr lang="ru-RU" sz="2800" dirty="0" smtClean="0"/>
              <a:t>на гербе г. Сыктывкар?</a:t>
            </a:r>
            <a:endParaRPr lang="ru-RU" sz="2800" dirty="0"/>
          </a:p>
        </p:txBody>
      </p:sp>
      <p:pic>
        <p:nvPicPr>
          <p:cNvPr id="13" name="Рисунок 12" descr="syktyvkar2005_city_coa_n9404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211960" y="2132856"/>
            <a:ext cx="1657350" cy="2314575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mgizplb.gif"/>
          <p:cNvPicPr>
            <a:picLocks noChangeAspect="1"/>
          </p:cNvPicPr>
          <p:nvPr/>
        </p:nvPicPr>
        <p:blipFill>
          <a:blip r:embed="rId2" cstate="print"/>
          <a:srcRect l="14868"/>
          <a:stretch>
            <a:fillRect/>
          </a:stretch>
        </p:blipFill>
        <p:spPr>
          <a:xfrm>
            <a:off x="539552" y="5972175"/>
            <a:ext cx="5359921" cy="885825"/>
          </a:xfrm>
          <a:prstGeom prst="rect">
            <a:avLst/>
          </a:prstGeom>
        </p:spPr>
      </p:pic>
      <p:pic>
        <p:nvPicPr>
          <p:cNvPr id="4" name="Рисунок 3" descr="smgizplb.gif"/>
          <p:cNvPicPr>
            <a:picLocks noChangeAspect="1"/>
          </p:cNvPicPr>
          <p:nvPr/>
        </p:nvPicPr>
        <p:blipFill>
          <a:blip r:embed="rId2" cstate="print"/>
          <a:srcRect l="57119" r="14288"/>
          <a:stretch>
            <a:fillRect/>
          </a:stretch>
        </p:blipFill>
        <p:spPr>
          <a:xfrm>
            <a:off x="5868144" y="5972175"/>
            <a:ext cx="1800200" cy="885825"/>
          </a:xfrm>
          <a:prstGeom prst="rect">
            <a:avLst/>
          </a:prstGeom>
        </p:spPr>
      </p:pic>
      <p:pic>
        <p:nvPicPr>
          <p:cNvPr id="6" name="Рисунок 5" descr="JRv7K2-kEQE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899" t="34524" r="58449" b="34524"/>
          <a:stretch>
            <a:fillRect/>
          </a:stretch>
        </p:blipFill>
        <p:spPr>
          <a:xfrm>
            <a:off x="0" y="0"/>
            <a:ext cx="432048" cy="43204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0"/>
            <a:ext cx="11337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Символы 30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9" name="Рисунок 8" descr="81_84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rgbClr val="FF0000">
                <a:tint val="45000"/>
                <a:satMod val="400000"/>
              </a:srgbClr>
            </a:duotone>
          </a:blip>
          <a:srcRect l="76825"/>
          <a:stretch>
            <a:fillRect/>
          </a:stretch>
        </p:blipFill>
        <p:spPr>
          <a:xfrm>
            <a:off x="8316416" y="6021288"/>
            <a:ext cx="684287" cy="657225"/>
          </a:xfrm>
          <a:prstGeom prst="rect">
            <a:avLst/>
          </a:prstGeom>
        </p:spPr>
      </p:pic>
      <p:sp>
        <p:nvSpPr>
          <p:cNvPr id="10" name="Горизонтальный свиток 9"/>
          <p:cNvSpPr/>
          <p:nvPr/>
        </p:nvSpPr>
        <p:spPr>
          <a:xfrm>
            <a:off x="1403648" y="1916832"/>
            <a:ext cx="7416824" cy="4248472"/>
          </a:xfrm>
          <a:prstGeom prst="horizontalScroll">
            <a:avLst/>
          </a:prstGeom>
          <a:solidFill>
            <a:srgbClr val="E6D4A2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                               г. Печора</a:t>
            </a:r>
            <a:endParaRPr lang="ru-RU" sz="2400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8" name="Рисунок 7" descr="3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4725144"/>
            <a:ext cx="1632524" cy="126876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763688" y="764704"/>
            <a:ext cx="5756256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/>
              <a:t>На гербе какого города изображена </a:t>
            </a:r>
          </a:p>
          <a:p>
            <a:pPr algn="ctr"/>
            <a:r>
              <a:rPr lang="ru-RU" sz="2800" dirty="0" smtClean="0"/>
              <a:t>ломаная стрела красного цвета – </a:t>
            </a:r>
          </a:p>
          <a:p>
            <a:pPr algn="ctr"/>
            <a:r>
              <a:rPr lang="ru-RU" sz="2800" dirty="0" smtClean="0"/>
              <a:t>символ электроэнергетики?</a:t>
            </a:r>
            <a:endParaRPr lang="ru-RU" sz="2800" dirty="0"/>
          </a:p>
        </p:txBody>
      </p:sp>
      <p:pic>
        <p:nvPicPr>
          <p:cNvPr id="12" name="Рисунок 11" descr="g1967_pechora_city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411760" y="2636912"/>
            <a:ext cx="2016224" cy="2923525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mgizplb.gif"/>
          <p:cNvPicPr>
            <a:picLocks noChangeAspect="1"/>
          </p:cNvPicPr>
          <p:nvPr/>
        </p:nvPicPr>
        <p:blipFill>
          <a:blip r:embed="rId2" cstate="print"/>
          <a:srcRect l="13724"/>
          <a:stretch>
            <a:fillRect/>
          </a:stretch>
        </p:blipFill>
        <p:spPr>
          <a:xfrm>
            <a:off x="539552" y="5972175"/>
            <a:ext cx="5431929" cy="885825"/>
          </a:xfrm>
          <a:prstGeom prst="rect">
            <a:avLst/>
          </a:prstGeom>
        </p:spPr>
      </p:pic>
      <p:pic>
        <p:nvPicPr>
          <p:cNvPr id="4" name="Рисунок 3" descr="smgizplb.gif"/>
          <p:cNvPicPr>
            <a:picLocks noChangeAspect="1"/>
          </p:cNvPicPr>
          <p:nvPr/>
        </p:nvPicPr>
        <p:blipFill>
          <a:blip r:embed="rId2" cstate="print"/>
          <a:srcRect l="57119" r="14288"/>
          <a:stretch>
            <a:fillRect/>
          </a:stretch>
        </p:blipFill>
        <p:spPr>
          <a:xfrm>
            <a:off x="5940152" y="5972175"/>
            <a:ext cx="1800200" cy="885825"/>
          </a:xfrm>
          <a:prstGeom prst="rect">
            <a:avLst/>
          </a:prstGeom>
        </p:spPr>
      </p:pic>
      <p:pic>
        <p:nvPicPr>
          <p:cNvPr id="6" name="Рисунок 5" descr="JRv7K2-kEQE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899" t="34524" r="58449" b="34524"/>
          <a:stretch>
            <a:fillRect/>
          </a:stretch>
        </p:blipFill>
        <p:spPr>
          <a:xfrm>
            <a:off x="0" y="0"/>
            <a:ext cx="432048" cy="43204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0"/>
            <a:ext cx="11337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Символы 40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9" name="Рисунок 8" descr="81_84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rgbClr val="FF0000">
                <a:tint val="45000"/>
                <a:satMod val="400000"/>
              </a:srgbClr>
            </a:duotone>
          </a:blip>
          <a:srcRect l="76825"/>
          <a:stretch>
            <a:fillRect/>
          </a:stretch>
        </p:blipFill>
        <p:spPr>
          <a:xfrm>
            <a:off x="8316416" y="6021288"/>
            <a:ext cx="684287" cy="657225"/>
          </a:xfrm>
          <a:prstGeom prst="rect">
            <a:avLst/>
          </a:prstGeom>
        </p:spPr>
      </p:pic>
      <p:sp>
        <p:nvSpPr>
          <p:cNvPr id="10" name="Горизонтальный свиток 9"/>
          <p:cNvSpPr/>
          <p:nvPr/>
        </p:nvSpPr>
        <p:spPr>
          <a:xfrm>
            <a:off x="1403648" y="1988840"/>
            <a:ext cx="7416824" cy="4176464"/>
          </a:xfrm>
          <a:prstGeom prst="horizontalScroll">
            <a:avLst/>
          </a:prstGeom>
          <a:solidFill>
            <a:srgbClr val="E6D4A2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                      Виктор Савин</a:t>
            </a:r>
            <a:endParaRPr lang="ru-RU" sz="2400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8" name="Рисунок 7" descr="3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4725144"/>
            <a:ext cx="1632524" cy="126876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28115" y="548680"/>
            <a:ext cx="861588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/>
              <a:t>Государственный гимн Республики Коми представляет</a:t>
            </a:r>
          </a:p>
          <a:p>
            <a:pPr algn="ctr"/>
            <a:r>
              <a:rPr lang="ru-RU" sz="2400" dirty="0" smtClean="0"/>
              <a:t> собой музыкально-поэтическое произведение, </a:t>
            </a:r>
          </a:p>
          <a:p>
            <a:pPr algn="ctr"/>
            <a:r>
              <a:rPr lang="ru-RU" sz="2400" dirty="0" smtClean="0"/>
              <a:t>созданное на основе песни «</a:t>
            </a:r>
            <a:r>
              <a:rPr lang="ru-RU" sz="2400" dirty="0" err="1" smtClean="0"/>
              <a:t>Варыш</a:t>
            </a:r>
            <a:r>
              <a:rPr lang="ru-RU" sz="2400" dirty="0" smtClean="0"/>
              <a:t> поз» («Соколиное гнездо»).</a:t>
            </a:r>
          </a:p>
          <a:p>
            <a:pPr algn="ctr"/>
            <a:r>
              <a:rPr lang="ru-RU" sz="2400" dirty="0" smtClean="0"/>
              <a:t>Кто является автором этой песни?</a:t>
            </a:r>
            <a:endParaRPr lang="ru-RU" sz="2400" dirty="0"/>
          </a:p>
        </p:txBody>
      </p:sp>
      <p:pic>
        <p:nvPicPr>
          <p:cNvPr id="12" name="Рисунок 11" descr="savi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191767" y="2683681"/>
            <a:ext cx="2164209" cy="2833551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mgizplb.gif"/>
          <p:cNvPicPr>
            <a:picLocks noChangeAspect="1"/>
          </p:cNvPicPr>
          <p:nvPr/>
        </p:nvPicPr>
        <p:blipFill>
          <a:blip r:embed="rId2" cstate="print"/>
          <a:srcRect l="13724"/>
          <a:stretch>
            <a:fillRect/>
          </a:stretch>
        </p:blipFill>
        <p:spPr>
          <a:xfrm>
            <a:off x="467544" y="5972175"/>
            <a:ext cx="5431929" cy="885825"/>
          </a:xfrm>
          <a:prstGeom prst="rect">
            <a:avLst/>
          </a:prstGeom>
        </p:spPr>
      </p:pic>
      <p:pic>
        <p:nvPicPr>
          <p:cNvPr id="4" name="Рисунок 3" descr="smgizplb.gif"/>
          <p:cNvPicPr>
            <a:picLocks noChangeAspect="1"/>
          </p:cNvPicPr>
          <p:nvPr/>
        </p:nvPicPr>
        <p:blipFill>
          <a:blip r:embed="rId2" cstate="print"/>
          <a:srcRect l="57119" r="14288"/>
          <a:stretch>
            <a:fillRect/>
          </a:stretch>
        </p:blipFill>
        <p:spPr>
          <a:xfrm>
            <a:off x="5868144" y="5972175"/>
            <a:ext cx="1800200" cy="885825"/>
          </a:xfrm>
          <a:prstGeom prst="rect">
            <a:avLst/>
          </a:prstGeom>
        </p:spPr>
      </p:pic>
      <p:pic>
        <p:nvPicPr>
          <p:cNvPr id="6" name="Рисунок 5" descr="JRv7K2-kEQE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899" t="34524" r="58449" b="34524"/>
          <a:stretch>
            <a:fillRect/>
          </a:stretch>
        </p:blipFill>
        <p:spPr>
          <a:xfrm>
            <a:off x="0" y="0"/>
            <a:ext cx="432048" cy="43204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0"/>
            <a:ext cx="11337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Символы 50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9" name="Рисунок 8" descr="81_84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rgbClr val="FF0000">
                <a:tint val="45000"/>
                <a:satMod val="400000"/>
              </a:srgbClr>
            </a:duotone>
          </a:blip>
          <a:srcRect l="76825"/>
          <a:stretch>
            <a:fillRect/>
          </a:stretch>
        </p:blipFill>
        <p:spPr>
          <a:xfrm>
            <a:off x="8316416" y="6021288"/>
            <a:ext cx="684287" cy="657225"/>
          </a:xfrm>
          <a:prstGeom prst="rect">
            <a:avLst/>
          </a:prstGeom>
        </p:spPr>
      </p:pic>
      <p:sp>
        <p:nvSpPr>
          <p:cNvPr id="10" name="Горизонтальный свиток 9"/>
          <p:cNvSpPr/>
          <p:nvPr/>
        </p:nvSpPr>
        <p:spPr>
          <a:xfrm>
            <a:off x="1403648" y="4005064"/>
            <a:ext cx="7416824" cy="2160240"/>
          </a:xfrm>
          <a:prstGeom prst="horizontalScroll">
            <a:avLst/>
          </a:prstGeom>
          <a:solidFill>
            <a:srgbClr val="E6D4A2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bg2">
                    <a:lumMod val="10000"/>
                  </a:schemeClr>
                </a:solidFill>
              </a:rPr>
              <a:t>Зарни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 Ань (Золотая баба)</a:t>
            </a:r>
            <a:endParaRPr lang="ru-RU" sz="2400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8" name="Рисунок 7" descr="3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4725144"/>
            <a:ext cx="1632524" cy="126876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0" y="764704"/>
            <a:ext cx="9234003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Государственный герб Республики Коми представляет собой </a:t>
            </a:r>
          </a:p>
          <a:p>
            <a:r>
              <a:rPr lang="ru-RU" sz="2400" dirty="0" smtClean="0"/>
              <a:t>золотое изображение хищной птицы на красном щите; </a:t>
            </a:r>
          </a:p>
          <a:p>
            <a:r>
              <a:rPr lang="ru-RU" sz="2400" dirty="0" smtClean="0"/>
              <a:t>на груди птицы – лик женщины в обрамлении шести лосиных голов. </a:t>
            </a:r>
          </a:p>
          <a:p>
            <a:r>
              <a:rPr lang="ru-RU" sz="2400" dirty="0" smtClean="0"/>
              <a:t>Лик женщины на груди птицы соответствует образу </a:t>
            </a:r>
          </a:p>
          <a:p>
            <a:r>
              <a:rPr lang="ru-RU" sz="2400" dirty="0" err="1" smtClean="0"/>
              <a:t>жизнедарующей</a:t>
            </a:r>
            <a:r>
              <a:rPr lang="ru-RU" sz="2400" dirty="0" smtClean="0"/>
              <a:t> солнечной богини.</a:t>
            </a:r>
          </a:p>
          <a:p>
            <a:r>
              <a:rPr lang="ru-RU" sz="2400" dirty="0" smtClean="0"/>
              <a:t>Как звучит имя богини на коми и русском языке?</a:t>
            </a:r>
            <a:endParaRPr lang="ru-RU" sz="2400" dirty="0"/>
          </a:p>
        </p:txBody>
      </p:sp>
      <p:pic>
        <p:nvPicPr>
          <p:cNvPr id="12" name="Рисунок 11" descr="komi_g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876256" y="2276872"/>
            <a:ext cx="1657350" cy="1933575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mgizplb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39552" y="5972175"/>
            <a:ext cx="6296025" cy="885825"/>
          </a:xfrm>
          <a:prstGeom prst="rect">
            <a:avLst/>
          </a:prstGeom>
        </p:spPr>
      </p:pic>
      <p:pic>
        <p:nvPicPr>
          <p:cNvPr id="4" name="Рисунок 3" descr="smgizplb.gif"/>
          <p:cNvPicPr>
            <a:picLocks noChangeAspect="1"/>
          </p:cNvPicPr>
          <p:nvPr/>
        </p:nvPicPr>
        <p:blipFill>
          <a:blip r:embed="rId2" cstate="print"/>
          <a:srcRect l="57119" r="28013"/>
          <a:stretch>
            <a:fillRect/>
          </a:stretch>
        </p:blipFill>
        <p:spPr>
          <a:xfrm>
            <a:off x="6804248" y="5972175"/>
            <a:ext cx="936104" cy="885825"/>
          </a:xfrm>
          <a:prstGeom prst="rect">
            <a:avLst/>
          </a:prstGeom>
        </p:spPr>
      </p:pic>
      <p:pic>
        <p:nvPicPr>
          <p:cNvPr id="6" name="Рисунок 5" descr="JRv7K2-kEQE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899" t="34524" r="58449" b="34524"/>
          <a:stretch>
            <a:fillRect/>
          </a:stretch>
        </p:blipFill>
        <p:spPr>
          <a:xfrm>
            <a:off x="0" y="0"/>
            <a:ext cx="432048" cy="43204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0"/>
            <a:ext cx="10504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История 10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1403648" y="1484784"/>
            <a:ext cx="7416824" cy="4680520"/>
          </a:xfrm>
          <a:prstGeom prst="horizontalScroll">
            <a:avLst/>
          </a:prstGeom>
          <a:solidFill>
            <a:srgbClr val="E6D4A2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                                                              г. Сыктывкар</a:t>
            </a:r>
            <a:endParaRPr lang="ru-RU" sz="2400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10" name="Рисунок 9" descr="81_84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rgbClr val="FF0000">
                <a:tint val="45000"/>
                <a:satMod val="400000"/>
              </a:srgbClr>
            </a:duotone>
          </a:blip>
          <a:srcRect l="76825"/>
          <a:stretch>
            <a:fillRect/>
          </a:stretch>
        </p:blipFill>
        <p:spPr>
          <a:xfrm>
            <a:off x="8244408" y="6021288"/>
            <a:ext cx="684287" cy="657225"/>
          </a:xfrm>
          <a:prstGeom prst="rect">
            <a:avLst/>
          </a:prstGeom>
        </p:spPr>
      </p:pic>
      <p:pic>
        <p:nvPicPr>
          <p:cNvPr id="8" name="Рисунок 7" descr="3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4725144"/>
            <a:ext cx="1632524" cy="126876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051720" y="548680"/>
            <a:ext cx="4883645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/>
              <a:t>В 1930 году г. </a:t>
            </a:r>
            <a:r>
              <a:rPr lang="ru-RU" sz="2800" dirty="0" err="1" smtClean="0"/>
              <a:t>Усть-Сысольск</a:t>
            </a:r>
            <a:r>
              <a:rPr lang="ru-RU" sz="2800" dirty="0" smtClean="0"/>
              <a:t> </a:t>
            </a:r>
          </a:p>
          <a:p>
            <a:pPr algn="ctr"/>
            <a:r>
              <a:rPr lang="ru-RU" sz="2800" dirty="0" smtClean="0"/>
              <a:t>официально переименовали.</a:t>
            </a:r>
          </a:p>
          <a:p>
            <a:pPr algn="ctr"/>
            <a:r>
              <a:rPr lang="ru-RU" sz="2800" dirty="0" smtClean="0"/>
              <a:t>Какое новое имя дали городу?</a:t>
            </a:r>
            <a:endParaRPr lang="ru-RU" sz="2800" dirty="0"/>
          </a:p>
        </p:txBody>
      </p:sp>
      <p:pic>
        <p:nvPicPr>
          <p:cNvPr id="12" name="Рисунок 11" descr="1661797.jpg"/>
          <p:cNvPicPr>
            <a:picLocks noChangeAspect="1"/>
          </p:cNvPicPr>
          <p:nvPr/>
        </p:nvPicPr>
        <p:blipFill>
          <a:blip r:embed="rId7" cstate="print"/>
          <a:srcRect l="1617" r="4641" b="11697"/>
          <a:stretch>
            <a:fillRect/>
          </a:stretch>
        </p:blipFill>
        <p:spPr>
          <a:xfrm>
            <a:off x="2123728" y="2276872"/>
            <a:ext cx="4178909" cy="295232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1339</TotalTime>
  <Words>2614</Words>
  <Application>Microsoft Office PowerPoint</Application>
  <PresentationFormat>Экран (4:3)</PresentationFormat>
  <Paragraphs>506</Paragraphs>
  <Slides>47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48" baseType="lpstr">
      <vt:lpstr>Тема Office</vt:lpstr>
      <vt:lpstr>ЛЮБИ И ЗНАЙ  КОМИ КРАЙ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рп</dc:creator>
  <cp:lastModifiedBy>1</cp:lastModifiedBy>
  <cp:revision>147</cp:revision>
  <dcterms:created xsi:type="dcterms:W3CDTF">2016-04-16T19:55:26Z</dcterms:created>
  <dcterms:modified xsi:type="dcterms:W3CDTF">2017-02-15T15:58:54Z</dcterms:modified>
</cp:coreProperties>
</file>