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7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58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7" autoAdjust="0"/>
    <p:restoredTop sz="94660"/>
  </p:normalViewPr>
  <p:slideViewPr>
    <p:cSldViewPr>
      <p:cViewPr varScale="1">
        <p:scale>
          <a:sx n="83" d="100"/>
          <a:sy n="83" d="100"/>
        </p:scale>
        <p:origin x="-90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stroguide.ru/files/article/25911/main-image/1227_6.jpg" TargetMode="External"/><Relationship Id="rId13" Type="http://schemas.openxmlformats.org/officeDocument/2006/relationships/hyperlink" Target="&#1044;&#1074;&#1086;&#1103;&#1082;&#1086;&#1076;&#1099;&#1096;&#1072;&#1097;&#1072;&#1103;" TargetMode="External"/><Relationship Id="rId18" Type="http://schemas.openxmlformats.org/officeDocument/2006/relationships/hyperlink" Target="http://www.studfiles.ru/html/2706/53/html_PlUjAb4o7c.8hHa/htmlconvd-7cL2XC_html_654ac631.jpg" TargetMode="External"/><Relationship Id="rId3" Type="http://schemas.openxmlformats.org/officeDocument/2006/relationships/hyperlink" Target="http://pro-cod.ru/wp-content/uploads/2013/07/shtrih-do.jpg" TargetMode="External"/><Relationship Id="rId7" Type="http://schemas.openxmlformats.org/officeDocument/2006/relationships/hyperlink" Target="http://coollib.xyz/i/72/365272/doc2fb_image_02000057.jpg" TargetMode="External"/><Relationship Id="rId12" Type="http://schemas.openxmlformats.org/officeDocument/2006/relationships/hyperlink" Target="http://izent.ru/i/ps/2015/08/1440810074.jpg" TargetMode="External"/><Relationship Id="rId17" Type="http://schemas.openxmlformats.org/officeDocument/2006/relationships/hyperlink" Target="http://www.gardenaware.com/wp-content/uploads/2015/11/tilapia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kinfish.ru/UserFiles/Image/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2-tub-ru.yandex.net/i?id=4448c90b14ceae25029cf035324bc825&amp;n=33&amp;h=215&amp;w=323" TargetMode="External"/><Relationship Id="rId11" Type="http://schemas.openxmlformats.org/officeDocument/2006/relationships/hyperlink" Target="http://akfishinfo.alaskaseafood.org/assets/images/salmon-keta.jpg" TargetMode="External"/><Relationship Id="rId5" Type="http://schemas.openxmlformats.org/officeDocument/2006/relationships/hyperlink" Target="http://fishbreeds.net/wp-content/uploads/2012/05/fish-gills.jpg" TargetMode="External"/><Relationship Id="rId15" Type="http://schemas.openxmlformats.org/officeDocument/2006/relationships/hyperlink" Target="http://illustrators.ru/uploads/illustration/image/452397/main_452397_original.jpg" TargetMode="External"/><Relationship Id="rId10" Type="http://schemas.openxmlformats.org/officeDocument/2006/relationships/hyperlink" Target="http://cliparts.co/cliparts/M8T/GbM/M8TGbMEia.png" TargetMode="External"/><Relationship Id="rId19" Type="http://schemas.openxmlformats.org/officeDocument/2006/relationships/hyperlink" Target="http://vamotkrytka.ru/_ph/117/2/960645563.gif" TargetMode="External"/><Relationship Id="rId4" Type="http://schemas.openxmlformats.org/officeDocument/2006/relationships/hyperlink" Target="https://www.agroxxi.ru/images/treska1.jpg" TargetMode="External"/><Relationship Id="rId9" Type="http://schemas.openxmlformats.org/officeDocument/2006/relationships/hyperlink" Target="http://konspekta.net/vikidalka/baza2/42475716454.files/image036.jpg" TargetMode="External"/><Relationship Id="rId14" Type="http://schemas.openxmlformats.org/officeDocument/2006/relationships/hyperlink" Target="http://www.zoofirma.ru/images/knigi/0998/16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Универсальный тренажёр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«Надкласс Рыбы»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Выполнила: </a:t>
            </a:r>
            <a:r>
              <a:rPr lang="ru-RU" dirty="0" err="1" smtClean="0">
                <a:solidFill>
                  <a:schemeClr val="bg1"/>
                </a:solidFill>
              </a:rPr>
              <a:t>Микушева</a:t>
            </a:r>
            <a:r>
              <a:rPr lang="ru-RU" dirty="0" smtClean="0">
                <a:solidFill>
                  <a:schemeClr val="bg1"/>
                </a:solidFill>
              </a:rPr>
              <a:t> Т.Н.,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биологии ГОУ РК "Республиканский центр образования" УПК «РДБ» г. Сыктывкар Республики Коми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7848600" y="6172200"/>
            <a:ext cx="609600" cy="457200"/>
          </a:xfrm>
          <a:prstGeom prst="actionButtonInformation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9. Самый крупный скат -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удильщик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китовая акула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73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манта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40386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алексей\Pictures\9.jpg"/>
          <p:cNvPicPr>
            <a:picLocks noChangeAspect="1" noChangeArrowheads="1"/>
          </p:cNvPicPr>
          <p:nvPr/>
        </p:nvPicPr>
        <p:blipFill>
          <a:blip r:embed="rId3"/>
          <a:srcRect l="1176" t="10588" r="1765" b="16471"/>
          <a:stretch>
            <a:fillRect/>
          </a:stretch>
        </p:blipFill>
        <p:spPr bwMode="auto">
          <a:xfrm>
            <a:off x="4800600" y="4038600"/>
            <a:ext cx="3733800" cy="2104505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10. Дышат атмосферным воздухом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кистепёрые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40386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лучепёрые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400" y="27432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двоякодышащие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30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26670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алексей\Pictures\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86444">
            <a:off x="5148530" y="2126525"/>
            <a:ext cx="3568917" cy="3449163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11. От древних кистепёрых в палеозое произошли первые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млекопитающие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40386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птицы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400" y="27432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амфибии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30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26670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алексей\Pictures\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514600"/>
            <a:ext cx="3352800" cy="1716087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12. Единственный ныне живущий вид кистепёрых -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акула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белуга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73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латимерия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954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40386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C:\Users\алексей\Pictures\1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3658" y="3810000"/>
            <a:ext cx="4019342" cy="1905000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13. Осетровая рыба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292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сельдь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карп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92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стерлядь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954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12954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C:\Users\алексей\Pictures\1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990600"/>
            <a:ext cx="4811686" cy="1818817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14. Самец вынашивает икринки и мальков в ротовой полости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гурам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40386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морские коньки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400" y="27432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тиляпии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26670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C:\Users\алексей\Pictures\1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2438400"/>
            <a:ext cx="3657600" cy="1831509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15. Костные рыбы, хорошо приспособленные к условиям обитания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кистепёрые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двоякодышащие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73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лучепёрые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954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40386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7" name="Picture 3" descr="C:\Users\алексей\Pictures\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962400"/>
            <a:ext cx="3276600" cy="2184400"/>
          </a:xfrm>
          <a:prstGeom prst="rect">
            <a:avLst/>
          </a:prstGeom>
          <a:noFill/>
        </p:spPr>
      </p:pic>
      <p:pic>
        <p:nvPicPr>
          <p:cNvPr id="15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7924800" y="6172200"/>
            <a:ext cx="457200" cy="457200"/>
          </a:xfrm>
          <a:prstGeom prst="actionButtonHom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47500" lnSpcReduction="20000"/>
          </a:bodyPr>
          <a:lstStyle/>
          <a:p>
            <a:r>
              <a:rPr lang="ru-RU" sz="2900" dirty="0" smtClean="0"/>
              <a:t>1. Константинов В.М., Бабенко В.Г. </a:t>
            </a:r>
            <a:r>
              <a:rPr lang="ru-RU" sz="2900" dirty="0" err="1" smtClean="0"/>
              <a:t>Кучменко</a:t>
            </a:r>
            <a:r>
              <a:rPr lang="ru-RU" sz="2900" dirty="0" smtClean="0"/>
              <a:t> В.С. Биология. Животные. Учебник для учащихся 7 класса общеобразовательных учреждений/</a:t>
            </a:r>
            <a:r>
              <a:rPr lang="ru-RU" sz="2900" dirty="0" err="1" smtClean="0"/>
              <a:t>Под.ред.проф</a:t>
            </a:r>
            <a:r>
              <a:rPr lang="ru-RU" sz="2900" dirty="0" smtClean="0"/>
              <a:t>. В.М.Константинова– М: «</a:t>
            </a:r>
            <a:r>
              <a:rPr lang="ru-RU" sz="2900" dirty="0" err="1" smtClean="0"/>
              <a:t>Вентана</a:t>
            </a:r>
            <a:r>
              <a:rPr lang="ru-RU" sz="2900" dirty="0" smtClean="0"/>
              <a:t> –Граф»,2004г.</a:t>
            </a:r>
          </a:p>
          <a:p>
            <a:r>
              <a:rPr lang="ru-RU" sz="2900" dirty="0" smtClean="0"/>
              <a:t>2. </a:t>
            </a:r>
            <a:r>
              <a:rPr lang="ru-RU" sz="2900" dirty="0" err="1" smtClean="0"/>
              <a:t>В.С.Кучменко</a:t>
            </a:r>
            <a:r>
              <a:rPr lang="ru-RU" sz="2900" dirty="0" smtClean="0"/>
              <a:t>, С.В. </a:t>
            </a:r>
            <a:r>
              <a:rPr lang="ru-RU" sz="2900" dirty="0" err="1" smtClean="0"/>
              <a:t>Суматохин</a:t>
            </a:r>
            <a:r>
              <a:rPr lang="ru-RU" sz="2900" dirty="0" smtClean="0"/>
              <a:t>. </a:t>
            </a:r>
            <a:r>
              <a:rPr lang="ru-RU" sz="2900" dirty="0" err="1" smtClean="0"/>
              <a:t>Биология.Животные</a:t>
            </a:r>
            <a:r>
              <a:rPr lang="ru-RU" sz="2900" dirty="0" smtClean="0"/>
              <a:t>. Методическое пособие.7 класс –М: «</a:t>
            </a:r>
            <a:r>
              <a:rPr lang="ru-RU" sz="2900" dirty="0" err="1" smtClean="0"/>
              <a:t>Вентана</a:t>
            </a:r>
            <a:r>
              <a:rPr lang="ru-RU" sz="2900" dirty="0" smtClean="0"/>
              <a:t> –Граф»,2005.</a:t>
            </a:r>
            <a:endParaRPr lang="ru-RU" sz="2900" b="1" dirty="0" smtClean="0">
              <a:solidFill>
                <a:srgbClr val="002060"/>
              </a:solidFill>
              <a:hlinkClick r:id="rId3"/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3"/>
              </a:rPr>
              <a:t>Фон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4"/>
              </a:rPr>
              <a:t>Рыбы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dirty="0" smtClean="0">
                <a:solidFill>
                  <a:srgbClr val="002060"/>
                </a:solidFill>
                <a:hlinkClick r:id="rId5"/>
              </a:rPr>
              <a:t>Жабры</a:t>
            </a:r>
          </a:p>
          <a:p>
            <a:r>
              <a:rPr lang="ru-RU" dirty="0" smtClean="0">
                <a:solidFill>
                  <a:srgbClr val="002060"/>
                </a:solidFill>
                <a:hlinkClick r:id="rId6"/>
              </a:rPr>
              <a:t>Голова рыбы</a:t>
            </a:r>
            <a:endParaRPr lang="ru-RU" dirty="0" smtClean="0">
              <a:solidFill>
                <a:srgbClr val="002060"/>
              </a:solidFill>
              <a:hlinkClick r:id="rId5"/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7"/>
              </a:rPr>
              <a:t>Скелет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8"/>
              </a:rPr>
              <a:t>Сердце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dirty="0" smtClean="0">
                <a:solidFill>
                  <a:srgbClr val="002060"/>
                </a:solidFill>
                <a:hlinkClick r:id="rId9"/>
              </a:rPr>
              <a:t>Плавательный пузырь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0"/>
              </a:rPr>
              <a:t>Акула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1"/>
              </a:rPr>
              <a:t>Кета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err="1" smtClean="0">
                <a:solidFill>
                  <a:srgbClr val="002060"/>
                </a:solidFill>
                <a:hlinkClick r:id="rId12"/>
              </a:rPr>
              <a:t>Манта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3" action="ppaction://hlinkfile"/>
              </a:rPr>
              <a:t>Двоякодышащая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4"/>
              </a:rPr>
              <a:t>Амфибии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5"/>
              </a:rPr>
              <a:t>Латимерия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6"/>
              </a:rPr>
              <a:t>Стерлядь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err="1" smtClean="0">
                <a:solidFill>
                  <a:srgbClr val="002060"/>
                </a:solidFill>
                <a:hlinkClick r:id="rId17"/>
              </a:rPr>
              <a:t>Теляпии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err="1" smtClean="0">
                <a:solidFill>
                  <a:srgbClr val="002060"/>
                </a:solidFill>
                <a:hlinkClick r:id="rId18"/>
              </a:rPr>
              <a:t>Лучепёрые</a:t>
            </a:r>
            <a:endParaRPr lang="ru-RU" dirty="0" smtClean="0">
              <a:solidFill>
                <a:srgbClr val="002060"/>
              </a:solidFill>
              <a:hlinkClick r:id="rId18"/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19"/>
              </a:rPr>
              <a:t>Анимированная рыбка</a:t>
            </a:r>
            <a:r>
              <a:rPr lang="ru-RU" dirty="0" smtClean="0">
                <a:solidFill>
                  <a:srgbClr val="002060"/>
                </a:solidFill>
                <a:hlinkClick r:id="rId19"/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457200"/>
            <a:ext cx="762000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Используемые ресурсы: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7924800" y="6172200"/>
            <a:ext cx="457200" cy="457200"/>
          </a:xfrm>
          <a:prstGeom prst="actionButtonHom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1.Самый многочисленный надкласс позвоночных животных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земноводные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птицы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73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рыбы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40386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алексей\Pictures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962400"/>
            <a:ext cx="3352800" cy="2235200"/>
          </a:xfrm>
          <a:prstGeom prst="rect">
            <a:avLst/>
          </a:prstGeom>
          <a:noFill/>
        </p:spPr>
      </p:pic>
      <p:pic>
        <p:nvPicPr>
          <p:cNvPr id="2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1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2. Жаберные тычинки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292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защитный аппарат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дыхательный аппарат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92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цедильный аппарат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954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14900" y="12954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алексей\Pictures\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90" t="-667" r="16102"/>
          <a:stretch>
            <a:fillRect/>
          </a:stretch>
        </p:blipFill>
        <p:spPr bwMode="auto">
          <a:xfrm>
            <a:off x="457200" y="0"/>
            <a:ext cx="3962400" cy="2876550"/>
          </a:xfrm>
          <a:prstGeom prst="rect">
            <a:avLst/>
          </a:prstGeom>
          <a:noFill/>
        </p:spPr>
      </p:pic>
      <p:pic>
        <p:nvPicPr>
          <p:cNvPr id="15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3. Продолговатый мозг регулирует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движение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40386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выделение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400" y="27432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дыхание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26670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алексей\Pictures\3.jpg"/>
          <p:cNvPicPr>
            <a:picLocks noChangeAspect="1" noChangeArrowheads="1"/>
          </p:cNvPicPr>
          <p:nvPr/>
        </p:nvPicPr>
        <p:blipFill>
          <a:blip r:embed="rId3"/>
          <a:srcRect l="14861" b="3256"/>
          <a:stretch>
            <a:fillRect/>
          </a:stretch>
        </p:blipFill>
        <p:spPr bwMode="auto">
          <a:xfrm>
            <a:off x="762000" y="-1"/>
            <a:ext cx="3276600" cy="2478301"/>
          </a:xfrm>
          <a:prstGeom prst="rect">
            <a:avLst/>
          </a:prstGeom>
          <a:noFill/>
        </p:spPr>
      </p:pic>
      <p:pic>
        <p:nvPicPr>
          <p:cNvPr id="15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4. Основа внутреннего костного скелета -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292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рёбра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плавники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92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позвоночник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12954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14900" y="12954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алексей\Pictures\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47800"/>
            <a:ext cx="4879076" cy="1371600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5. Сердце у рыб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292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четырёхкамерное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трёхкамерное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92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двухкамерное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12954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14900" y="12954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алексей\Pictures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5280" y="0"/>
            <a:ext cx="4998280" cy="2781301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6. Плавательный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пузырь -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самостоятельное образование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40386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связанное с кишечником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400" y="27432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вырост кишечника на спинной стороне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26670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алексей\Pictures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0"/>
            <a:ext cx="4955739" cy="243839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7. Живородящие рыбы: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белуги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67300" y="27813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щуки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7300" y="4114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акулы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40386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Users\алексей\Pictures\7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81400"/>
            <a:ext cx="4595483" cy="2590799"/>
          </a:xfrm>
          <a:prstGeom prst="rect">
            <a:avLst/>
          </a:prstGeom>
          <a:noFill/>
        </p:spPr>
      </p:pic>
      <p:pic>
        <p:nvPicPr>
          <p:cNvPr id="15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лексей\Pictures\рыб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2000" y="1600200"/>
            <a:ext cx="32766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8. Проходные рыбы: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67300" y="14478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окунь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5400" y="40386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гуппи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400" y="2743200"/>
            <a:ext cx="3200400" cy="1143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кета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3000" y="1219200"/>
            <a:ext cx="3581400" cy="419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Подумай!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57400" y="5334000"/>
            <a:ext cx="2362200" cy="1066800"/>
          </a:xfrm>
          <a:prstGeom prst="cloudCallou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Молодец!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2667000"/>
            <a:ext cx="35814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29600" y="6324600"/>
            <a:ext cx="685800" cy="381000"/>
          </a:xfrm>
          <a:prstGeom prst="actionButtonForwardNex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алексей\Pictures\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70473" y="2438400"/>
            <a:ext cx="4773527" cy="1981200"/>
          </a:xfrm>
          <a:prstGeom prst="rect">
            <a:avLst/>
          </a:prstGeom>
          <a:noFill/>
        </p:spPr>
      </p:pic>
      <p:pic>
        <p:nvPicPr>
          <p:cNvPr id="14" name="Picture 2" descr="C:\Users\алексей\Pictures\рыбк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5133975"/>
            <a:ext cx="1619250" cy="1724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315</Words>
  <PresentationFormat>Экран (4:3)</PresentationFormat>
  <Paragraphs>113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 Универсальный тренажёр «Надкласс Рыбы»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27</cp:revision>
  <dcterms:created xsi:type="dcterms:W3CDTF">2017-02-07T16:50:52Z</dcterms:created>
  <dcterms:modified xsi:type="dcterms:W3CDTF">2017-02-15T17:18:33Z</dcterms:modified>
</cp:coreProperties>
</file>