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6" r:id="rId3"/>
    <p:sldId id="259" r:id="rId4"/>
    <p:sldId id="261" r:id="rId5"/>
    <p:sldId id="262" r:id="rId6"/>
    <p:sldId id="263" r:id="rId7"/>
    <p:sldId id="265" r:id="rId8"/>
    <p:sldId id="312" r:id="rId9"/>
    <p:sldId id="269" r:id="rId10"/>
    <p:sldId id="294" r:id="rId11"/>
    <p:sldId id="295" r:id="rId12"/>
    <p:sldId id="315" r:id="rId13"/>
    <p:sldId id="296" r:id="rId14"/>
    <p:sldId id="300" r:id="rId15"/>
    <p:sldId id="314" r:id="rId16"/>
    <p:sldId id="298" r:id="rId17"/>
    <p:sldId id="299" r:id="rId18"/>
    <p:sldId id="317" r:id="rId19"/>
    <p:sldId id="301" r:id="rId20"/>
    <p:sldId id="302" r:id="rId21"/>
    <p:sldId id="303" r:id="rId22"/>
    <p:sldId id="305" r:id="rId23"/>
    <p:sldId id="306" r:id="rId24"/>
    <p:sldId id="307" r:id="rId25"/>
    <p:sldId id="308" r:id="rId26"/>
    <p:sldId id="309" r:id="rId27"/>
    <p:sldId id="313" r:id="rId28"/>
    <p:sldId id="310" r:id="rId29"/>
    <p:sldId id="318" r:id="rId30"/>
    <p:sldId id="27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E9FC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9.xml"/><Relationship Id="rId18" Type="http://schemas.openxmlformats.org/officeDocument/2006/relationships/slide" Target="slide19.xml"/><Relationship Id="rId26" Type="http://schemas.openxmlformats.org/officeDocument/2006/relationships/slide" Target="slide28.xml"/><Relationship Id="rId3" Type="http://schemas.openxmlformats.org/officeDocument/2006/relationships/slide" Target="slide15.xml"/><Relationship Id="rId21" Type="http://schemas.openxmlformats.org/officeDocument/2006/relationships/slide" Target="slide23.xml"/><Relationship Id="rId7" Type="http://schemas.openxmlformats.org/officeDocument/2006/relationships/slide" Target="slide11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5" Type="http://schemas.openxmlformats.org/officeDocument/2006/relationships/slide" Target="slide27.xml"/><Relationship Id="rId2" Type="http://schemas.openxmlformats.org/officeDocument/2006/relationships/slide" Target="slide16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4.xml"/><Relationship Id="rId24" Type="http://schemas.openxmlformats.org/officeDocument/2006/relationships/slide" Target="slide26.xml"/><Relationship Id="rId5" Type="http://schemas.openxmlformats.org/officeDocument/2006/relationships/slide" Target="slide5.xml"/><Relationship Id="rId15" Type="http://schemas.openxmlformats.org/officeDocument/2006/relationships/slide" Target="slide8.xml"/><Relationship Id="rId23" Type="http://schemas.openxmlformats.org/officeDocument/2006/relationships/slide" Target="slide25.xml"/><Relationship Id="rId10" Type="http://schemas.openxmlformats.org/officeDocument/2006/relationships/slide" Target="slide17.xml"/><Relationship Id="rId19" Type="http://schemas.openxmlformats.org/officeDocument/2006/relationships/slide" Target="slide21.xml"/><Relationship Id="rId4" Type="http://schemas.openxmlformats.org/officeDocument/2006/relationships/slide" Target="slide10.xml"/><Relationship Id="rId9" Type="http://schemas.openxmlformats.org/officeDocument/2006/relationships/slide" Target="slide6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cf.pptonline.org/files/slide/p/p0BNGgMYV2fCXeIHn1z8R3cuohAyst6LiWZ5TF/slide-1.jpg" TargetMode="External"/><Relationship Id="rId3" Type="http://schemas.openxmlformats.org/officeDocument/2006/relationships/hyperlink" Target="https://upload.wikimedia.org/wikipedia/commons/thumb/b/b5/Kamennaya_baba.JPG/800px-Kamennaya_baba.JPG" TargetMode="External"/><Relationship Id="rId7" Type="http://schemas.openxmlformats.org/officeDocument/2006/relationships/hyperlink" Target="http://motoprom.info/city/upload/gallery/136.jpg" TargetMode="External"/><Relationship Id="rId2" Type="http://schemas.openxmlformats.org/officeDocument/2006/relationships/hyperlink" Target="http://www.voroninsky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oxy11.media.online.ua/uol/r2-21c8ac9665/57bcde7c7ce13.jpg" TargetMode="External"/><Relationship Id="rId5" Type="http://schemas.openxmlformats.org/officeDocument/2006/relationships/hyperlink" Target="https://www.smileplanet.ru/upload/resize_cache/hlphoto/7b6/2c1/1024_800_1/zapovednik_galichya_gora_6.jpg" TargetMode="External"/><Relationship Id="rId10" Type="http://schemas.openxmlformats.org/officeDocument/2006/relationships/hyperlink" Target="http://klasruk.ru/wp-content/uploads/2015/11/18110879-810x1024.jpg" TargetMode="External"/><Relationship Id="rId4" Type="http://schemas.openxmlformats.org/officeDocument/2006/relationships/hyperlink" Target="http://russights.ru/img/voronezhsky_zapovednik_2.jpg" TargetMode="External"/><Relationship Id="rId9" Type="http://schemas.openxmlformats.org/officeDocument/2006/relationships/hyperlink" Target="http://staticweb0.kspu.ru/web/images/2015/10/05/4add58d3955d14f733ad253c4eabab20/25-26-noyabrya-sostoitsya-regionalnyij-tur-vserossijskoj-studencheskoj-olimpiady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764704"/>
            <a:ext cx="6264696" cy="1656185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Викторина 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«По заповедным тропам»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67412" y="5512830"/>
            <a:ext cx="3804987" cy="652473"/>
          </a:xfrm>
        </p:spPr>
        <p:txBody>
          <a:bodyPr>
            <a:normAutofit fontScale="47500" lnSpcReduction="20000"/>
          </a:bodyPr>
          <a:lstStyle/>
          <a:p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Сытюгина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Л.Н., учитель географии МБОУ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Пичаевской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Пичаевского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Тамбовской области 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92896"/>
            <a:ext cx="4536504" cy="28083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7584" y="5805264"/>
            <a:ext cx="648072" cy="36004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91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15620" y="1377638"/>
            <a:ext cx="6984776" cy="316835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0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Пётр 1 назвал этот лес «золотым кустом Российского государства» и воскликнул: - </a:t>
            </a:r>
            <a:r>
              <a:rPr lang="ru-RU" sz="2000" b="1" dirty="0" err="1">
                <a:solidFill>
                  <a:srgbClr val="0070C0"/>
                </a:solidFill>
              </a:rPr>
              <a:t>Сиё</a:t>
            </a:r>
            <a:r>
              <a:rPr lang="ru-RU" sz="2000" b="1" dirty="0">
                <a:solidFill>
                  <a:srgbClr val="0070C0"/>
                </a:solidFill>
              </a:rPr>
              <a:t> место красно есть</a:t>
            </a:r>
            <a:r>
              <a:rPr lang="ru-RU" sz="2000" b="1" dirty="0" smtClean="0">
                <a:solidFill>
                  <a:srgbClr val="0070C0"/>
                </a:solidFill>
              </a:rPr>
              <a:t>!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Он занимает </a:t>
            </a:r>
            <a:r>
              <a:rPr lang="ru-RU" sz="2000" b="1" dirty="0">
                <a:solidFill>
                  <a:srgbClr val="0070C0"/>
                </a:solidFill>
              </a:rPr>
              <a:t>северную половину островного лесного массива — </a:t>
            </a:r>
            <a:r>
              <a:rPr lang="ru-RU" sz="2000" b="1" dirty="0" err="1">
                <a:solidFill>
                  <a:srgbClr val="0070C0"/>
                </a:solidFill>
              </a:rPr>
              <a:t>Усманского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бора. </a:t>
            </a:r>
            <a:r>
              <a:rPr lang="ru-RU" sz="2000" b="1" dirty="0">
                <a:solidFill>
                  <a:srgbClr val="0070C0"/>
                </a:solidFill>
              </a:rPr>
              <a:t>Этот лес был главным поставщиком древесины для строительства кораблей</a:t>
            </a:r>
            <a:r>
              <a:rPr lang="ru-RU" sz="2000" b="1" dirty="0" smtClean="0">
                <a:solidFill>
                  <a:srgbClr val="0070C0"/>
                </a:solidFill>
              </a:rPr>
              <a:t>. Какой заповедник здесь  создан в 1932 году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и опытная </a:t>
            </a:r>
            <a:r>
              <a:rPr lang="ru-RU" sz="2000" b="1" dirty="0">
                <a:solidFill>
                  <a:srgbClr val="0070C0"/>
                </a:solidFill>
              </a:rPr>
              <a:t>ферма для разведения бобров в неволе</a:t>
            </a:r>
            <a:r>
              <a:rPr lang="ru-RU" sz="2000" b="1" dirty="0" smtClean="0">
                <a:solidFill>
                  <a:srgbClr val="0070C0"/>
                </a:solidFill>
              </a:rPr>
              <a:t> ?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65072" y="5238985"/>
            <a:ext cx="233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Воронежский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83" y="4539413"/>
            <a:ext cx="2664296" cy="1768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55" y="5537946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49672"/>
            <a:ext cx="17557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5040560" cy="86409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Заповедники Центрального Черноземья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55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98880" y="1196752"/>
            <a:ext cx="7272808" cy="396044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marL="457200" lvl="1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Самый маленький заповедник России, создан в 1925 </a:t>
            </a:r>
            <a:r>
              <a:rPr lang="ru-RU" sz="2000" b="1" dirty="0" smtClean="0">
                <a:solidFill>
                  <a:srgbClr val="0070C0"/>
                </a:solidFill>
              </a:rPr>
              <a:t>году  </a:t>
            </a:r>
            <a:r>
              <a:rPr lang="ru-RU" sz="2000" b="1" dirty="0">
                <a:solidFill>
                  <a:srgbClr val="0070C0"/>
                </a:solidFill>
              </a:rPr>
              <a:t>для сохранения и изучения типичных и уникальных природных комплексов (растительных сообществ на выходах девонского известняка и </a:t>
            </a:r>
            <a:r>
              <a:rPr lang="ru-RU" sz="2000" b="1" dirty="0" err="1">
                <a:solidFill>
                  <a:srgbClr val="0070C0"/>
                </a:solidFill>
              </a:rPr>
              <a:t>петрофитных</a:t>
            </a:r>
            <a:r>
              <a:rPr lang="ru-RU" sz="2000" b="1" dirty="0">
                <a:solidFill>
                  <a:srgbClr val="0070C0"/>
                </a:solidFill>
              </a:rPr>
              <a:t> степей с участием значительного числа реликтовых видов растений) восточной части Среднерусской возвышенности. </a:t>
            </a:r>
            <a:r>
              <a:rPr lang="ru-RU" sz="2000" b="1" dirty="0" smtClean="0">
                <a:solidFill>
                  <a:srgbClr val="0070C0"/>
                </a:solidFill>
              </a:rPr>
              <a:t> Заповедник </a:t>
            </a:r>
            <a:r>
              <a:rPr lang="ru-RU" sz="2000" b="1" dirty="0">
                <a:solidFill>
                  <a:srgbClr val="0070C0"/>
                </a:solidFill>
              </a:rPr>
              <a:t>состоит из шести участков общей площадью 0,23 тыс. </a:t>
            </a:r>
            <a:r>
              <a:rPr lang="ru-RU" sz="2000" b="1" dirty="0" smtClean="0">
                <a:solidFill>
                  <a:srgbClr val="0070C0"/>
                </a:solidFill>
              </a:rPr>
              <a:t>га и находится в  </a:t>
            </a:r>
            <a:r>
              <a:rPr lang="ru-RU" sz="2000" b="1" dirty="0">
                <a:solidFill>
                  <a:srgbClr val="0070C0"/>
                </a:solidFill>
              </a:rPr>
              <a:t>центре Липецкой области, на правом берегу </a:t>
            </a:r>
            <a:r>
              <a:rPr lang="ru-RU" sz="2000" b="1" dirty="0" smtClean="0">
                <a:solidFill>
                  <a:srgbClr val="0070C0"/>
                </a:solidFill>
              </a:rPr>
              <a:t>Дона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5301208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Галичья</a:t>
            </a:r>
            <a:r>
              <a:rPr lang="ru-RU" b="1" dirty="0" smtClean="0"/>
              <a:t> гора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932" y="4761147"/>
            <a:ext cx="2808312" cy="1726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17232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411" y="329316"/>
            <a:ext cx="174942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5040560" cy="86409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Заповедники Центрального Черноземья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36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47664" y="1608434"/>
            <a:ext cx="5976664" cy="2684661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marL="0" indent="0" algn="ctr">
              <a:buNone/>
            </a:pPr>
            <a:r>
              <a:rPr lang="ru-RU" sz="2000" dirty="0"/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Этот заповедник  </a:t>
            </a:r>
            <a:r>
              <a:rPr lang="ru-RU" sz="2000" b="1" dirty="0">
                <a:solidFill>
                  <a:srgbClr val="0070C0"/>
                </a:solidFill>
              </a:rPr>
              <a:t>расположен в среднем течении реки Ворона (правый приток </a:t>
            </a:r>
            <a:r>
              <a:rPr lang="ru-RU" sz="2000" b="1" dirty="0" err="1">
                <a:solidFill>
                  <a:srgbClr val="0070C0"/>
                </a:solidFill>
              </a:rPr>
              <a:t>Хопра</a:t>
            </a:r>
            <a:r>
              <a:rPr lang="ru-RU" sz="2000" b="1" dirty="0" smtClean="0">
                <a:solidFill>
                  <a:srgbClr val="0070C0"/>
                </a:solidFill>
              </a:rPr>
              <a:t>), общая </a:t>
            </a:r>
            <a:r>
              <a:rPr lang="ru-RU" sz="2000" b="1" dirty="0">
                <a:solidFill>
                  <a:srgbClr val="0070C0"/>
                </a:solidFill>
              </a:rPr>
              <a:t>площадь заповедника составляет 10 320 </a:t>
            </a:r>
            <a:r>
              <a:rPr lang="ru-RU" sz="2000" b="1" dirty="0" smtClean="0">
                <a:solidFill>
                  <a:srgbClr val="0070C0"/>
                </a:solidFill>
              </a:rPr>
              <a:t>га, </a:t>
            </a:r>
            <a:r>
              <a:rPr lang="ru-RU" sz="2000" b="1" dirty="0">
                <a:solidFill>
                  <a:srgbClr val="0070C0"/>
                </a:solidFill>
              </a:rPr>
              <a:t>что составляет 0,3 % территории </a:t>
            </a:r>
            <a:r>
              <a:rPr lang="ru-RU" sz="2000" b="1" dirty="0" smtClean="0">
                <a:solidFill>
                  <a:srgbClr val="0070C0"/>
                </a:solidFill>
              </a:rPr>
              <a:t> области. Что это за заповедник и в какой области Черноземья он находится?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5157192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Воронинский</a:t>
            </a:r>
            <a:r>
              <a:rPr lang="ru-RU" b="1" dirty="0" smtClean="0"/>
              <a:t>, Тамбовская область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3096"/>
            <a:ext cx="2952328" cy="1919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00" y="5444165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15403"/>
            <a:ext cx="171926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5040560" cy="86409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Заповедники Центрального Черноземья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34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92463" y="1268760"/>
            <a:ext cx="6912768" cy="352839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 fontScale="550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endParaRPr lang="ru-RU" sz="1800" dirty="0" smtClean="0">
              <a:solidFill>
                <a:prstClr val="black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70C0"/>
                </a:solidFill>
              </a:rPr>
              <a:t>Заповедник создан в 1935 году для сохранения и изучения типичных пойменных природных комплексов реки и мест обитания реликтового эндемичного насекомоядного животного Центральной России — русской выхухоли.  Состоит из одного участка площадью 16,2 тыс. га.</a:t>
            </a:r>
            <a:r>
              <a:rPr lang="ru-RU" b="1" dirty="0">
                <a:solidFill>
                  <a:srgbClr val="0070C0"/>
                </a:solidFill>
              </a:rPr>
              <a:t> Территория заповедника также единственное место в Центральном Черноземье, где сохранились до наших дней участки вековых гигантов – тополя </a:t>
            </a:r>
            <a:r>
              <a:rPr lang="ru-RU" b="1" dirty="0" smtClean="0">
                <a:solidFill>
                  <a:srgbClr val="0070C0"/>
                </a:solidFill>
              </a:rPr>
              <a:t>белого. Назовите заповедник и область, в которой он находится?</a:t>
            </a:r>
            <a:endParaRPr lang="ru-RU" b="1" dirty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537321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Хоперский</a:t>
            </a:r>
            <a:r>
              <a:rPr lang="ru-RU" b="1" dirty="0" smtClean="0"/>
              <a:t>, Воронежская</a:t>
            </a:r>
          </a:p>
          <a:p>
            <a:pPr algn="ctr"/>
            <a:r>
              <a:rPr lang="ru-RU" b="1" dirty="0" smtClean="0"/>
              <a:t>область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154" y="4673351"/>
            <a:ext cx="2772308" cy="1831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98" y="5589240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олнце 6"/>
          <p:cNvSpPr/>
          <p:nvPr/>
        </p:nvSpPr>
        <p:spPr>
          <a:xfrm>
            <a:off x="7092280" y="260648"/>
            <a:ext cx="1691680" cy="1412776"/>
          </a:xfrm>
          <a:prstGeom prst="sun">
            <a:avLst/>
          </a:prstGeom>
          <a:solidFill>
            <a:srgbClr val="FADA7A"/>
          </a:solidFill>
          <a:ln w="25400" cap="flat" cmpd="sng" algn="ctr">
            <a:solidFill>
              <a:srgbClr val="FADA7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5040560" cy="86409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Заповедники Центрального Черноземья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7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4896545" cy="93610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</a:rPr>
              <a:t>Воронинский</a:t>
            </a:r>
            <a:r>
              <a:rPr lang="ru-RU" sz="2800" b="1" dirty="0" smtClean="0">
                <a:solidFill>
                  <a:srgbClr val="C00000"/>
                </a:solidFill>
              </a:rPr>
              <a:t> заповедник – жемчужина </a:t>
            </a:r>
            <a:r>
              <a:rPr lang="ru-RU" sz="2800" b="1" dirty="0" err="1" smtClean="0">
                <a:solidFill>
                  <a:srgbClr val="C00000"/>
                </a:solidFill>
              </a:rPr>
              <a:t>Тамбовщины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95736" y="1772816"/>
            <a:ext cx="4608512" cy="1728191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457200" lvl="1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Когда был создан заповедник </a:t>
            </a:r>
            <a:r>
              <a:rPr lang="ru-RU" sz="2000" b="1" dirty="0" err="1" smtClean="0">
                <a:solidFill>
                  <a:srgbClr val="0070C0"/>
                </a:solidFill>
              </a:rPr>
              <a:t>Воронинский</a:t>
            </a:r>
            <a:r>
              <a:rPr lang="ru-RU" sz="2000" b="1" dirty="0" smtClean="0">
                <a:solidFill>
                  <a:srgbClr val="0070C0"/>
                </a:solidFill>
              </a:rPr>
              <a:t>?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932040" y="4221088"/>
            <a:ext cx="1872208" cy="1476164"/>
          </a:xfrm>
          <a:prstGeom prst="cloudCallout">
            <a:avLst>
              <a:gd name="adj1" fmla="val -18353"/>
              <a:gd name="adj2" fmla="val -10766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12 августа 1994 года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44" y="5517232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020272" y="260648"/>
            <a:ext cx="1728192" cy="1412776"/>
          </a:xfrm>
          <a:prstGeom prst="sun">
            <a:avLst/>
          </a:prstGeom>
          <a:solidFill>
            <a:srgbClr val="FADA7A"/>
          </a:solidFill>
          <a:ln w="25400" cap="flat" cmpd="sng" algn="ctr">
            <a:solidFill>
              <a:srgbClr val="FADA7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77258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13384" y="2132856"/>
            <a:ext cx="4906888" cy="1800199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457200" lvl="1" indent="0" algn="ctr">
              <a:buNone/>
            </a:pPr>
            <a:endParaRPr lang="ru-RU" sz="2400" b="1" dirty="0" smtClean="0"/>
          </a:p>
          <a:p>
            <a:pPr marL="457200" lvl="1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На территории какой природной зоны  находится </a:t>
            </a:r>
            <a:r>
              <a:rPr lang="ru-RU" sz="2000" b="1" dirty="0">
                <a:solidFill>
                  <a:srgbClr val="0070C0"/>
                </a:solidFill>
              </a:rPr>
              <a:t>заповедник?</a:t>
            </a:r>
          </a:p>
          <a:p>
            <a:pPr marL="457200" lvl="1" indent="0">
              <a:buNone/>
            </a:pPr>
            <a:endParaRPr lang="ru-RU" sz="2400" b="1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4860032" y="4450283"/>
            <a:ext cx="2304256" cy="1296144"/>
          </a:xfrm>
          <a:prstGeom prst="cloudCallout">
            <a:avLst>
              <a:gd name="adj1" fmla="val -27972"/>
              <a:gd name="adj2" fmla="val -9998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Лесостепной  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45224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38334"/>
            <a:ext cx="17557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1484784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Вопрос нужно отдать…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79712" y="476672"/>
            <a:ext cx="4896545" cy="93610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smtClean="0">
                <a:solidFill>
                  <a:srgbClr val="C00000"/>
                </a:solidFill>
              </a:rPr>
              <a:t>Воронинский заповедник – жемчужина Тамбовщины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83768" y="1556792"/>
            <a:ext cx="4320480" cy="1656184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marL="457200" lvl="1" indent="0" algn="ctr">
              <a:buNone/>
            </a:pPr>
            <a:endParaRPr lang="ru-RU" sz="2400" b="1" dirty="0" smtClean="0"/>
          </a:p>
          <a:p>
            <a:pPr marL="457200" lvl="1" indent="0" algn="ctr">
              <a:buNone/>
            </a:pPr>
            <a:r>
              <a:rPr lang="ru-RU" sz="2200" b="1" dirty="0" smtClean="0">
                <a:solidFill>
                  <a:srgbClr val="0070C0"/>
                </a:solidFill>
              </a:rPr>
              <a:t>На </a:t>
            </a:r>
            <a:r>
              <a:rPr lang="ru-RU" sz="2200" b="1" dirty="0">
                <a:solidFill>
                  <a:srgbClr val="0070C0"/>
                </a:solidFill>
              </a:rPr>
              <a:t>какой равнине 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>
                <a:solidFill>
                  <a:srgbClr val="0070C0"/>
                </a:solidFill>
              </a:rPr>
              <a:t>расположен </a:t>
            </a:r>
            <a:r>
              <a:rPr lang="ru-RU" sz="2200" b="1" dirty="0" err="1">
                <a:solidFill>
                  <a:srgbClr val="0070C0"/>
                </a:solidFill>
              </a:rPr>
              <a:t>Воронинский</a:t>
            </a:r>
            <a:r>
              <a:rPr lang="ru-RU" sz="2200" b="1" dirty="0">
                <a:solidFill>
                  <a:srgbClr val="0070C0"/>
                </a:solidFill>
              </a:rPr>
              <a:t> заповедник?</a:t>
            </a:r>
          </a:p>
          <a:p>
            <a:pPr marL="457200" lvl="1" indent="0">
              <a:buNone/>
            </a:pPr>
            <a:endParaRPr lang="ru-RU" sz="2400" b="1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004047" y="4077071"/>
            <a:ext cx="2135919" cy="1669355"/>
          </a:xfrm>
          <a:prstGeom prst="cloudCallout">
            <a:avLst>
              <a:gd name="adj1" fmla="val -27720"/>
              <a:gd name="adj2" fmla="val -10547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Окско</a:t>
            </a:r>
            <a:r>
              <a:rPr lang="ru-RU" b="1" dirty="0" smtClean="0"/>
              <a:t> – Донской </a:t>
            </a:r>
          </a:p>
          <a:p>
            <a:pPr algn="ctr"/>
            <a:r>
              <a:rPr lang="ru-RU" b="1" dirty="0" smtClean="0"/>
              <a:t>равнине 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45224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967" y="273310"/>
            <a:ext cx="174942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79712" y="476672"/>
            <a:ext cx="4896545" cy="93610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err="1" smtClean="0">
                <a:solidFill>
                  <a:srgbClr val="C00000"/>
                </a:solidFill>
              </a:rPr>
              <a:t>Воронинский</a:t>
            </a:r>
            <a:r>
              <a:rPr lang="ru-RU" sz="2800" b="1" dirty="0" smtClean="0">
                <a:solidFill>
                  <a:srgbClr val="C00000"/>
                </a:solidFill>
              </a:rPr>
              <a:t> заповедник – жемчужина </a:t>
            </a:r>
            <a:r>
              <a:rPr lang="ru-RU" sz="2800" b="1" dirty="0" err="1" smtClean="0">
                <a:solidFill>
                  <a:srgbClr val="C00000"/>
                </a:solidFill>
              </a:rPr>
              <a:t>Тамбовщины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3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83768" y="1484784"/>
            <a:ext cx="4392488" cy="216024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457200" lvl="1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Назовите крупные озера, которое находятся на территории </a:t>
            </a:r>
            <a:r>
              <a:rPr lang="ru-RU" sz="2000" b="1" dirty="0" smtClean="0">
                <a:solidFill>
                  <a:srgbClr val="0070C0"/>
                </a:solidFill>
              </a:rPr>
              <a:t>заповедника?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932040" y="4293096"/>
            <a:ext cx="1872208" cy="1512168"/>
          </a:xfrm>
          <a:prstGeom prst="cloudCallout">
            <a:avLst>
              <a:gd name="adj1" fmla="val -29699"/>
              <a:gd name="adj2" fmla="val -1012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Рамза</a:t>
            </a:r>
            <a:r>
              <a:rPr lang="ru-RU" b="1" dirty="0"/>
              <a:t>, </a:t>
            </a:r>
            <a:r>
              <a:rPr lang="ru-RU" b="1" dirty="0" err="1" smtClean="0"/>
              <a:t>Симерка</a:t>
            </a:r>
            <a:r>
              <a:rPr lang="ru-RU" b="1" dirty="0" smtClean="0"/>
              <a:t>, </a:t>
            </a:r>
            <a:r>
              <a:rPr lang="ru-RU" b="1" dirty="0" err="1"/>
              <a:t>Кипец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504061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465" y="332656"/>
            <a:ext cx="171926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79712" y="476672"/>
            <a:ext cx="4896545" cy="93610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err="1" smtClean="0">
                <a:solidFill>
                  <a:srgbClr val="C00000"/>
                </a:solidFill>
              </a:rPr>
              <a:t>Воронинский</a:t>
            </a:r>
            <a:r>
              <a:rPr lang="ru-RU" sz="2800" b="1" dirty="0" smtClean="0">
                <a:solidFill>
                  <a:srgbClr val="C00000"/>
                </a:solidFill>
              </a:rPr>
              <a:t> заповедник – жемчужина </a:t>
            </a:r>
            <a:r>
              <a:rPr lang="ru-RU" sz="2800" b="1" dirty="0" err="1" smtClean="0">
                <a:solidFill>
                  <a:srgbClr val="C00000"/>
                </a:solidFill>
              </a:rPr>
              <a:t>Тамбовщины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29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362472" y="1268760"/>
            <a:ext cx="6131024" cy="3307145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marL="457200" lvl="1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История создания заповедника тесно связана с именем выдающегося русского географа, сына знаменитого путешественника, предлагавшего еще в начале XX в. создать здесь «уремный парк». «Урема» - это особый, труднопроходимый пойменный лес. Что это за выдающийся русский географ? </a:t>
            </a:r>
          </a:p>
        </p:txBody>
      </p:sp>
      <p:sp>
        <p:nvSpPr>
          <p:cNvPr id="6" name="Выноска-облако 5"/>
          <p:cNvSpPr/>
          <p:nvPr/>
        </p:nvSpPr>
        <p:spPr>
          <a:xfrm>
            <a:off x="5220072" y="4797152"/>
            <a:ext cx="1872208" cy="1512168"/>
          </a:xfrm>
          <a:prstGeom prst="cloudCallout">
            <a:avLst>
              <a:gd name="adj1" fmla="val -22793"/>
              <a:gd name="adj2" fmla="val -8166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В.П. Семенов -  </a:t>
            </a:r>
            <a:r>
              <a:rPr lang="ru-RU" b="1" dirty="0" err="1" smtClean="0"/>
              <a:t>Тян</a:t>
            </a:r>
            <a:r>
              <a:rPr lang="ru-RU" b="1" dirty="0" smtClean="0"/>
              <a:t> - </a:t>
            </a:r>
            <a:r>
              <a:rPr lang="ru-RU" b="1" dirty="0" err="1" smtClean="0"/>
              <a:t>Шанский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7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45224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146032" y="260648"/>
            <a:ext cx="1691680" cy="1412776"/>
          </a:xfrm>
          <a:prstGeom prst="sun">
            <a:avLst/>
          </a:prstGeom>
          <a:solidFill>
            <a:srgbClr val="FADA7A"/>
          </a:solidFill>
          <a:ln w="25400" cap="flat" cmpd="sng" algn="ctr">
            <a:solidFill>
              <a:srgbClr val="FADA7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79712" y="476672"/>
            <a:ext cx="4896545" cy="93610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err="1" smtClean="0">
                <a:solidFill>
                  <a:srgbClr val="C00000"/>
                </a:solidFill>
              </a:rPr>
              <a:t>Воронинский</a:t>
            </a:r>
            <a:r>
              <a:rPr lang="ru-RU" sz="2800" b="1" dirty="0" smtClean="0">
                <a:solidFill>
                  <a:srgbClr val="C00000"/>
                </a:solidFill>
              </a:rPr>
              <a:t> заповедник – жемчужина </a:t>
            </a:r>
            <a:r>
              <a:rPr lang="ru-RU" sz="2800" b="1" dirty="0" err="1" smtClean="0">
                <a:solidFill>
                  <a:srgbClr val="C00000"/>
                </a:solidFill>
              </a:rPr>
              <a:t>Тамбовщины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90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4968552" cy="86409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Флора и фауна заповедника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err="1" smtClean="0">
                <a:solidFill>
                  <a:srgbClr val="C00000"/>
                </a:solidFill>
              </a:rPr>
              <a:t>Воронинский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11760" y="1600201"/>
            <a:ext cx="4392488" cy="2044823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457200" lvl="1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Сколько видов растений  заповедника занесены в Красную книгу Тамбовской области?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292080" y="4581128"/>
            <a:ext cx="1656184" cy="1224136"/>
          </a:xfrm>
          <a:prstGeom prst="cloudCallout">
            <a:avLst>
              <a:gd name="adj1" fmla="val -31179"/>
              <a:gd name="adj2" fmla="val -11709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43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373216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32656"/>
            <a:ext cx="17557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218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cap="all" dirty="0" smtClean="0">
                <a:ln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Дорогие ребята!</a:t>
            </a:r>
            <a:endParaRPr lang="ru-RU" sz="3200" b="1" cap="all" dirty="0">
              <a:ln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Перед вами игровое поле с темами, выберите тему и номер вопроса</a:t>
            </a:r>
          </a:p>
          <a:p>
            <a:r>
              <a:rPr lang="ru-RU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Правильно ответив на вопросы, Вы получите баллы, от 10 до 50</a:t>
            </a:r>
          </a:p>
          <a:p>
            <a:r>
              <a:rPr lang="ru-RU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процессе игры Вас ждут сюрпризы….</a:t>
            </a:r>
          </a:p>
          <a:p>
            <a:pPr marL="0" indent="0">
              <a:buNone/>
            </a:pPr>
            <a:r>
              <a:rPr lang="ru-RU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Желаю успехов!</a:t>
            </a:r>
          </a:p>
          <a:p>
            <a:pPr marL="0" indent="0">
              <a:buNone/>
            </a:pPr>
            <a:r>
              <a:rPr lang="ru-RU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7584" y="5805264"/>
            <a:ext cx="648072" cy="36004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75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231740" y="1556792"/>
            <a:ext cx="4320480" cy="216024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457200" lvl="1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Сколько видов </a:t>
            </a:r>
            <a:r>
              <a:rPr lang="ru-RU" sz="2000" b="1" dirty="0" smtClean="0">
                <a:solidFill>
                  <a:srgbClr val="0070C0"/>
                </a:solidFill>
              </a:rPr>
              <a:t>животных заповедника  </a:t>
            </a:r>
            <a:r>
              <a:rPr lang="ru-RU" sz="2000" b="1" dirty="0">
                <a:solidFill>
                  <a:srgbClr val="0070C0"/>
                </a:solidFill>
              </a:rPr>
              <a:t>занесены в Красную книгу Тамбовской области?</a:t>
            </a:r>
          </a:p>
        </p:txBody>
      </p:sp>
      <p:sp>
        <p:nvSpPr>
          <p:cNvPr id="5" name="Выноска-облако 4"/>
          <p:cNvSpPr/>
          <p:nvPr/>
        </p:nvSpPr>
        <p:spPr>
          <a:xfrm>
            <a:off x="5040103" y="4450283"/>
            <a:ext cx="1728192" cy="1296144"/>
          </a:xfrm>
          <a:prstGeom prst="cloudCallout">
            <a:avLst>
              <a:gd name="adj1" fmla="val -31179"/>
              <a:gd name="adj2" fmla="val -11709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54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45224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73498"/>
            <a:ext cx="17557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07704" y="476672"/>
            <a:ext cx="4968552" cy="86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Флора и фауна заповедника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err="1" smtClean="0">
                <a:solidFill>
                  <a:srgbClr val="C00000"/>
                </a:solidFill>
              </a:rPr>
              <a:t>Воронинский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81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948121" y="1556792"/>
            <a:ext cx="4906888" cy="1656184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ru-RU" altLang="ru-RU" sz="2000" b="1" dirty="0">
                <a:solidFill>
                  <a:srgbClr val="0070C0"/>
                </a:solidFill>
              </a:rPr>
              <a:t>Какие растения заповедника занесены в Красную книгу России?</a:t>
            </a:r>
          </a:p>
        </p:txBody>
      </p:sp>
      <p:sp>
        <p:nvSpPr>
          <p:cNvPr id="5" name="Выноска-облако 4"/>
          <p:cNvSpPr/>
          <p:nvPr/>
        </p:nvSpPr>
        <p:spPr>
          <a:xfrm>
            <a:off x="4788024" y="4005064"/>
            <a:ext cx="2664296" cy="2376264"/>
          </a:xfrm>
          <a:prstGeom prst="cloudCallout">
            <a:avLst>
              <a:gd name="adj1" fmla="val -23563"/>
              <a:gd name="adj2" fmla="val -8861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b="1" dirty="0" err="1"/>
              <a:t>Б</a:t>
            </a:r>
            <a:r>
              <a:rPr lang="ru-RU" altLang="ru-RU" b="1" dirty="0" err="1" smtClean="0"/>
              <a:t>рандушка</a:t>
            </a:r>
            <a:r>
              <a:rPr lang="ru-RU" altLang="ru-RU" b="1" dirty="0" smtClean="0"/>
              <a:t> </a:t>
            </a:r>
            <a:r>
              <a:rPr lang="ru-RU" altLang="ru-RU" b="1" dirty="0"/>
              <a:t>разноцветная, ковыль перистый, ятрышник – шлемовидный, рябчик русский 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45224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74942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07704" y="476672"/>
            <a:ext cx="4968552" cy="86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Флора и фауна заповедника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err="1" smtClean="0">
                <a:solidFill>
                  <a:srgbClr val="C00000"/>
                </a:solidFill>
              </a:rPr>
              <a:t>Воронинский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66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9692" y="1412776"/>
            <a:ext cx="4968552" cy="172819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altLang="ru-RU" sz="2000" b="1" dirty="0">
                <a:solidFill>
                  <a:srgbClr val="0070C0"/>
                </a:solidFill>
              </a:rPr>
              <a:t>Какие </a:t>
            </a:r>
            <a:r>
              <a:rPr lang="ru-RU" altLang="ru-RU" sz="2000" b="1" dirty="0" smtClean="0">
                <a:solidFill>
                  <a:srgbClr val="0070C0"/>
                </a:solidFill>
              </a:rPr>
              <a:t>животные </a:t>
            </a:r>
            <a:r>
              <a:rPr lang="ru-RU" altLang="ru-RU" sz="2000" b="1" dirty="0">
                <a:solidFill>
                  <a:srgbClr val="0070C0"/>
                </a:solidFill>
              </a:rPr>
              <a:t>заповедника занесены в Красную книгу России?</a:t>
            </a:r>
          </a:p>
        </p:txBody>
      </p:sp>
      <p:sp>
        <p:nvSpPr>
          <p:cNvPr id="5" name="Выноска-облако 4"/>
          <p:cNvSpPr/>
          <p:nvPr/>
        </p:nvSpPr>
        <p:spPr>
          <a:xfrm>
            <a:off x="4283968" y="3861048"/>
            <a:ext cx="3168352" cy="2664296"/>
          </a:xfrm>
          <a:prstGeom prst="cloudCallout">
            <a:avLst>
              <a:gd name="adj1" fmla="val -22031"/>
              <a:gd name="adj2" fmla="val -7895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dirty="0" smtClean="0"/>
              <a:t> </a:t>
            </a:r>
            <a:r>
              <a:rPr lang="ru-RU" altLang="ru-RU" sz="1600" b="1" dirty="0" smtClean="0"/>
              <a:t>Мнемозина</a:t>
            </a:r>
            <a:r>
              <a:rPr lang="ru-RU" altLang="ru-RU" sz="1600" b="1" dirty="0"/>
              <a:t>, пчела – плотник, </a:t>
            </a:r>
            <a:r>
              <a:rPr lang="ru-RU" altLang="ru-RU" sz="1600" b="1" dirty="0" smtClean="0"/>
              <a:t>украинская </a:t>
            </a:r>
            <a:r>
              <a:rPr lang="ru-RU" altLang="ru-RU" sz="1600" b="1" dirty="0"/>
              <a:t>минога,</a:t>
            </a:r>
            <a:r>
              <a:rPr lang="en-US" altLang="ru-RU" sz="1600" b="1" dirty="0"/>
              <a:t> </a:t>
            </a:r>
            <a:r>
              <a:rPr lang="ru-RU" altLang="ru-RU" sz="1600" b="1" dirty="0" smtClean="0"/>
              <a:t>гадюка Никольского</a:t>
            </a:r>
            <a:r>
              <a:rPr lang="ru-RU" altLang="ru-RU" sz="1600" b="1" dirty="0"/>
              <a:t>, белоглазый нырок, скопа, орлан – белохвост, </a:t>
            </a:r>
            <a:r>
              <a:rPr lang="ru-RU" altLang="ru-RU" sz="1600" b="1" dirty="0" smtClean="0"/>
              <a:t>филин</a:t>
            </a:r>
            <a:r>
              <a:rPr lang="ru-RU" altLang="ru-RU" sz="1600" b="1" dirty="0"/>
              <a:t>, </a:t>
            </a:r>
            <a:r>
              <a:rPr lang="ru-RU" altLang="ru-RU" sz="1600" b="1" dirty="0" smtClean="0"/>
              <a:t> </a:t>
            </a:r>
            <a:r>
              <a:rPr lang="ru-RU" altLang="ru-RU" sz="1600" b="1" dirty="0"/>
              <a:t>белая лазоревка, русская </a:t>
            </a:r>
            <a:r>
              <a:rPr lang="ru-RU" altLang="ru-RU" sz="1600" b="1" dirty="0" smtClean="0"/>
              <a:t>выхухоль</a:t>
            </a:r>
            <a:endParaRPr lang="ru-RU" sz="1600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90585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4664"/>
            <a:ext cx="171926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07704" y="476672"/>
            <a:ext cx="4968552" cy="86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Флора и фауна заповедника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err="1" smtClean="0">
                <a:solidFill>
                  <a:srgbClr val="C00000"/>
                </a:solidFill>
              </a:rPr>
              <a:t>Воронинский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05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004048" y="4653136"/>
            <a:ext cx="2232248" cy="1656184"/>
          </a:xfrm>
          <a:prstGeom prst="cloudCallout">
            <a:avLst>
              <a:gd name="adj1" fmla="val -29351"/>
              <a:gd name="adj2" fmla="val -10293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Русская выхухоль 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123728" y="1754767"/>
            <a:ext cx="4608512" cy="2376264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457200" lvl="1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Млекопитающее,  </a:t>
            </a:r>
            <a:r>
              <a:rPr lang="ru-RU" sz="2000" b="1" dirty="0">
                <a:solidFill>
                  <a:srgbClr val="0070C0"/>
                </a:solidFill>
              </a:rPr>
              <a:t>семейства </a:t>
            </a:r>
            <a:r>
              <a:rPr lang="ru-RU" sz="2000" b="1" dirty="0" smtClean="0">
                <a:solidFill>
                  <a:srgbClr val="0070C0"/>
                </a:solidFill>
              </a:rPr>
              <a:t>кротовых,  </a:t>
            </a:r>
            <a:r>
              <a:rPr lang="ru-RU" sz="2000" b="1" dirty="0">
                <a:solidFill>
                  <a:srgbClr val="0070C0"/>
                </a:solidFill>
              </a:rPr>
              <a:t>отряда </a:t>
            </a:r>
            <a:r>
              <a:rPr lang="ru-RU" sz="2000" b="1" dirty="0" err="1" smtClean="0">
                <a:solidFill>
                  <a:srgbClr val="0070C0"/>
                </a:solidFill>
              </a:rPr>
              <a:t>землеройкообразные</a:t>
            </a:r>
            <a:r>
              <a:rPr lang="ru-RU" sz="2000" b="1" dirty="0" smtClean="0">
                <a:solidFill>
                  <a:srgbClr val="0070C0"/>
                </a:solidFill>
              </a:rPr>
              <a:t>, </a:t>
            </a:r>
            <a:r>
              <a:rPr lang="ru-RU" sz="2000" b="1" dirty="0">
                <a:solidFill>
                  <a:srgbClr val="0070C0"/>
                </a:solidFill>
              </a:rPr>
              <a:t>с густым  бархатистым, очень прочным  </a:t>
            </a:r>
            <a:r>
              <a:rPr lang="ru-RU" sz="2000" b="1" dirty="0" smtClean="0">
                <a:solidFill>
                  <a:srgbClr val="0070C0"/>
                </a:solidFill>
              </a:rPr>
              <a:t>мехом, имеет </a:t>
            </a:r>
            <a:r>
              <a:rPr lang="ru-RU" sz="2000" b="1" dirty="0">
                <a:solidFill>
                  <a:srgbClr val="0070C0"/>
                </a:solidFill>
              </a:rPr>
              <a:t>44 зуба</a:t>
            </a:r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342634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32656"/>
            <a:ext cx="171926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1545506"/>
            <a:ext cx="1602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АУКЦИОН!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07704" y="476672"/>
            <a:ext cx="4968552" cy="86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Флора и фауна заповедника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err="1" smtClean="0">
                <a:solidFill>
                  <a:srgbClr val="C00000"/>
                </a:solidFill>
              </a:rPr>
              <a:t>Воронинский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33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476672"/>
            <a:ext cx="2592288" cy="72008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Финал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267744" y="1268760"/>
            <a:ext cx="4392488" cy="1944216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Сколько </a:t>
            </a:r>
            <a:r>
              <a:rPr lang="ru-RU" sz="2000" b="1" dirty="0" smtClean="0">
                <a:solidFill>
                  <a:srgbClr val="0070C0"/>
                </a:solidFill>
              </a:rPr>
              <a:t>заповедников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сегодня в России?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860032" y="4152381"/>
            <a:ext cx="1728192" cy="1440160"/>
          </a:xfrm>
          <a:prstGeom prst="cloudCallout">
            <a:avLst>
              <a:gd name="adj1" fmla="val -32661"/>
              <a:gd name="adj2" fmla="val -11352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103 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61" y="5589240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6632"/>
            <a:ext cx="171926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08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051720" y="1484784"/>
            <a:ext cx="4464496" cy="172819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marL="457200" lvl="1" indent="0" algn="ctr">
              <a:buNone/>
            </a:pPr>
            <a:endParaRPr lang="ru-RU" sz="2000" b="1" dirty="0" smtClean="0"/>
          </a:p>
          <a:p>
            <a:pPr marL="457200" lvl="1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Назовите </a:t>
            </a:r>
            <a:r>
              <a:rPr lang="ru-RU" sz="2000" b="1" dirty="0">
                <a:solidFill>
                  <a:srgbClr val="0070C0"/>
                </a:solidFill>
              </a:rPr>
              <a:t>закон, который регулирует деятельность заповедников?</a:t>
            </a:r>
          </a:p>
          <a:p>
            <a:pPr marL="457200" lvl="1" indent="0" algn="ctr">
              <a:buNone/>
            </a:pPr>
            <a:endParaRPr lang="ru-RU" sz="2400" b="1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4499992" y="4221088"/>
            <a:ext cx="2448272" cy="1944216"/>
          </a:xfrm>
          <a:prstGeom prst="cloudCallout">
            <a:avLst>
              <a:gd name="adj1" fmla="val -30020"/>
              <a:gd name="adj2" fmla="val -10592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/>
              <a:t>ФЗ «Об особо охраняемых природных территориях»</a:t>
            </a:r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18882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0646"/>
            <a:ext cx="171926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131840" y="476672"/>
            <a:ext cx="2592288" cy="72008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Финал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1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23728" y="1556792"/>
            <a:ext cx="4608512" cy="172819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Какой заповедник самый </a:t>
            </a:r>
            <a:r>
              <a:rPr lang="ru-RU" sz="2000" b="1" dirty="0">
                <a:solidFill>
                  <a:srgbClr val="0070C0"/>
                </a:solidFill>
              </a:rPr>
              <a:t>большой </a:t>
            </a:r>
            <a:r>
              <a:rPr lang="ru-RU" sz="2000" b="1" dirty="0" smtClean="0">
                <a:solidFill>
                  <a:srgbClr val="0070C0"/>
                </a:solidFill>
              </a:rPr>
              <a:t>в России и где он находится?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932040" y="4174085"/>
            <a:ext cx="2304256" cy="1440160"/>
          </a:xfrm>
          <a:prstGeom prst="cloudCallout">
            <a:avLst>
              <a:gd name="adj1" fmla="val -41949"/>
              <a:gd name="adj2" fmla="val -12058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Большой Арктический</a:t>
            </a:r>
          </a:p>
          <a:p>
            <a:pPr algn="ctr"/>
            <a:r>
              <a:rPr lang="ru-RU" b="1" dirty="0"/>
              <a:t>н</a:t>
            </a:r>
            <a:r>
              <a:rPr lang="ru-RU" b="1" dirty="0" smtClean="0"/>
              <a:t>а п-ове   Таймыр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313042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697" y="256673"/>
            <a:ext cx="171926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131840" y="476672"/>
            <a:ext cx="2592288" cy="72008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Финал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50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691680" y="1698921"/>
            <a:ext cx="5544616" cy="1944216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Сколько охраняемых объектов России ЮНЕСКО относит к объектам всемирного природного наследия?</a:t>
            </a:r>
          </a:p>
        </p:txBody>
      </p:sp>
      <p:pic>
        <p:nvPicPr>
          <p:cNvPr id="5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98" y="5370512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4897969" y="4437112"/>
            <a:ext cx="1728192" cy="1440160"/>
          </a:xfrm>
          <a:prstGeom prst="cloudCallout">
            <a:avLst>
              <a:gd name="adj1" fmla="val -41949"/>
              <a:gd name="adj2" fmla="val -12058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26 </a:t>
            </a:r>
            <a:endParaRPr lang="ru-RU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680" y="260646"/>
            <a:ext cx="171926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131840" y="476672"/>
            <a:ext cx="2592288" cy="72008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Финал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09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908518" y="1626915"/>
            <a:ext cx="4824536" cy="180020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marL="457200" lvl="1" indent="0" algn="ctr">
              <a:buNone/>
            </a:pPr>
            <a:endParaRPr lang="ru-RU" sz="2000" b="1" dirty="0" smtClean="0"/>
          </a:p>
          <a:p>
            <a:pPr marL="457200" lvl="1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Назовите </a:t>
            </a:r>
            <a:r>
              <a:rPr lang="ru-RU" sz="2000" b="1" dirty="0">
                <a:solidFill>
                  <a:srgbClr val="0070C0"/>
                </a:solidFill>
              </a:rPr>
              <a:t>программу, по которой 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несколько десятков лет </a:t>
            </a:r>
            <a:r>
              <a:rPr lang="ru-RU" sz="2000" b="1" dirty="0" smtClean="0">
                <a:solidFill>
                  <a:srgbClr val="0070C0"/>
                </a:solidFill>
              </a:rPr>
              <a:t>ведутся исследования </a:t>
            </a:r>
            <a:r>
              <a:rPr lang="ru-RU" sz="2000" b="1" dirty="0">
                <a:solidFill>
                  <a:srgbClr val="0070C0"/>
                </a:solidFill>
              </a:rPr>
              <a:t>в заповедниках?</a:t>
            </a:r>
          </a:p>
          <a:p>
            <a:pPr marL="457200" lvl="1" indent="0" algn="ctr">
              <a:buNone/>
            </a:pPr>
            <a:endParaRPr lang="ru-RU" sz="2000" b="1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4644008" y="4281681"/>
            <a:ext cx="2088232" cy="1608762"/>
          </a:xfrm>
          <a:prstGeom prst="cloudCallout">
            <a:avLst>
              <a:gd name="adj1" fmla="val -32661"/>
              <a:gd name="adj2" fmla="val -11352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Летописи  природы 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37" y="5445224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8640"/>
            <a:ext cx="171926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131840" y="476672"/>
            <a:ext cx="2592288" cy="72008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Финал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21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2132856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ИГРА ОКОНЧЕНА!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7" y="3212976"/>
            <a:ext cx="152447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в начало 1">
            <a:hlinkClick r:id="" action="ppaction://hlinkshowjump?jump=firstslide" highlightClick="1"/>
          </p:cNvPr>
          <p:cNvSpPr/>
          <p:nvPr/>
        </p:nvSpPr>
        <p:spPr>
          <a:xfrm>
            <a:off x="899592" y="5229200"/>
            <a:ext cx="864096" cy="576064"/>
          </a:xfrm>
          <a:prstGeom prst="actionButtonBeginning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09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25252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       </a:t>
            </a:r>
            <a:r>
              <a:rPr lang="ru-RU" sz="3600" b="1" dirty="0" smtClean="0"/>
              <a:t>Темы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620688"/>
            <a:ext cx="8208912" cy="52425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80913" y="3228581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2" action="ppaction://hlinksldjump"/>
              </a:rPr>
              <a:t>30</a:t>
            </a:r>
            <a:endParaRPr lang="ru-RU" sz="4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40254" y="3228109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3" action="ppaction://hlinksldjump"/>
              </a:rPr>
              <a:t>20</a:t>
            </a:r>
            <a:endParaRPr lang="ru-RU" sz="4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89242" y="2292477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4" action="ppaction://hlinksldjump"/>
              </a:rPr>
              <a:t>20</a:t>
            </a:r>
            <a:endParaRPr lang="ru-RU" sz="4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395435" y="1362472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5" action="ppaction://hlinksldjump"/>
              </a:rPr>
              <a:t>20</a:t>
            </a:r>
            <a:endParaRPr lang="ru-RU" sz="40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30324" y="2301242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6" action="ppaction://hlinksldjump"/>
              </a:rPr>
              <a:t>40</a:t>
            </a:r>
            <a:endParaRPr lang="ru-RU" sz="40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95292" y="2311230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7" action="ppaction://hlinksldjump"/>
              </a:rPr>
              <a:t>30</a:t>
            </a:r>
            <a:endParaRPr lang="ru-RU" sz="40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19564" y="1360380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8" action="ppaction://hlinksldjump"/>
              </a:rPr>
              <a:t>40</a:t>
            </a:r>
            <a:endParaRPr lang="ru-RU" sz="40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22565" y="1362472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9" action="ppaction://hlinksldjump"/>
              </a:rPr>
              <a:t>30</a:t>
            </a:r>
            <a:endParaRPr lang="ru-RU" sz="40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20200" y="3214478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0" action="ppaction://hlinksldjump"/>
              </a:rPr>
              <a:t>40</a:t>
            </a:r>
            <a:endParaRPr lang="ru-RU" sz="4000" b="1" dirty="0"/>
          </a:p>
        </p:txBody>
      </p:sp>
      <p:sp>
        <p:nvSpPr>
          <p:cNvPr id="17" name="Скругленный прямоугольник 16">
            <a:hlinkClick r:id="" action="ppaction://hlinkshowjump?jump=nextslide"/>
          </p:cNvPr>
          <p:cNvSpPr/>
          <p:nvPr/>
        </p:nvSpPr>
        <p:spPr>
          <a:xfrm>
            <a:off x="3462062" y="1362472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1" action="ppaction://hlinksldjump"/>
              </a:rPr>
              <a:t>10</a:t>
            </a:r>
            <a:endParaRPr lang="ru-RU" sz="4000" b="1" dirty="0"/>
          </a:p>
        </p:txBody>
      </p:sp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3425854" y="3262637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2" action="ppaction://hlinksldjump"/>
              </a:rPr>
              <a:t>10</a:t>
            </a:r>
            <a:endParaRPr lang="ru-RU" sz="40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443852" y="2316096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3" action="ppaction://hlinksldjump"/>
              </a:rPr>
              <a:t>10</a:t>
            </a:r>
            <a:endParaRPr lang="ru-RU" sz="40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153173" y="2272982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4" action="ppaction://hlinksldjump"/>
              </a:rPr>
              <a:t>50</a:t>
            </a:r>
            <a:endParaRPr lang="ru-RU" sz="40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131209" y="1364146"/>
            <a:ext cx="914400" cy="8933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5" action="ppaction://hlinksldjump"/>
              </a:rPr>
              <a:t>50</a:t>
            </a:r>
            <a:endParaRPr lang="ru-RU" sz="40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53173" y="3206103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6" action="ppaction://hlinksldjump"/>
              </a:rPr>
              <a:t>50</a:t>
            </a:r>
            <a:endParaRPr lang="ru-RU" sz="40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972712" y="1340768"/>
            <a:ext cx="2475743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1. История заповедных мест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54683" y="2292477"/>
            <a:ext cx="2498042" cy="9538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2. Угадай  заповедники Центрального Черноземья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54683" y="3206877"/>
            <a:ext cx="2471224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3</a:t>
            </a:r>
            <a:r>
              <a:rPr lang="ru-RU" sz="1600" b="1" dirty="0">
                <a:solidFill>
                  <a:schemeClr val="tx1"/>
                </a:solidFill>
              </a:rPr>
              <a:t>. </a:t>
            </a:r>
            <a:r>
              <a:rPr lang="ru-RU" sz="1600" b="1" dirty="0" err="1">
                <a:solidFill>
                  <a:schemeClr val="tx1"/>
                </a:solidFill>
              </a:rPr>
              <a:t>Воронинский</a:t>
            </a:r>
            <a:r>
              <a:rPr lang="ru-RU" sz="1600" b="1" dirty="0">
                <a:solidFill>
                  <a:schemeClr val="tx1"/>
                </a:solidFill>
              </a:rPr>
              <a:t>  заповедник – </a:t>
            </a:r>
            <a:r>
              <a:rPr lang="ru-RU" sz="1600" b="1" dirty="0" smtClean="0">
                <a:solidFill>
                  <a:schemeClr val="tx1"/>
                </a:solidFill>
              </a:rPr>
              <a:t>жемчужина </a:t>
            </a:r>
            <a:r>
              <a:rPr lang="ru-RU" sz="1600" b="1" dirty="0" err="1" smtClean="0">
                <a:solidFill>
                  <a:schemeClr val="tx1"/>
                </a:solidFill>
              </a:rPr>
              <a:t>Тамбовщины</a:t>
            </a:r>
            <a:endParaRPr lang="ru-RU" sz="1600" b="1" dirty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358252" y="4174868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7" action="ppaction://hlinksldjump"/>
              </a:rPr>
              <a:t>20</a:t>
            </a:r>
            <a:endParaRPr lang="ru-RU" sz="40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452725" y="4196572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8" action="ppaction://hlinksldjump"/>
              </a:rPr>
              <a:t>10</a:t>
            </a:r>
            <a:endParaRPr lang="ru-RU" sz="40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293529" y="4142981"/>
            <a:ext cx="914400" cy="914400"/>
          </a:xfrm>
          <a:prstGeom prst="round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19" action="ppaction://hlinksldjump"/>
              </a:rPr>
              <a:t>30</a:t>
            </a:r>
            <a:endParaRPr lang="ru-RU" sz="4000" b="1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238773" y="4151900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20" action="ppaction://hlinksldjump"/>
              </a:rPr>
              <a:t>40</a:t>
            </a:r>
            <a:endParaRPr lang="ru-RU" sz="40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153173" y="4142981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21" action="ppaction://hlinksldjump"/>
              </a:rPr>
              <a:t>50</a:t>
            </a:r>
            <a:endParaRPr lang="ru-RU" sz="40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39433" y="4174868"/>
            <a:ext cx="2516251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4.  Флора и фауна заповедника </a:t>
            </a:r>
            <a:r>
              <a:rPr lang="ru-RU" sz="1600" b="1" dirty="0" err="1" smtClean="0">
                <a:solidFill>
                  <a:schemeClr val="tx1"/>
                </a:solidFill>
              </a:rPr>
              <a:t>Воронинский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457211" y="5110972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hlinkClick r:id="rId22" action="ppaction://hlinksldjump"/>
              </a:rPr>
              <a:t>5</a:t>
            </a:r>
            <a:r>
              <a:rPr lang="ru-RU" sz="4000" b="1" dirty="0" smtClean="0">
                <a:hlinkClick r:id="rId22" action="ppaction://hlinksldjump"/>
              </a:rPr>
              <a:t>0</a:t>
            </a:r>
            <a:endParaRPr lang="ru-RU" sz="40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384149" y="5110972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23" action="ppaction://hlinksldjump"/>
              </a:rPr>
              <a:t>50</a:t>
            </a:r>
            <a:endParaRPr lang="ru-RU" sz="40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322565" y="5095341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24" action="ppaction://hlinksldjump"/>
              </a:rPr>
              <a:t>50</a:t>
            </a:r>
            <a:endParaRPr lang="ru-RU" sz="40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239409" y="5082941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25" action="ppaction://hlinksldjump"/>
              </a:rPr>
              <a:t>50</a:t>
            </a:r>
            <a:endParaRPr lang="ru-RU" sz="40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154697" y="5089268"/>
            <a:ext cx="914400" cy="914400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26" action="ppaction://hlinksldjump"/>
              </a:rPr>
              <a:t>50</a:t>
            </a:r>
            <a:endParaRPr lang="ru-RU" sz="40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945300" y="5066300"/>
            <a:ext cx="2511911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ФИНАЛ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9" name="финал1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2662802" y="460493"/>
            <a:ext cx="781050" cy="863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258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Информационные источники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fontScale="62500" lnSpcReduction="20000"/>
          </a:bodyPr>
          <a:lstStyle/>
          <a:p>
            <a:r>
              <a:rPr lang="en-US" dirty="0">
                <a:hlinkClick r:id="rId2"/>
              </a:rPr>
              <a:t>http://www.voroninsky.ru/</a:t>
            </a:r>
            <a:r>
              <a:rPr lang="ru-RU" dirty="0"/>
              <a:t> - официальный сайт заповедника </a:t>
            </a:r>
            <a:r>
              <a:rPr lang="ru-RU" dirty="0" err="1" smtClean="0"/>
              <a:t>Воронинский</a:t>
            </a:r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upload.wikimedia.org/wikipedia/commons/thumb/b/b5/Kamennaya_baba.JPG/800px-Kamennaya_baba.JPG</a:t>
            </a:r>
            <a:r>
              <a:rPr lang="ru-RU" dirty="0" smtClean="0"/>
              <a:t> - </a:t>
            </a:r>
            <a:r>
              <a:rPr lang="ru-RU" dirty="0" err="1" smtClean="0"/>
              <a:t>википедия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russights.ru/img/voronezhsky_zapovednik_2.jpg</a:t>
            </a:r>
            <a:r>
              <a:rPr lang="ru-RU" dirty="0" smtClean="0"/>
              <a:t> - бобр</a:t>
            </a:r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www.smileplanet.ru/upload/resize_cache/hlphoto/7b6/2c1/1024_800_1/zapovednik_galichya_gora_6.jpg</a:t>
            </a:r>
            <a:r>
              <a:rPr lang="ru-RU" dirty="0" smtClean="0"/>
              <a:t> - </a:t>
            </a:r>
            <a:r>
              <a:rPr lang="ru-RU" dirty="0" err="1" smtClean="0"/>
              <a:t>галичья</a:t>
            </a:r>
            <a:r>
              <a:rPr lang="ru-RU" dirty="0" smtClean="0"/>
              <a:t> гора</a:t>
            </a:r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proxy11.media.online.ua/uol/r2-21c8ac9665/57bcde7c7ce13.jpg</a:t>
            </a:r>
            <a:r>
              <a:rPr lang="ru-RU" dirty="0" smtClean="0"/>
              <a:t> - </a:t>
            </a:r>
            <a:r>
              <a:rPr lang="ru-RU" dirty="0" err="1" smtClean="0"/>
              <a:t>воронинский</a:t>
            </a:r>
            <a:r>
              <a:rPr lang="ru-RU" dirty="0" smtClean="0"/>
              <a:t> заповедник</a:t>
            </a:r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motoprom.info/city/upload/gallery/136.jpg</a:t>
            </a:r>
            <a:r>
              <a:rPr lang="ru-RU" dirty="0" smtClean="0"/>
              <a:t>  - </a:t>
            </a:r>
            <a:r>
              <a:rPr lang="ru-RU" dirty="0" err="1" smtClean="0"/>
              <a:t>хоперский</a:t>
            </a:r>
            <a:r>
              <a:rPr lang="ru-RU" dirty="0" smtClean="0"/>
              <a:t> заповедник</a:t>
            </a:r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cf.pptonline.org/files/slide/p/p0BNGgMYV2fCXeIHn1z8R3cuohAyst6LiWZ5TF/slide-1.jpg</a:t>
            </a:r>
            <a:r>
              <a:rPr lang="ru-RU" dirty="0" smtClean="0"/>
              <a:t>  - заповедники России</a:t>
            </a:r>
          </a:p>
          <a:p>
            <a:r>
              <a:rPr lang="ru-RU" dirty="0" smtClean="0"/>
              <a:t>Фон для презентации, выполнен автором, </a:t>
            </a:r>
            <a:r>
              <a:rPr lang="ru-RU" dirty="0" err="1" smtClean="0"/>
              <a:t>Сытюгиной</a:t>
            </a:r>
            <a:r>
              <a:rPr lang="ru-RU" dirty="0" smtClean="0"/>
              <a:t> Л.Н.</a:t>
            </a:r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staticweb0.kspu.ru/web/images/2015/10/05/4add58d3955d14f733ad253c4eabab20/25-26-noyabrya-sostoitsya-regionalnyij-tur-vserossijskoj-studencheskoj-olimpiady.jpg</a:t>
            </a:r>
            <a:r>
              <a:rPr lang="ru-RU" dirty="0" smtClean="0"/>
              <a:t> - фон для презентации</a:t>
            </a:r>
          </a:p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klasruk.ru/wp-content/uploads/2015/11/18110879-810x1024.jpg</a:t>
            </a:r>
            <a:r>
              <a:rPr lang="ru-RU" dirty="0" smtClean="0"/>
              <a:t>  - глобус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43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76672"/>
            <a:ext cx="4752528" cy="79208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История заповедных мест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1629679"/>
            <a:ext cx="8229600" cy="4525963"/>
          </a:xfrm>
        </p:spPr>
        <p:txBody>
          <a:bodyPr/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691680" y="1509835"/>
            <a:ext cx="5616624" cy="180020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Кто из русских князей оставил первое историческое упоминание об охраняемых природных территориях?</a:t>
            </a:r>
          </a:p>
        </p:txBody>
      </p:sp>
      <p:sp>
        <p:nvSpPr>
          <p:cNvPr id="6" name="Выноска-облако 5"/>
          <p:cNvSpPr/>
          <p:nvPr/>
        </p:nvSpPr>
        <p:spPr>
          <a:xfrm>
            <a:off x="5364088" y="4342271"/>
            <a:ext cx="1728192" cy="1512168"/>
          </a:xfrm>
          <a:prstGeom prst="cloudCallout">
            <a:avLst>
              <a:gd name="adj1" fmla="val -32783"/>
              <a:gd name="adj2" fmla="val -11892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Князь Данила Галицкий</a:t>
            </a:r>
          </a:p>
        </p:txBody>
      </p:sp>
      <p:pic>
        <p:nvPicPr>
          <p:cNvPr id="7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00" y="5553236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олнце 8"/>
          <p:cNvSpPr/>
          <p:nvPr/>
        </p:nvSpPr>
        <p:spPr>
          <a:xfrm>
            <a:off x="7236296" y="116632"/>
            <a:ext cx="1728192" cy="1412776"/>
          </a:xfrm>
          <a:prstGeom prst="sun">
            <a:avLst/>
          </a:prstGeom>
          <a:solidFill>
            <a:srgbClr val="FADA7A"/>
          </a:solidFill>
          <a:ln w="25400" cap="flat" cmpd="sng" algn="ctr">
            <a:solidFill>
              <a:srgbClr val="FADA7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0186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835696" y="1268760"/>
            <a:ext cx="5976664" cy="2376264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Деятельность какого царя в отношении охраны природы стала целенаправленной и систематической, а наказание за нарушения – вплоть до смертной казни?</a:t>
            </a:r>
          </a:p>
        </p:txBody>
      </p:sp>
      <p:sp>
        <p:nvSpPr>
          <p:cNvPr id="5" name="Выноска-облако 4"/>
          <p:cNvSpPr/>
          <p:nvPr/>
        </p:nvSpPr>
        <p:spPr>
          <a:xfrm>
            <a:off x="5292080" y="4365104"/>
            <a:ext cx="1728192" cy="1512168"/>
          </a:xfrm>
          <a:prstGeom prst="cloudCallout">
            <a:avLst>
              <a:gd name="adj1" fmla="val -32783"/>
              <a:gd name="adj2" fmla="val -11281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Петр </a:t>
            </a:r>
            <a:r>
              <a:rPr lang="en-US" b="1" dirty="0"/>
              <a:t>I</a:t>
            </a:r>
            <a:endParaRPr lang="ru-RU" b="1" dirty="0"/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3" y="5432053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олнце 8"/>
          <p:cNvSpPr/>
          <p:nvPr/>
        </p:nvSpPr>
        <p:spPr>
          <a:xfrm>
            <a:off x="7092280" y="116632"/>
            <a:ext cx="1728192" cy="1412776"/>
          </a:xfrm>
          <a:prstGeom prst="sun">
            <a:avLst/>
          </a:prstGeom>
          <a:solidFill>
            <a:srgbClr val="FADA7A"/>
          </a:solidFill>
          <a:ln w="25400" cap="flat" cmpd="sng" algn="ctr">
            <a:solidFill>
              <a:srgbClr val="FADA7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195736" y="476672"/>
            <a:ext cx="4752528" cy="7920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История заповедных мест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37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115616" y="1340768"/>
            <a:ext cx="6912768" cy="28083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В каком году принято первое «Типовое положение» о заповедниках в нашей стране, в соответствии с которым они признаются как участки земельной или водной площади, «подлежат оставлению в неприкосновенном виде» и финансируются из государственного бюджета?</a:t>
            </a:r>
          </a:p>
        </p:txBody>
      </p:sp>
      <p:sp>
        <p:nvSpPr>
          <p:cNvPr id="5" name="Выноска-облако 4"/>
          <p:cNvSpPr/>
          <p:nvPr/>
        </p:nvSpPr>
        <p:spPr>
          <a:xfrm>
            <a:off x="5292080" y="4797152"/>
            <a:ext cx="1728192" cy="1512168"/>
          </a:xfrm>
          <a:prstGeom prst="cloudCallout">
            <a:avLst>
              <a:gd name="adj1" fmla="val -24766"/>
              <a:gd name="adj2" fmla="val -9326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 1929 году</a:t>
            </a:r>
          </a:p>
        </p:txBody>
      </p:sp>
      <p:pic>
        <p:nvPicPr>
          <p:cNvPr id="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3" y="5444056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179809" y="-7385"/>
            <a:ext cx="1728192" cy="1412776"/>
          </a:xfrm>
          <a:prstGeom prst="sun">
            <a:avLst>
              <a:gd name="adj" fmla="val 25534"/>
            </a:avLst>
          </a:prstGeom>
          <a:solidFill>
            <a:srgbClr val="FADA7A"/>
          </a:solidFill>
          <a:ln w="25400" cap="flat" cmpd="sng" algn="ctr">
            <a:solidFill>
              <a:srgbClr val="FADA7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95736" y="476672"/>
            <a:ext cx="4752528" cy="7920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История заповедных мест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14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835696" y="1700808"/>
            <a:ext cx="4968552" cy="173225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В</a:t>
            </a:r>
            <a:r>
              <a:rPr lang="ru-RU" sz="2000" b="1" dirty="0" smtClean="0">
                <a:solidFill>
                  <a:srgbClr val="0070C0"/>
                </a:solidFill>
              </a:rPr>
              <a:t> каком году на территории России появился первый Отечественный заповедник?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5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36" y="5453639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4973616" y="4335336"/>
            <a:ext cx="2478704" cy="1402451"/>
          </a:xfrm>
          <a:prstGeom prst="cloudCallout">
            <a:avLst>
              <a:gd name="adj1" fmla="val -24294"/>
              <a:gd name="adj2" fmla="val -11763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 1916 году, </a:t>
            </a:r>
            <a:r>
              <a:rPr lang="ru-RU" b="1" dirty="0" err="1" smtClean="0"/>
              <a:t>Баргузинский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8" name="Солнце 7"/>
          <p:cNvSpPr/>
          <p:nvPr/>
        </p:nvSpPr>
        <p:spPr>
          <a:xfrm>
            <a:off x="7217963" y="188640"/>
            <a:ext cx="1691680" cy="1412776"/>
          </a:xfrm>
          <a:prstGeom prst="sun">
            <a:avLst/>
          </a:prstGeom>
          <a:solidFill>
            <a:srgbClr val="FADA7A"/>
          </a:solidFill>
          <a:ln w="25400" cap="flat" cmpd="sng" algn="ctr">
            <a:solidFill>
              <a:srgbClr val="FADA7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95736" y="476672"/>
            <a:ext cx="4752528" cy="7920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История заповедных мест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42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835696" y="1673424"/>
            <a:ext cx="5040560" cy="187220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marL="0" indent="0" algn="ctr">
              <a:buNone/>
            </a:pPr>
            <a:endParaRPr lang="ru-RU" sz="2000" b="1" dirty="0" smtClean="0"/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Сколько </a:t>
            </a:r>
            <a:r>
              <a:rPr lang="ru-RU" sz="2000" b="1" dirty="0">
                <a:solidFill>
                  <a:srgbClr val="0070C0"/>
                </a:solidFill>
              </a:rPr>
              <a:t>видов животных и растений исчезли с лица Земли </a:t>
            </a:r>
            <a:r>
              <a:rPr lang="ru-RU" sz="2000" b="1" dirty="0" smtClean="0">
                <a:solidFill>
                  <a:srgbClr val="0070C0"/>
                </a:solidFill>
              </a:rPr>
              <a:t>за последние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500 </a:t>
            </a:r>
            <a:r>
              <a:rPr lang="ru-RU" sz="2000" b="1" dirty="0">
                <a:solidFill>
                  <a:srgbClr val="0070C0"/>
                </a:solidFill>
              </a:rPr>
              <a:t>лет?</a:t>
            </a:r>
          </a:p>
          <a:p>
            <a:pPr marL="0" indent="0" algn="ctr">
              <a:buNone/>
            </a:pPr>
            <a:endParaRPr lang="ru-RU" sz="2000" b="1" dirty="0"/>
          </a:p>
        </p:txBody>
      </p:sp>
      <p:pic>
        <p:nvPicPr>
          <p:cNvPr id="5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24" y="5445224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5004048" y="4149080"/>
            <a:ext cx="1728192" cy="1512168"/>
          </a:xfrm>
          <a:prstGeom prst="cloudCallout">
            <a:avLst>
              <a:gd name="adj1" fmla="val -34920"/>
              <a:gd name="adj2" fmla="val -9387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844</a:t>
            </a:r>
            <a:endParaRPr lang="ru-RU" b="1" dirty="0"/>
          </a:p>
        </p:txBody>
      </p:sp>
      <p:sp>
        <p:nvSpPr>
          <p:cNvPr id="8" name="Солнце 7"/>
          <p:cNvSpPr/>
          <p:nvPr/>
        </p:nvSpPr>
        <p:spPr>
          <a:xfrm>
            <a:off x="7164288" y="260648"/>
            <a:ext cx="1691680" cy="1412776"/>
          </a:xfrm>
          <a:prstGeom prst="sun">
            <a:avLst/>
          </a:prstGeom>
          <a:solidFill>
            <a:srgbClr val="FADA7A"/>
          </a:solidFill>
          <a:ln w="25400" cap="flat" cmpd="sng" algn="ctr">
            <a:solidFill>
              <a:srgbClr val="FADA7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95736" y="476672"/>
            <a:ext cx="4752528" cy="7920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История заповедных мест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1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5040560" cy="86409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Заповедники Центрального Черноземья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187624" y="1934229"/>
            <a:ext cx="6624736" cy="2539377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Этот заповедник расположен в юго-западной части Среднерусской возвышенности в пределах средней полосы лесостепной зоны, на территории  Курской и Белгородской области. Площадь — 5287,4 га, </a:t>
            </a:r>
            <a:r>
              <a:rPr lang="ru-RU" sz="2000" b="1" dirty="0" smtClean="0">
                <a:solidFill>
                  <a:srgbClr val="0070C0"/>
                </a:solidFill>
              </a:rPr>
              <a:t>основан  в 1935году, профессором Алехиным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94487" y="4904293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Центрально – Черноземный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489" y="4233359"/>
            <a:ext cx="1800200" cy="1988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41" y="5432053"/>
            <a:ext cx="559730" cy="60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236296" y="116632"/>
            <a:ext cx="1728192" cy="1412776"/>
          </a:xfrm>
          <a:prstGeom prst="sun">
            <a:avLst/>
          </a:prstGeom>
          <a:solidFill>
            <a:srgbClr val="FADA7A"/>
          </a:solidFill>
          <a:ln w="25400" cap="flat" cmpd="sng" algn="ctr">
            <a:solidFill>
              <a:srgbClr val="FADA7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5616" y="1529408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ПРИЗ!</a:t>
            </a:r>
            <a:r>
              <a:rPr lang="ru-RU" sz="2000" b="1" dirty="0" smtClean="0">
                <a:solidFill>
                  <a:srgbClr val="FF0000"/>
                </a:solidFill>
              </a:rPr>
              <a:t> Ваш выигрыш увеличивается на 10 баллов!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44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1553</TotalTime>
  <Words>915</Words>
  <Application>Microsoft Office PowerPoint</Application>
  <PresentationFormat>Экран (4:3)</PresentationFormat>
  <Paragraphs>178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Тема3</vt:lpstr>
      <vt:lpstr>Викторина  «По заповедным тропам»</vt:lpstr>
      <vt:lpstr>Дорогие ребята!</vt:lpstr>
      <vt:lpstr>       Темы</vt:lpstr>
      <vt:lpstr>История заповедных мест</vt:lpstr>
      <vt:lpstr>Презентация PowerPoint</vt:lpstr>
      <vt:lpstr>Презентация PowerPoint</vt:lpstr>
      <vt:lpstr>Презентация PowerPoint</vt:lpstr>
      <vt:lpstr>Презентация PowerPoint</vt:lpstr>
      <vt:lpstr>Заповедники Центрального Черноземья</vt:lpstr>
      <vt:lpstr>Заповедники Центрального Черноземья</vt:lpstr>
      <vt:lpstr>Заповедники Центрального Черноземья</vt:lpstr>
      <vt:lpstr>Заповедники Центрального Черноземья</vt:lpstr>
      <vt:lpstr>Заповедники Центрального Черноземья</vt:lpstr>
      <vt:lpstr>Воронинский заповедник – жемчужина Тамбовщины</vt:lpstr>
      <vt:lpstr>Презентация PowerPoint</vt:lpstr>
      <vt:lpstr>Презентация PowerPoint</vt:lpstr>
      <vt:lpstr>Презентация PowerPoint</vt:lpstr>
      <vt:lpstr>Презентация PowerPoint</vt:lpstr>
      <vt:lpstr>Флора и фауна заповедника  Воронинский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Финал </vt:lpstr>
      <vt:lpstr>Финал </vt:lpstr>
      <vt:lpstr>Финал </vt:lpstr>
      <vt:lpstr>Финал </vt:lpstr>
      <vt:lpstr>Финал </vt:lpstr>
      <vt:lpstr>Презентация PowerPoint</vt:lpstr>
      <vt:lpstr>Информационные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</dc:creator>
  <cp:lastModifiedBy>Сытюгина Л.Н.</cp:lastModifiedBy>
  <cp:revision>133</cp:revision>
  <dcterms:created xsi:type="dcterms:W3CDTF">2017-01-14T17:58:59Z</dcterms:created>
  <dcterms:modified xsi:type="dcterms:W3CDTF">2017-01-28T19:37:28Z</dcterms:modified>
</cp:coreProperties>
</file>