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83" r:id="rId11"/>
    <p:sldId id="265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6" r:id="rId20"/>
    <p:sldId id="277" r:id="rId21"/>
    <p:sldId id="278" r:id="rId22"/>
    <p:sldId id="279" r:id="rId23"/>
    <p:sldId id="284" r:id="rId24"/>
    <p:sldId id="280" r:id="rId25"/>
    <p:sldId id="281" r:id="rId26"/>
    <p:sldId id="285" r:id="rId27"/>
    <p:sldId id="286" r:id="rId28"/>
    <p:sldId id="282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50021"/>
    <a:srgbClr val="660033"/>
    <a:srgbClr val="000066"/>
    <a:srgbClr val="132752"/>
    <a:srgbClr val="4C1767"/>
    <a:srgbClr val="FF3300"/>
    <a:srgbClr val="FF6600"/>
    <a:srgbClr val="33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05" autoAdjust="0"/>
    <p:restoredTop sz="94660"/>
  </p:normalViewPr>
  <p:slideViewPr>
    <p:cSldViewPr snapToGrid="0">
      <p:cViewPr varScale="1">
        <p:scale>
          <a:sx n="44" d="100"/>
          <a:sy n="44" d="100"/>
        </p:scale>
        <p:origin x="-811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187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3231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9862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59089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7165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0826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3083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9056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5093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9621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5076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017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6755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74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818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5907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813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rgbClr val="BEE5E6"/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C6E7CAF-E65C-4B28-8EE2-06E06C01C442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96FDEC5-CAE9-484C-88BC-86D8ED7E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99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2.jpeg"/><Relationship Id="rId7" Type="http://schemas.openxmlformats.org/officeDocument/2006/relationships/image" Target="../media/image3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png"/><Relationship Id="rId9" Type="http://schemas.openxmlformats.org/officeDocument/2006/relationships/image" Target="../media/image3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gif"/><Relationship Id="rId5" Type="http://schemas.openxmlformats.org/officeDocument/2006/relationships/image" Target="../media/image45.gif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chemeClr val="accent3">
                <a:lumMod val="60000"/>
                <a:lumOff val="4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5807" y="2602443"/>
            <a:ext cx="11479427" cy="762792"/>
          </a:xfrm>
          <a:noFill/>
        </p:spPr>
        <p:txBody>
          <a:bodyPr anchor="ctr">
            <a:noAutofit/>
            <a:scene3d>
              <a:camera prst="orthographicFront"/>
              <a:lightRig rig="threePt" dir="t"/>
            </a:scene3d>
            <a:sp3d extrusionH="57150">
              <a:extrusionClr>
                <a:srgbClr val="FFFF00"/>
              </a:extrusionClr>
            </a:sp3d>
          </a:bodyPr>
          <a:lstStyle/>
          <a:p>
            <a:r>
              <a:rPr lang="ru-RU" sz="6500" b="1" dirty="0" smtClean="0">
                <a:solidFill>
                  <a:srgbClr val="FF3300"/>
                </a:solidFill>
                <a:effectLst>
                  <a:glow rad="63500">
                    <a:schemeClr val="bg1"/>
                  </a:glow>
                  <a:outerShdw blurRad="50800" dist="50800" dir="5400000" algn="ctr" rotWithShape="0">
                    <a:schemeClr val="bg1">
                      <a:lumMod val="65000"/>
                    </a:schemeClr>
                  </a:outerShdw>
                  <a:reflection blurRad="6350" stA="60000" endA="900" endPos="58000" dir="5400000" sy="-100000" algn="bl" rotWithShape="0"/>
                </a:effectLst>
                <a:latin typeface="Book Antiqua" panose="02040602050305030304" pitchFamily="18" charset="0"/>
              </a:rPr>
              <a:t>ПАЛЬТИНСКОЕ БОЛОТО</a:t>
            </a:r>
            <a:endParaRPr lang="ru-RU" sz="6500" b="1" dirty="0">
              <a:solidFill>
                <a:srgbClr val="FF3300"/>
              </a:solidFill>
              <a:effectLst>
                <a:glow rad="63500">
                  <a:schemeClr val="bg1"/>
                </a:glow>
                <a:outerShdw blurRad="50800" dist="50800" dir="5400000" algn="ctr" rotWithShape="0">
                  <a:schemeClr val="bg1">
                    <a:lumMod val="65000"/>
                  </a:schemeClr>
                </a:outerShdw>
                <a:reflection blurRad="6350" stA="60000" endA="900" endPos="58000" dir="5400000" sy="-100000" algn="bl" rotWithShape="0"/>
              </a:effectLst>
              <a:latin typeface="Book Antiqua" panose="0204060205030503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04486"/>
            <a:ext cx="5189838" cy="38306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Учитель биологии ПКК ПФО им. Ф. Кузьмина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5387546"/>
            <a:ext cx="4176583" cy="32745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2200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Климова Елена Александровна </a:t>
            </a:r>
            <a:endParaRPr lang="ru-RU" sz="1400" b="1" dirty="0">
              <a:solidFill>
                <a:srgbClr val="FF33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3059" y="6098060"/>
            <a:ext cx="11479428" cy="3813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cap="none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 Усть-Качка, 2017</a:t>
            </a:r>
            <a:endParaRPr lang="ru-RU" sz="2000" b="1" cap="none" dirty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http://www.gifki.org/data/media/198/lyagushka-animatsionnaya-kartinka-0412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30596" y="4899804"/>
            <a:ext cx="1552755" cy="124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086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207034"/>
            <a:ext cx="10364451" cy="1104181"/>
          </a:xfrm>
        </p:spPr>
        <p:txBody>
          <a:bodyPr/>
          <a:lstStyle/>
          <a:p>
            <a:r>
              <a:rPr lang="ru-RU" b="1" i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Черника</a:t>
            </a:r>
            <a:endParaRPr lang="ru-RU" b="1" i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11215"/>
            <a:ext cx="112204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258793"/>
            <a:ext cx="10364451" cy="1052422"/>
          </a:xfrm>
        </p:spPr>
        <p:txBody>
          <a:bodyPr/>
          <a:lstStyle/>
          <a:p>
            <a:r>
              <a:rPr lang="ru-RU" b="1" i="1" cap="none" dirty="0" smtClean="0">
                <a:solidFill>
                  <a:srgbClr val="000066"/>
                </a:solidFill>
              </a:rPr>
              <a:t>Морошка</a:t>
            </a:r>
            <a:endParaRPr lang="ru-RU" b="1" i="1" cap="none" dirty="0">
              <a:solidFill>
                <a:srgbClr val="000066"/>
              </a:solidFill>
            </a:endParaRPr>
          </a:p>
        </p:txBody>
      </p:sp>
      <p:pic>
        <p:nvPicPr>
          <p:cNvPr id="6" name="Содержимое 5" descr="https://i09.fotocdn.net/s6/253/public_pin_l/52/2433364988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2860" y="1190445"/>
            <a:ext cx="11300604" cy="534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258794"/>
            <a:ext cx="10364451" cy="1017916"/>
          </a:xfrm>
        </p:spPr>
        <p:txBody>
          <a:bodyPr/>
          <a:lstStyle/>
          <a:p>
            <a:r>
              <a:rPr lang="ru-RU" b="1" i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Багульник</a:t>
            </a:r>
            <a:r>
              <a:rPr lang="ru-RU" b="1" i="1" cap="none" dirty="0" smtClean="0">
                <a:solidFill>
                  <a:srgbClr val="000066"/>
                </a:solidFill>
              </a:rPr>
              <a:t> </a:t>
            </a:r>
            <a:r>
              <a:rPr lang="ru-RU" b="1" i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болотный</a:t>
            </a:r>
            <a:endParaRPr lang="ru-RU" i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://krapivada.ucoz.ru/_si/0/66951188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2091" y="1155940"/>
            <a:ext cx="11197086" cy="524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07034"/>
            <a:ext cx="10364451" cy="810883"/>
          </a:xfrm>
        </p:spPr>
        <p:txBody>
          <a:bodyPr/>
          <a:lstStyle/>
          <a:p>
            <a:r>
              <a:rPr lang="ru-RU" b="1" i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Подбел</a:t>
            </a:r>
            <a:endParaRPr lang="ru-RU" b="1" i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://www.zelenfond.ru/scripts/androb4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24951" y="966158"/>
            <a:ext cx="10075652" cy="565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665" y="345057"/>
            <a:ext cx="10351697" cy="132846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Кроме обычных растений вы увидите насекомоядные </a:t>
            </a:r>
            <a:b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растения, росянку и пузырчатку.</a:t>
            </a:r>
            <a:endParaRPr lang="ru-RU" sz="28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146328" y="1380226"/>
            <a:ext cx="4873474" cy="776378"/>
          </a:xfrm>
        </p:spPr>
        <p:txBody>
          <a:bodyPr/>
          <a:lstStyle/>
          <a:p>
            <a:r>
              <a:rPr lang="ru-RU" sz="2000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b="1" i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Росянка</a:t>
            </a:r>
            <a:endParaRPr lang="ru-RU" sz="2800" b="1" i="1" cap="none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http://potted-plants.ru/wp-content/uploads/2013/01/list-rosyanki-s-lovchimi-zhelezkami.jpg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 bwMode="auto">
          <a:xfrm>
            <a:off x="1035170" y="2188532"/>
            <a:ext cx="4692770" cy="426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6396423" y="1656272"/>
            <a:ext cx="4881804" cy="534837"/>
          </a:xfrm>
        </p:spPr>
        <p:txBody>
          <a:bodyPr/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i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Пузырчатка</a:t>
            </a:r>
            <a:endParaRPr lang="ru-RU" sz="2800" b="1" i="1" cap="none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http://oldboy.icnet.ru/SITE_2103/MY_SITE/My_rast/Utricularia_vulgaris/BIG/Utricularia_vulgaris_2.jpg"/>
          <p:cNvPicPr>
            <a:picLocks noGrp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 bwMode="auto">
          <a:xfrm>
            <a:off x="6435307" y="2173858"/>
            <a:ext cx="4865298" cy="420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vamotkrytka.ru/_ph/30/2/35059302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1539" y="3956295"/>
            <a:ext cx="1034415" cy="1360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050" y="307967"/>
            <a:ext cx="10364451" cy="1262042"/>
          </a:xfrm>
        </p:spPr>
        <p:txBody>
          <a:bodyPr/>
          <a:lstStyle/>
          <a:p>
            <a:pPr indent="360000"/>
            <a:r>
              <a:rPr lang="ru-RU" b="1" cap="none" dirty="0" smtClean="0">
                <a:solidFill>
                  <a:srgbClr val="000066"/>
                </a:solidFill>
              </a:rPr>
              <a:t>Редкие растения </a:t>
            </a:r>
            <a:endParaRPr lang="ru-RU" cap="none" dirty="0">
              <a:solidFill>
                <a:srgbClr val="000066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146328" y="1431985"/>
            <a:ext cx="4873474" cy="776377"/>
          </a:xfrm>
        </p:spPr>
        <p:txBody>
          <a:bodyPr/>
          <a:lstStyle/>
          <a:p>
            <a:pPr algn="ctr"/>
            <a:r>
              <a:rPr lang="ru-RU" sz="2400" b="1" i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Дремлик болотный</a:t>
            </a:r>
            <a:endParaRPr lang="ru-RU" sz="2400" b="1" i="1" cap="none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396423" y="1518250"/>
            <a:ext cx="4881804" cy="1086927"/>
          </a:xfrm>
        </p:spPr>
        <p:txBody>
          <a:bodyPr/>
          <a:lstStyle/>
          <a:p>
            <a:pPr algn="ctr"/>
            <a:endParaRPr lang="ru-RU" sz="2400" b="1" i="1" cap="none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cap="none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cap="none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cap="none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cap="none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Плаун заливной</a:t>
            </a:r>
          </a:p>
          <a:p>
            <a:endParaRPr lang="ru-RU" b="1" dirty="0"/>
          </a:p>
        </p:txBody>
      </p:sp>
      <p:pic>
        <p:nvPicPr>
          <p:cNvPr id="10" name="Содержимое 9" descr="http://tisyachelistnik.ru/images/plaun-bulavovidnyj/plaun-plyvun-pluvun-polzuchka.jpg"/>
          <p:cNvPicPr>
            <a:picLocks noGrp="1"/>
          </p:cNvPicPr>
          <p:nvPr>
            <p:ph sz="quarter" idx="1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83552" y="2294626"/>
            <a:ext cx="5124090" cy="3571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http://img-fotki.yandex.ru/get/9474/193790803.12/0_c0305_d39f3032_XXXL.jpg"/>
          <p:cNvPicPr>
            <a:picLocks noGrp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38356" y="2294624"/>
            <a:ext cx="5331124" cy="365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allprezentation.ru/kartinki/redbook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24422" y="3157269"/>
            <a:ext cx="1293963" cy="174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41541"/>
            <a:ext cx="10364451" cy="1224950"/>
          </a:xfrm>
        </p:spPr>
        <p:txBody>
          <a:bodyPr>
            <a:normAutofit/>
          </a:bodyPr>
          <a:lstStyle/>
          <a:p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болоте  также  обитают    животные,  в том числе и редкие.</a:t>
            </a:r>
            <a:endParaRPr lang="ru-RU" sz="2800" b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http://www.fotophy.com/images/2016/04/17/11-wildlife-photography-how-to-capture-animals-in-love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664" y="1466491"/>
            <a:ext cx="10092905" cy="491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332453" y="1656272"/>
            <a:ext cx="3640347" cy="828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FF"/>
                </a:solidFill>
              </a:rPr>
              <a:t>Животные болота</a:t>
            </a:r>
            <a:endParaRPr lang="ru-RU" sz="2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529087" y="4451230"/>
            <a:ext cx="11662913" cy="177129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600" b="1" i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Прыткая ящерица    Гадюка обыкновенная        Серая жаба</a:t>
            </a:r>
          </a:p>
          <a:p>
            <a:pPr indent="360000" algn="just">
              <a:lnSpc>
                <a:spcPct val="100000"/>
              </a:lnSpc>
              <a:spcBef>
                <a:spcPts val="0"/>
              </a:spcBef>
            </a:pPr>
            <a:endParaRPr lang="ru-RU" sz="2200" b="1" cap="none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>
              <a:lnSpc>
                <a:spcPct val="100000"/>
              </a:lnSpc>
              <a:spcBef>
                <a:spcPts val="0"/>
              </a:spcBef>
            </a:pPr>
            <a:r>
              <a:rPr lang="ru-RU" sz="26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Из рептилий на болоте можно встретить живородящую ящерицу, из амфибий травяную лягушку и серую жабу. Гадюки тоже водятся, так, что лучше по болоту ходить в высоких резиновых </a:t>
            </a:r>
            <a:r>
              <a:rPr lang="ru-RU" sz="26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сапогах.</a:t>
            </a:r>
            <a:endParaRPr lang="ru-RU" sz="2600" b="1" cap="none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0000" algn="just">
              <a:lnSpc>
                <a:spcPct val="100000"/>
              </a:lnSpc>
              <a:spcBef>
                <a:spcPts val="0"/>
              </a:spcBef>
            </a:pPr>
            <a:endParaRPr lang="ru-RU" sz="2200" b="1" cap="none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" name="Рисунок 8" descr="http://www.stranz.ru/images/stories/Presmykajushiesa/Jasher/Zelen/Pryt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3034" y="241249"/>
            <a:ext cx="335758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900igr.net/up/datai/76779/0010-016-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8091" y="295437"/>
            <a:ext cx="378621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zoopicture.ru/assets/2014/05/8765507321_a135d9289d_z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7661" y="1552251"/>
            <a:ext cx="2731770" cy="198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279294"/>
          </a:xfrm>
        </p:spPr>
        <p:txBody>
          <a:bodyPr/>
          <a:lstStyle/>
          <a:p>
            <a:pPr indent="360000">
              <a:lnSpc>
                <a:spcPct val="100000"/>
              </a:lnSpc>
            </a:pPr>
            <a:r>
              <a:rPr lang="ru-RU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Редкие животные</a:t>
            </a:r>
            <a:endParaRPr lang="ru-RU" b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146328" y="2001328"/>
            <a:ext cx="4873474" cy="1049684"/>
          </a:xfrm>
        </p:spPr>
        <p:txBody>
          <a:bodyPr/>
          <a:lstStyle/>
          <a:p>
            <a:r>
              <a:rPr lang="ru-RU" sz="2800" b="1" i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Махаон обыкновенный</a:t>
            </a:r>
          </a:p>
          <a:p>
            <a:pPr algn="ctr"/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6292905" y="1794294"/>
            <a:ext cx="5525283" cy="1256718"/>
          </a:xfrm>
        </p:spPr>
        <p:txBody>
          <a:bodyPr/>
          <a:lstStyle/>
          <a:p>
            <a:pPr algn="ctr"/>
            <a:r>
              <a:rPr lang="ru-RU" sz="2800" b="1" i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Чесночница обыкновенная</a:t>
            </a:r>
          </a:p>
          <a:p>
            <a:endParaRPr lang="ru-RU" dirty="0"/>
          </a:p>
        </p:txBody>
      </p:sp>
      <p:pic>
        <p:nvPicPr>
          <p:cNvPr id="9" name="Содержимое 6" descr="http://www.colors.life/upload/blogs/69/b2/69b2bda742726ee0f13947e55420853e_RSZ_690.gif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03107" y="3051175"/>
            <a:ext cx="412798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7" descr="http://vetpomosch.ru/wp-content/uploads/2014/02/373.jpg"/>
          <p:cNvPicPr>
            <a:picLocks noGrp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14868" y="3053751"/>
            <a:ext cx="4399472" cy="2691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llprezentation.ru/kartinki/redbook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4642" y="3640347"/>
            <a:ext cx="1431984" cy="157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545" y="448573"/>
            <a:ext cx="10364451" cy="1794294"/>
          </a:xfrm>
        </p:spPr>
        <p:txBody>
          <a:bodyPr>
            <a:noAutofit/>
          </a:bodyPr>
          <a:lstStyle/>
          <a:p>
            <a:pPr indent="360000" algn="just">
              <a:lnSpc>
                <a:spcPct val="100000"/>
              </a:lnSpc>
            </a:pPr>
            <a:r>
              <a:rPr lang="ru-RU" sz="24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летние жаркие дни болото наполняется  дурманящими  запахами, кружащими голову.   Сидя на сухой кочке можно полюбоваться   танцами  разноцветных бабочек и слюдянокрылых стрекоз. </a:t>
            </a:r>
            <a:br>
              <a:rPr lang="ru-RU" sz="24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Рядом на кочку может присесть черный ворон  или юркий лесной воробышек—славка а при случае на поваленное дереве можно увидеть дятла, добывающего своим длинным клювом  из-под коры муравьев. </a:t>
            </a:r>
            <a:endParaRPr lang="ru-RU" sz="2400" b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turistclub.tomsk.ru/UserFiles/Image/2_13739525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233" y="3019589"/>
            <a:ext cx="2380890" cy="166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turistclub.tomsk.ru/UserFiles/Image/2_13739525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0064" y="2648655"/>
            <a:ext cx="1570007" cy="89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-fotki.yandex.ru/get/6511/128617080.17f/0_9a6b9_31cc33da_ori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8813" y="2603035"/>
            <a:ext cx="1127760" cy="1226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otvet.imgsmail.ru/download/u_18a5b7814a219db58ef52b39abf62711_800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89584" y="2311877"/>
            <a:ext cx="6136257" cy="4295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zooclub.ru/attach/fotogal/anima/228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2274" y="4949693"/>
            <a:ext cx="800100" cy="71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playcast.ru/uploads/2016/02/23/17466322.gif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20602" y="2522395"/>
            <a:ext cx="1295400" cy="117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zooclub.ru/attach/fotogal/anima/228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23575" y="3703579"/>
            <a:ext cx="800100" cy="71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zooclub.ru/attach/fotogal/anima/228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47507" y="3735210"/>
            <a:ext cx="800100" cy="71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www.zooclub.ru/attach/fotogal/anima/228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548481" y="5164319"/>
            <a:ext cx="800100" cy="71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smiles24.ru/data/smiles/anime-zvezdy-21.gif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8101" y="3588589"/>
            <a:ext cx="929640" cy="99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bervolley.narod.ru/beregovik2001/dyatel.gif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13593" y="4376612"/>
            <a:ext cx="1051560" cy="172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028" y="256208"/>
            <a:ext cx="10364451" cy="1596177"/>
          </a:xfrm>
          <a:noFill/>
        </p:spPr>
        <p:txBody>
          <a:bodyPr anchor="ctr">
            <a:noAutofit/>
          </a:bodyPr>
          <a:lstStyle/>
          <a:p>
            <a:r>
              <a:rPr lang="ru-RU" sz="3600" b="1" dirty="0" smtClean="0">
                <a:solidFill>
                  <a:srgbClr val="FF3300"/>
                </a:solidFill>
                <a:effectLst>
                  <a:glow rad="76200">
                    <a:schemeClr val="bg1"/>
                  </a:glow>
                  <a:outerShdw blurRad="50800" dist="50800" dir="5400000" algn="ctr" rotWithShape="0">
                    <a:schemeClr val="bg1">
                      <a:lumMod val="85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Характеристика  </a:t>
            </a:r>
            <a:r>
              <a:rPr lang="ru-RU" sz="3600" b="1" dirty="0" err="1" smtClean="0">
                <a:solidFill>
                  <a:srgbClr val="FF3300"/>
                </a:solidFill>
                <a:effectLst>
                  <a:glow rad="76200">
                    <a:schemeClr val="bg1"/>
                  </a:glow>
                  <a:outerShdw blurRad="50800" dist="50800" dir="5400000" algn="ctr" rotWithShape="0">
                    <a:schemeClr val="bg1">
                      <a:lumMod val="85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БОЛОТа</a:t>
            </a:r>
            <a:endParaRPr lang="ru-RU" sz="3600" b="1" dirty="0">
              <a:solidFill>
                <a:srgbClr val="FF3300"/>
              </a:solidFill>
              <a:effectLst>
                <a:glow rad="76200">
                  <a:schemeClr val="bg1"/>
                </a:glow>
                <a:outerShdw blurRad="50800" dist="50800" dir="5400000" algn="ctr" rotWithShape="0">
                  <a:schemeClr val="bg1">
                    <a:lumMod val="85000"/>
                  </a:scheme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913773" y="1362974"/>
            <a:ext cx="10956173" cy="2053087"/>
          </a:xfrm>
        </p:spPr>
        <p:txBody>
          <a:bodyPr>
            <a:normAutofit fontScale="25000" lnSpcReduction="20000"/>
          </a:bodyPr>
          <a:lstStyle/>
          <a:p>
            <a:pPr lvl="1" indent="22860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2400" cap="none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228600" algn="just">
              <a:spcBef>
                <a:spcPts val="0"/>
              </a:spcBef>
              <a:buNone/>
            </a:pPr>
            <a:r>
              <a:rPr lang="ru-RU" sz="9600" b="1" cap="none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Болото Пальтинское - это уникальный естественный фильтр  пресной воды, мощный регулятор водного баланса и естественный резерват для сохранения  биологического разнообразия верховых болот. Его площадь составляет 5307 га, а запасы торфа 29,3 млн. тонн.</a:t>
            </a:r>
          </a:p>
          <a:p>
            <a:endParaRPr lang="ru-RU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83059" y="1285103"/>
            <a:ext cx="11435130" cy="4977674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2200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ru-RU" sz="1400" dirty="0" smtClean="0">
                <a:solidFill>
                  <a:srgbClr val="FF33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endParaRPr lang="ru-RU" sz="1400" dirty="0">
              <a:solidFill>
                <a:srgbClr val="FF33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90" name="Рисунок 89" descr="http://www.vseznaika.org/wp-content/uploads/2016/03/pic-0080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1653" y="3502325"/>
            <a:ext cx="10886536" cy="303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0224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48573" y="922753"/>
            <a:ext cx="11490385" cy="442562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360000" algn="just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</a:t>
            </a:r>
            <a:r>
              <a:rPr kumimoji="0" lang="ru-RU" sz="2800" b="1" i="0" u="none" strike="noStrike" kern="1200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альтинское</a:t>
            </a:r>
            <a:r>
              <a:rPr kumimoji="0" lang="ru-RU" sz="2800" b="1" i="0" u="none" strike="noStrike" kern="1200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болото отнесено к памятникам природы, </a:t>
            </a:r>
            <a:r>
              <a:rPr lang="ru-RU" sz="2800" b="1" dirty="0" err="1" smtClean="0">
                <a:solidFill>
                  <a:srgbClr val="00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r>
              <a:rPr kumimoji="0" lang="ru-RU" sz="2800" b="1" i="0" u="none" strike="noStrike" kern="1200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 эта местность также является и археологическим достоянием Краснокамска. </a:t>
            </a:r>
          </a:p>
          <a:p>
            <a:pPr marL="0" marR="0" lvl="0" indent="360000" algn="just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dirty="0" smtClean="0">
              <a:solidFill>
                <a:srgbClr val="000066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360000" algn="just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360000" algn="just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Рисунок 3" descr="http://justclickit.ru/flash/people/people%20(765)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2204" y="4704200"/>
            <a:ext cx="960120" cy="134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3079" y="2122098"/>
            <a:ext cx="114213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endParaRPr lang="ru-RU" sz="2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Ученые, изучавшие урочище Пальтинского болота, находили здесь следы пребывания древних людей – стоянки каменного века. Здесь были обнаружены кремневые предметы: скребки для обработки шкур, долотовидные и рубящие орудия, тонкие ножевидные пластины с ровными острыми краями.</a:t>
            </a:r>
          </a:p>
          <a:p>
            <a:pPr indent="360000" algn="just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4619" y="0"/>
            <a:ext cx="10748513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Болота  для нас – еще  малоизведанная территория полная загадок и открытий .  Для  того чтобы больше узнать и полюбить  эти влажные места.  Краснокамский краеведческий  музей запустил проект «Экологическая тропа», начальным  пунктом которого стало Пальтинское болото.</a:t>
            </a:r>
          </a:p>
          <a:p>
            <a:pPr indent="360000"/>
            <a:endParaRPr lang="ru-RU" sz="28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48280" y="515000"/>
            <a:ext cx="10364451" cy="589181"/>
          </a:xfrm>
        </p:spPr>
        <p:txBody>
          <a:bodyPr/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pic>
        <p:nvPicPr>
          <p:cNvPr id="4" name="Рисунок 3" descr="http://www.permoil-museum.ru/files/photos/59/images/F.3%20O.10-Kr%20P.1%20F.18%20Vhod%20v%20muze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136" y="2743200"/>
            <a:ext cx="10593237" cy="359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798279" y="5434642"/>
            <a:ext cx="3709359" cy="845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Краснокамский</a:t>
            </a:r>
          </a:p>
          <a:p>
            <a:pPr algn="ctr"/>
            <a:r>
              <a:rPr lang="ru-RU" sz="2000" b="1" dirty="0" smtClean="0"/>
              <a:t> краеведческий музей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21102"/>
            <a:ext cx="10364451" cy="2570672"/>
          </a:xfrm>
        </p:spPr>
        <p:txBody>
          <a:bodyPr>
            <a:normAutofit fontScale="90000"/>
          </a:bodyPr>
          <a:lstStyle/>
          <a:p>
            <a:pPr indent="360000" algn="just"/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Если вы проявили интерес к данному биогеоценозу, то можно пройти по экологической тропе по следующему маршруту.</a:t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 Но для этого  необходимо отгадать загадки.</a:t>
            </a:r>
            <a:endParaRPr lang="ru-RU" cap="none" dirty="0">
              <a:solidFill>
                <a:srgbClr val="000066"/>
              </a:solidFill>
            </a:endParaRPr>
          </a:p>
        </p:txBody>
      </p:sp>
      <p:pic>
        <p:nvPicPr>
          <p:cNvPr id="3" name="Рисунок 2" descr="http://time-00-00.ru/wp-content/uploads/2014/05/vopros-krasniii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1339" y="4400177"/>
            <a:ext cx="707390" cy="78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animashki.kak2z.org/pic/21/liniia-1062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4181" y="500332"/>
            <a:ext cx="10110158" cy="161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124019"/>
          </a:xfrm>
        </p:spPr>
        <p:txBody>
          <a:bodyPr/>
          <a:lstStyle/>
          <a:p>
            <a:r>
              <a:rPr lang="ru-RU" b="1" cap="none" dirty="0" smtClean="0">
                <a:solidFill>
                  <a:srgbClr val="132752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b="1" cap="none" dirty="0">
              <a:solidFill>
                <a:srgbClr val="13275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913775" y="1811548"/>
            <a:ext cx="5021200" cy="32780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Растут на болоте растения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Точнее это топливо и удобрение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kern="0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торф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kern="0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Помощник настоящий.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kern="0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Он несет в дом тепло.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kern="0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От него в домах светло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kern="0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Помогает плавить стали.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kern="0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Делать краски и эмали</a:t>
            </a:r>
          </a:p>
          <a:p>
            <a:pPr algn="ctr">
              <a:buNone/>
            </a:pPr>
            <a:r>
              <a:rPr lang="ru-RU" sz="2400" b="1" cap="none" dirty="0" smtClean="0">
                <a:solidFill>
                  <a:srgbClr val="660033"/>
                </a:solidFill>
              </a:rPr>
              <a:t>уголь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>
          <a:xfrm>
            <a:off x="6172200" y="1759789"/>
            <a:ext cx="5105400" cy="3899139"/>
          </a:xfrm>
        </p:spPr>
        <p:txBody>
          <a:bodyPr>
            <a:normAutofit lnSpcReduction="10000"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На кухне у мамы- помощник отличный.</a:t>
            </a: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Он синим цветом расцветает от спички.</a:t>
            </a:r>
          </a:p>
          <a:p>
            <a:pPr>
              <a:buNone/>
            </a:pPr>
            <a:r>
              <a:rPr lang="ru-RU" sz="2400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газ</a:t>
            </a:r>
            <a:endParaRPr lang="ru-RU" b="1" cap="none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Без неё не побежит Ни автобус, ни такси, Не поднимется ракета. Отгадайте же, что это</a:t>
            </a:r>
            <a:r>
              <a:rPr lang="en-US" sz="2400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cap="none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нефть</a:t>
            </a:r>
          </a:p>
          <a:p>
            <a:pPr>
              <a:buNone/>
            </a:pPr>
            <a:endParaRPr lang="ru-RU" b="1" cap="none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cap="none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333" y="5865962"/>
            <a:ext cx="1093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Какое отношение эти полезные ископаемые имеют к болоту</a:t>
            </a:r>
            <a:r>
              <a:rPr lang="en-US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097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Картинки по запросу пальтинское болото краснокамск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11977717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192437" y="828134"/>
            <a:ext cx="45892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Вход на тропу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097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mtdata.ru/u18/photo6C90/20526611850-0/origina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1" y="428604"/>
            <a:ext cx="10953419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759790" y="661359"/>
            <a:ext cx="8637916" cy="3427413"/>
          </a:xfrm>
        </p:spPr>
        <p:txBody>
          <a:bodyPr>
            <a:normAutofit fontScale="90000"/>
          </a:bodyPr>
          <a:lstStyle/>
          <a:p>
            <a:pPr indent="360000"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cap="none" dirty="0" smtClean="0">
                <a:solidFill>
                  <a:srgbClr val="002060"/>
                </a:solidFill>
              </a:rPr>
              <a:t>И в завершении презентации небольшое стихотворение.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 smtClean="0"/>
              <a:t>   </a:t>
            </a: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Есть в Краснокамске такое болото,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Оно нам и пищу дает, и работу.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В нем красок природы палитры не счесть,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И клюква, морошка, черника там есть.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 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   Грибов очень много- их можно солить.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При помощи торфа буржуйку топить,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Использовать торф  и как удобрение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r>
              <a:rPr lang="ru-RU" sz="3300" b="1" cap="none" dirty="0" smtClean="0">
                <a:solidFill>
                  <a:srgbClr val="A50021"/>
                </a:solidFill>
                <a:latin typeface="+mn-lt"/>
              </a:rPr>
              <a:t>Будет уж очень вкусным варение.</a:t>
            </a:r>
            <a:br>
              <a:rPr lang="ru-RU" sz="3300" b="1" cap="none" dirty="0" smtClean="0">
                <a:solidFill>
                  <a:srgbClr val="A50021"/>
                </a:solidFill>
                <a:latin typeface="+mn-lt"/>
              </a:rPr>
            </a:br>
            <a:endParaRPr lang="ru-RU" sz="3300" b="1" cap="none" dirty="0">
              <a:solidFill>
                <a:srgbClr val="A50021"/>
              </a:solidFill>
              <a:latin typeface="+mn-lt"/>
            </a:endParaRPr>
          </a:p>
        </p:txBody>
      </p:sp>
      <p:pic>
        <p:nvPicPr>
          <p:cNvPr id="3073" name="Picture 1" descr="580154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302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580154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98475"/>
            <a:ext cx="7302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580154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61750" y="0"/>
            <a:ext cx="7302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580154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61750" y="2725947"/>
            <a:ext cx="7302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90777" y="431321"/>
            <a:ext cx="9851365" cy="70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Животных немного, но там их среда.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В цепи пищевой они просто еда.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Я больше не буду болото хвалить,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Его нужно вместе всем нам сохранить.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Не жечь там костры!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Не устраивать свалки!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Иначе останутся кочки и палки!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Не будет чистой, прозрачной воды.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Кругом обмелеют колодцы, пруды.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Давайте же будем природу любить,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ea typeface="Times New Roman" pitchFamily="18" charset="0"/>
                <a:cs typeface="Times New Roman" pitchFamily="18" charset="0"/>
              </a:rPr>
              <a:t>Чтоб  для потомков ее сохранить!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i="1" dirty="0" smtClean="0">
                <a:solidFill>
                  <a:srgbClr val="A500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2400" i="1" dirty="0" smtClean="0">
                <a:solidFill>
                  <a:srgbClr val="A500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Е.Климова</a:t>
            </a:r>
            <a:endParaRPr kumimoji="0" lang="ru-RU" sz="3000" i="1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b="1" dirty="0" smtClean="0">
                <a:solidFill>
                  <a:srgbClr val="A50021"/>
                </a:solidFill>
                <a:cs typeface="Times New Roman" pitchFamily="18" charset="0"/>
              </a:rPr>
              <a:t>                                                    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cs typeface="Arial" pitchFamily="34" charset="0"/>
            </a:endParaRPr>
          </a:p>
        </p:txBody>
      </p:sp>
      <p:pic>
        <p:nvPicPr>
          <p:cNvPr id="1026" name="Picture 2" descr="ogon-1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5102" y="2812213"/>
            <a:ext cx="14478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kolode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22612" y="4373592"/>
            <a:ext cx="1702279" cy="123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tras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2670" y="879894"/>
            <a:ext cx="1597714" cy="134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5801541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7302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5801541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843841"/>
            <a:ext cx="7302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other%20(750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88702" y="5052204"/>
            <a:ext cx="38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88513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ПРЕЗЕНТАЦИЯ ЗАКОНЧЕНА.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Спасибо за внимание.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2049" name="Picture 1" descr="animashki-linii-3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1449" y="4485736"/>
            <a:ext cx="38100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13774" y="4623758"/>
            <a:ext cx="10363826" cy="1811548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2400" b="1" dirty="0" smtClean="0"/>
              <a:t>   </a:t>
            </a:r>
            <a:endParaRPr lang="ru-RU" sz="2400" b="1" cap="none" dirty="0" smtClean="0"/>
          </a:p>
          <a:p>
            <a:pPr marL="0" indent="36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cap="none" dirty="0" smtClean="0">
                <a:solidFill>
                  <a:srgbClr val="000066"/>
                </a:solidFill>
              </a:rPr>
              <a:t>Болото  окружает город Краснокамск с севера, с северо-востока, с востока и северо-запада. На территории современного города до 1940 годов находилось три небольших болота  площадью от 5 до 24 гектаров.</a:t>
            </a:r>
          </a:p>
          <a:p>
            <a:endParaRPr lang="ru-RU" b="1" dirty="0">
              <a:solidFill>
                <a:srgbClr val="00006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3808" y="607026"/>
            <a:ext cx="9896475" cy="3876675"/>
          </a:xfrm>
          <a:prstGeom prst="rect">
            <a:avLst/>
          </a:prstGeom>
        </p:spPr>
      </p:pic>
      <p:sp>
        <p:nvSpPr>
          <p:cNvPr id="9" name="Прямоугольная выноска 8"/>
          <p:cNvSpPr/>
          <p:nvPr/>
        </p:nvSpPr>
        <p:spPr>
          <a:xfrm>
            <a:off x="6387697" y="667265"/>
            <a:ext cx="2089037" cy="659484"/>
          </a:xfrm>
          <a:prstGeom prst="wedgeRect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Краснокамск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173857"/>
            <a:ext cx="10364451" cy="267418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759126" y="707367"/>
            <a:ext cx="10765766" cy="1362973"/>
          </a:xfrm>
        </p:spPr>
        <p:txBody>
          <a:bodyPr>
            <a:noAutofit/>
          </a:bodyPr>
          <a:lstStyle/>
          <a:p>
            <a:pPr marL="0" indent="36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центре Пальтинского болота находиться озеро глубиной около 6 метров,  называемое местными жителями «Бездонное».</a:t>
            </a:r>
            <a:endParaRPr lang="ru-RU" sz="2800" b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1873" y="2053087"/>
            <a:ext cx="109555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территории Пальтинского болота имеются участки, которые можно отнести к типу верховых, низинных и переходных болот. Они имеют разные типы питания- за счет атмосферных и грунтовых вод.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fotohood.ru/images/122362_kartinki-bolot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838" y="3864634"/>
            <a:ext cx="1104181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0883" y="4364966"/>
            <a:ext cx="10575985" cy="2001328"/>
          </a:xfrm>
        </p:spPr>
        <p:txBody>
          <a:bodyPr>
            <a:normAutofit/>
          </a:bodyPr>
          <a:lstStyle/>
          <a:p>
            <a:pPr indent="457200" algn="just">
              <a:lnSpc>
                <a:spcPct val="100000"/>
              </a:lnSpc>
            </a:pPr>
            <a:r>
              <a:rPr lang="ru-RU" sz="2000" b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Давайте поближе познакомимся с  Пальтинским болотом- оно удивит своей необычной красотой. Деревья здесь низкие, гораздо ниже своих лесных собратьев. Подчас можно увидеть деревья изогнутой причудливой </a:t>
            </a: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формы.</a:t>
            </a:r>
            <a:endParaRPr lang="ru-RU" sz="2800" b="1" cap="none" dirty="0">
              <a:solidFill>
                <a:srgbClr val="000066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258830" y="952360"/>
            <a:ext cx="10363826" cy="3424107"/>
          </a:xfrm>
        </p:spPr>
        <p:txBody>
          <a:bodyPr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6" name="Рисунок 5" descr="http://www.geocaching.su/photos/albums/17032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500332"/>
            <a:ext cx="10593237" cy="357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38062" y="670275"/>
            <a:ext cx="10364451" cy="1596177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b="1" cap="none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Самыми увидивительными  выглядят сосны погруженные в мох. Мох здесь мягкий струящийся, застилающий огромные пространства ворсистым  ковром.</a:t>
            </a:r>
            <a:endParaRPr lang="ru-RU" sz="2800" cap="none" dirty="0">
              <a:solidFill>
                <a:srgbClr val="000066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0" y="2367092"/>
            <a:ext cx="5486400" cy="3424107"/>
          </a:xfrm>
        </p:spPr>
        <p:txBody>
          <a:bodyPr>
            <a:normAutofit/>
          </a:bodyPr>
          <a:lstStyle/>
          <a:p>
            <a:pPr lvl="4">
              <a:buNone/>
            </a:pPr>
            <a:r>
              <a:rPr lang="ru-RU" sz="3200" b="1" i="1" cap="none" dirty="0" smtClean="0">
                <a:solidFill>
                  <a:srgbClr val="660033"/>
                </a:solidFill>
              </a:rPr>
              <a:t>Мох сфагнум</a:t>
            </a:r>
            <a:endParaRPr lang="ru-RU" sz="3200" b="1" i="1" cap="none" dirty="0">
              <a:solidFill>
                <a:srgbClr val="660033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660033"/>
                </a:solidFill>
              </a:rPr>
              <a:t>         </a:t>
            </a:r>
            <a:r>
              <a:rPr lang="ru-RU" sz="3200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Мох кукушкин лен</a:t>
            </a:r>
            <a:endParaRPr lang="ru-RU" sz="3200" b="1" cap="none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9" descr="http://unpictures.ru/images/1049055_sfagnum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7865" y="3015010"/>
            <a:ext cx="4040188" cy="303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10" descr="http://blog-travushka.ru/wp-content/uploads/2016/01/Polytrichum1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6904" y="3048326"/>
            <a:ext cx="4041775" cy="303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amsmaintenance.com/uploads/posts/2012-02/1328120108_378796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4111" y="3485878"/>
            <a:ext cx="164307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759125"/>
            <a:ext cx="10364451" cy="108692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участках верховых болот можно встретить различные растения в том числе и занесенные в Красную  книгу.</a:t>
            </a:r>
            <a:b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Рисунок 4" descr="http://ogarden.ru/d/303220/d/kaluzhnica-bolotnay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321" y="2070340"/>
            <a:ext cx="10610490" cy="448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7021903" y="2225615"/>
            <a:ext cx="3830128" cy="6383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Растения</a:t>
            </a:r>
            <a:r>
              <a:rPr lang="ru-RU" sz="2800" b="1" dirty="0" smtClean="0">
                <a:solidFill>
                  <a:srgbClr val="660033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болота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13775" y="327804"/>
            <a:ext cx="10364451" cy="845388"/>
          </a:xfrm>
        </p:spPr>
        <p:txBody>
          <a:bodyPr/>
          <a:lstStyle/>
          <a:p>
            <a:r>
              <a:rPr lang="ru-RU" b="1" i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Голубика</a:t>
            </a:r>
            <a:endParaRPr lang="ru-RU" i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11" descr="http://img-fotki.yandex.ru/get/6810/20839000.ba/0_13aa0e_33487196_ori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3851" y="1104180"/>
            <a:ext cx="10437962" cy="550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76045"/>
            <a:ext cx="10364451" cy="879895"/>
          </a:xfrm>
        </p:spPr>
        <p:txBody>
          <a:bodyPr>
            <a:normAutofit/>
          </a:bodyPr>
          <a:lstStyle/>
          <a:p>
            <a:r>
              <a:rPr lang="ru-RU" b="1" i="1" cap="none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Клюква</a:t>
            </a:r>
            <a:endParaRPr lang="ru-RU" b="1" i="1" cap="none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s://www.proza.ru/pics/2015/11/26/1833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1102" y="1449239"/>
            <a:ext cx="11248845" cy="479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</TotalTime>
  <Words>562</Words>
  <Application>Microsoft Office PowerPoint</Application>
  <PresentationFormat>Произвольный</PresentationFormat>
  <Paragraphs>103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Капля</vt:lpstr>
      <vt:lpstr>ПАЛЬТИНСКОЕ БОЛОТО</vt:lpstr>
      <vt:lpstr>Характеристика  БОЛОТа</vt:lpstr>
      <vt:lpstr>Слайд 3</vt:lpstr>
      <vt:lpstr> </vt:lpstr>
      <vt:lpstr> Давайте поближе познакомимся с  Пальтинским болотом- оно удивит своей необычной красотой. Деревья здесь низкие, гораздо ниже своих лесных собратьев. Подчас можно увидеть деревья изогнутой причудливой формы.</vt:lpstr>
      <vt:lpstr>  Самыми увидивительными  выглядят сосны погруженные в мох. Мох здесь мягкий струящийся, застилающий огромные пространства ворсистым  ковром.</vt:lpstr>
      <vt:lpstr>        На участках верховых болот можно встретить различные растения в том числе и занесенные в Красную  книгу.    </vt:lpstr>
      <vt:lpstr>Голубика</vt:lpstr>
      <vt:lpstr>Клюква</vt:lpstr>
      <vt:lpstr>Черника</vt:lpstr>
      <vt:lpstr>Морошка</vt:lpstr>
      <vt:lpstr>Багульник болотный</vt:lpstr>
      <vt:lpstr>Подбел</vt:lpstr>
      <vt:lpstr> Кроме обычных растений вы увидите насекомоядные  растения, росянку и пузырчатку.</vt:lpstr>
      <vt:lpstr>Редкие растения </vt:lpstr>
      <vt:lpstr>На болоте  также  обитают    животные,  в том числе и редкие.</vt:lpstr>
      <vt:lpstr> </vt:lpstr>
      <vt:lpstr>Редкие животные</vt:lpstr>
      <vt:lpstr>В летние жаркие дни болото наполняется  дурманящими  запахами, кружащими голову.   Сидя на сухой кочке можно полюбоваться   танцами  разноцветных бабочек и слюдянокрылых стрекоз.     Рядом на кочку может присесть черный ворон  или юркий лесной воробышек—славка а при случае на поваленное дереве можно увидеть дятла, добывающего своим длинным клювом  из-под коры муравьев. </vt:lpstr>
      <vt:lpstr>Слайд 20</vt:lpstr>
      <vt:lpstr>      </vt:lpstr>
      <vt:lpstr>       Если вы проявили интерес к данному биогеоценозу, то можно пройти по экологической тропе по следующему маршруту.               Но для этого  необходимо отгадать загадки.</vt:lpstr>
      <vt:lpstr>Загадки</vt:lpstr>
      <vt:lpstr>Слайд 24</vt:lpstr>
      <vt:lpstr>Слайд 25</vt:lpstr>
      <vt:lpstr>    И в завершении презентации небольшое стихотворение.      Есть в Краснокамске такое болото, Оно нам и пищу дает, и работу. В нем красок природы палитры не счесть, И клюква, морошка, черника там есть.      Грибов очень много- их можно солить. При помощи торфа буржуйку топить, Использовать торф  и как удобрение Будет уж очень вкусным варение. </vt:lpstr>
      <vt:lpstr>Слайд 27</vt:lpstr>
      <vt:lpstr>ПРЕЗЕНТАЦИЯ ЗАКОНЧЕНА.  Спасибо за внимание.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ПАЛЬТИНСКОЕ БОЛОТО</dc:title>
  <dc:creator>maa@lib.permregion.ru</dc:creator>
  <cp:lastModifiedBy>home</cp:lastModifiedBy>
  <cp:revision>63</cp:revision>
  <dcterms:created xsi:type="dcterms:W3CDTF">2017-01-19T09:54:37Z</dcterms:created>
  <dcterms:modified xsi:type="dcterms:W3CDTF">2017-01-27T08:13:13Z</dcterms:modified>
</cp:coreProperties>
</file>