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1" r:id="rId5"/>
    <p:sldId id="263" r:id="rId6"/>
    <p:sldId id="262" r:id="rId7"/>
    <p:sldId id="266" r:id="rId8"/>
    <p:sldId id="265" r:id="rId9"/>
    <p:sldId id="264" r:id="rId10"/>
    <p:sldId id="268" r:id="rId11"/>
    <p:sldId id="267" r:id="rId12"/>
    <p:sldId id="271" r:id="rId13"/>
    <p:sldId id="270" r:id="rId14"/>
    <p:sldId id="283" r:id="rId15"/>
    <p:sldId id="269" r:id="rId16"/>
    <p:sldId id="273" r:id="rId17"/>
    <p:sldId id="274" r:id="rId18"/>
    <p:sldId id="275" r:id="rId19"/>
    <p:sldId id="276" r:id="rId20"/>
    <p:sldId id="278" r:id="rId21"/>
    <p:sldId id="277" r:id="rId22"/>
    <p:sldId id="279" r:id="rId23"/>
    <p:sldId id="281" r:id="rId24"/>
    <p:sldId id="282" r:id="rId25"/>
    <p:sldId id="280" r:id="rId26"/>
    <p:sldId id="258" r:id="rId27"/>
    <p:sldId id="27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1965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877AF-C8A1-40FB-9E12-72ADA155B160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C31FDD6-EB52-4CA1-A63B-B7953B7C88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nature.baikal.ru/phs/norm/18/18645.jpg" TargetMode="External"/><Relationship Id="rId13" Type="http://schemas.openxmlformats.org/officeDocument/2006/relationships/hyperlink" Target="http://www.plantarium.ru/dat/plants/3/380/103380_c76b357b.jpg" TargetMode="External"/><Relationship Id="rId18" Type="http://schemas.openxmlformats.org/officeDocument/2006/relationships/hyperlink" Target="http://img-fotki.yandex.ru/get/9651/47807012.61/0_dacdc_51ace259_XL.jpg" TargetMode="External"/><Relationship Id="rId3" Type="http://schemas.openxmlformats.org/officeDocument/2006/relationships/hyperlink" Target="http://&#1084;&#1077;&#1078;&#1076;&#1091;.net/upload/iblock/6e1/6e1c711b0e621af12e85b80f443ec3c6.jpg" TargetMode="External"/><Relationship Id="rId21" Type="http://schemas.openxmlformats.org/officeDocument/2006/relationships/hyperlink" Target="http://flower.onego.ru/orchid/ena_8201.jpg" TargetMode="External"/><Relationship Id="rId7" Type="http://schemas.openxmlformats.org/officeDocument/2006/relationships/hyperlink" Target="http://trekkingclub.ru/albom/krasota/big/krasot_02.jpg" TargetMode="External"/><Relationship Id="rId12" Type="http://schemas.openxmlformats.org/officeDocument/2006/relationships/hyperlink" Target="http://florabio.ru/wp-content/uploads/2010/07/osoka-zaliv.jpg" TargetMode="External"/><Relationship Id="rId17" Type="http://schemas.openxmlformats.org/officeDocument/2006/relationships/hyperlink" Target="http://greenspravka.ru/images_sorts/kizilnik_horizontalis_big3.jpg" TargetMode="External"/><Relationship Id="rId2" Type="http://schemas.openxmlformats.org/officeDocument/2006/relationships/hyperlink" Target="https://img-fotki.yandex.ru/get/3600/198922885.61/0_169ff3_777af8db_-1-XL.jpg" TargetMode="External"/><Relationship Id="rId16" Type="http://schemas.openxmlformats.org/officeDocument/2006/relationships/hyperlink" Target="http://sadovymir.ru/upload/medialibrary/489/rech.jpg" TargetMode="External"/><Relationship Id="rId20" Type="http://schemas.openxmlformats.org/officeDocument/2006/relationships/hyperlink" Target="http://macroid.ru/mdata/thumb/70/IMG_14704_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sibiri.ru/wp-content/uploads/2015/02/&#1050;&#1091;&#1079;&#1085;&#1077;&#1094;&#1082;&#1080;&#1081;-&#1072;&#1083;&#1072;&#1090;&#1072;&#1091;.jpg" TargetMode="External"/><Relationship Id="rId11" Type="http://schemas.openxmlformats.org/officeDocument/2006/relationships/hyperlink" Target="http://lektrava.ru/upload/resize_cache/iblock/d3e/564_376_1f92401c497e7261fd4ad59c0fd7ff5bc/d3e23478c473163fad273cd1f2a626cc.jpg" TargetMode="External"/><Relationship Id="rId24" Type="http://schemas.openxmlformats.org/officeDocument/2006/relationships/hyperlink" Target="https://3.404content.com/1/B6/13/456268343545956277/fullsize.jpg" TargetMode="External"/><Relationship Id="rId5" Type="http://schemas.openxmlformats.org/officeDocument/2006/relationships/hyperlink" Target="http://go3.imgsmail.ru/imgpreview?key=3127e4116e282710&amp;mb=imgdb_preview_324" TargetMode="External"/><Relationship Id="rId15" Type="http://schemas.openxmlformats.org/officeDocument/2006/relationships/hyperlink" Target="http://forum.awd.ru/fake_non_existing_directory/1314948/thumb/633/584/63358462d3383d220a61b083b892e4a5.jpg" TargetMode="External"/><Relationship Id="rId23" Type="http://schemas.openxmlformats.org/officeDocument/2006/relationships/hyperlink" Target="http://farm9.staticflickr.com/8657/15746757809_c0791210a5_m.jpg" TargetMode="External"/><Relationship Id="rId10" Type="http://schemas.openxmlformats.org/officeDocument/2006/relationships/hyperlink" Target="http://www.balandin.net/Flora/Crassula_pellucida1.jpg" TargetMode="External"/><Relationship Id="rId19" Type="http://schemas.openxmlformats.org/officeDocument/2006/relationships/hyperlink" Target="http://poxudeem.ru/uploads/posts/2013-01/1359372148_1290487321_1.jpg" TargetMode="External"/><Relationship Id="rId4" Type="http://schemas.openxmlformats.org/officeDocument/2006/relationships/hyperlink" Target="http://rossija.info/wp-content/uploads/2014/11/kuzneckiy-alatau_05.jpg" TargetMode="External"/><Relationship Id="rId9" Type="http://schemas.openxmlformats.org/officeDocument/2006/relationships/hyperlink" Target="https://upload.wikimedia.org/wikipedia/commons/thumb/d/d9/Yellow_flowers_of_Solidago_canadensis.jpg/265px-Yellow_flowers_of_Solidago_canadensis.jpg" TargetMode="External"/><Relationship Id="rId14" Type="http://schemas.openxmlformats.org/officeDocument/2006/relationships/hyperlink" Target="http://florapedia.ru/media/pic_full/2/8276.jpg" TargetMode="External"/><Relationship Id="rId22" Type="http://schemas.openxmlformats.org/officeDocument/2006/relationships/hyperlink" Target="http://cvetu.com.ua/image/cvetu_krasnoi_knigi/tainik_yaicevidnui/2.jpg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birds-altay.ru/wp-content/uploads/2010/03/38.jpg" TargetMode="External"/><Relationship Id="rId13" Type="http://schemas.openxmlformats.org/officeDocument/2006/relationships/hyperlink" Target="http://macroclub.ru/gallery/data/517/vipera_berus.jpg" TargetMode="External"/><Relationship Id="rId18" Type="http://schemas.openxmlformats.org/officeDocument/2006/relationships/hyperlink" Target="http://aneleflora.ru/images/ural/20050720/big/aconitum.jpg" TargetMode="External"/><Relationship Id="rId26" Type="http://schemas.openxmlformats.org/officeDocument/2006/relationships/hyperlink" Target="http://detskiychas.ru/wp-content/uploads/2013/06/filin_stihi.jpg" TargetMode="External"/><Relationship Id="rId39" Type="http://schemas.openxmlformats.org/officeDocument/2006/relationships/hyperlink" Target="http://www.plantarium.ru/dat/plants/6/608/255608_5b394be7.jpg" TargetMode="External"/><Relationship Id="rId3" Type="http://schemas.openxmlformats.org/officeDocument/2006/relationships/hyperlink" Target="http://ekogradmoscow.ru/images/Raznoye19/0609/1112016/shutterstock_146274464.jpg" TargetMode="External"/><Relationship Id="rId21" Type="http://schemas.openxmlformats.org/officeDocument/2006/relationships/hyperlink" Target="http://mascbs.ucoz.ru/pamatniki/Myotis_brandtii_1237296993.jpg" TargetMode="External"/><Relationship Id="rId34" Type="http://schemas.openxmlformats.org/officeDocument/2006/relationships/hyperlink" Target="http://macroid.ru/cache/200/63/131763.jpg" TargetMode="External"/><Relationship Id="rId42" Type="http://schemas.openxmlformats.org/officeDocument/2006/relationships/hyperlink" Target="http://etosibir.ru/wp-content/uploads/2014/09/Kuznetski-Ala-Tau_2-900x516.jpg" TargetMode="External"/><Relationship Id="rId47" Type="http://schemas.openxmlformats.org/officeDocument/2006/relationships/hyperlink" Target="http://kuzpress.ru/i/info/260x260/2/2244.jpg" TargetMode="External"/><Relationship Id="rId7" Type="http://schemas.openxmlformats.org/officeDocument/2006/relationships/hyperlink" Target="http://redbook24.ru/wp-content/uploads/2012/05/Bradypterus-tacsanowskius.jpg" TargetMode="External"/><Relationship Id="rId12" Type="http://schemas.openxmlformats.org/officeDocument/2006/relationships/hyperlink" Target="http://nature.baikal.ru/phs/norm/13/13710.jpg" TargetMode="External"/><Relationship Id="rId17" Type="http://schemas.openxmlformats.org/officeDocument/2006/relationships/hyperlink" Target="http://go3.imgsmail.ru/imgpreview?key=5a156d06029447b8&amp;mb=imgdb_preview_1196" TargetMode="External"/><Relationship Id="rId25" Type="http://schemas.openxmlformats.org/officeDocument/2006/relationships/hyperlink" Target="http://mila.kcbux.ru/Ptizy/image_10/04-001.jpg" TargetMode="External"/><Relationship Id="rId33" Type="http://schemas.openxmlformats.org/officeDocument/2006/relationships/hyperlink" Target="http://macroid.ru/cache/200/94/2494.jpg" TargetMode="External"/><Relationship Id="rId38" Type="http://schemas.openxmlformats.org/officeDocument/2006/relationships/hyperlink" Target="http://flower.onego.ru/other/other/ena_4562.jpg" TargetMode="External"/><Relationship Id="rId46" Type="http://schemas.openxmlformats.org/officeDocument/2006/relationships/hyperlink" Target="http://uonkr.ucoz.ru/foto/IMG_0604.jpg" TargetMode="External"/><Relationship Id="rId2" Type="http://schemas.openxmlformats.org/officeDocument/2006/relationships/hyperlink" Target="http://www.kuzbasskray.ru/pictures/09-07-015(2).jpg" TargetMode="External"/><Relationship Id="rId16" Type="http://schemas.openxmlformats.org/officeDocument/2006/relationships/hyperlink" Target="http://2.404content.com/1/9B/78/429414534526797691/fullsize.jpeg" TargetMode="External"/><Relationship Id="rId20" Type="http://schemas.openxmlformats.org/officeDocument/2006/relationships/hyperlink" Target="http://user.vse42.ru/files/P_S1280x960q80/Wnone/ui-5777feec386003.74308382.jpeg" TargetMode="External"/><Relationship Id="rId29" Type="http://schemas.openxmlformats.org/officeDocument/2006/relationships/hyperlink" Target="http://www.o-prirode.com/_ph/33/2/982272686.jpg?1484491484" TargetMode="External"/><Relationship Id="rId41" Type="http://schemas.openxmlformats.org/officeDocument/2006/relationships/hyperlink" Target="http://i4.otzovik.com/2012/03/27/193727/img/473075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bcu.ru/upload/resize_cache/iblock/245/500_500_1/218%20Leucosticte%20arctoa%20RGB%20AVA.jpg" TargetMode="External"/><Relationship Id="rId11" Type="http://schemas.openxmlformats.org/officeDocument/2006/relationships/hyperlink" Target="https://upload.wikimedia.org/wikipedia/ru/thumb/d/dd/&#1046;&#1080;&#1074;&#1086;&#1088;&#1086;&#1076;&#1103;&#1097;&#1072;&#1103;_&#1103;&#1097;&#1077;&#1088;&#1080;&#1094;&#1072;.jpg/800px-&#1046;&#1080;&#1074;&#1086;&#1088;&#1086;&#1076;&#1103;&#1097;&#1072;&#1103;_&#1103;&#1097;&#1077;&#1088;&#1080;&#1094;&#1072;.jpg" TargetMode="External"/><Relationship Id="rId24" Type="http://schemas.openxmlformats.org/officeDocument/2006/relationships/hyperlink" Target="http://qwe.in.ua/wp-content/uploads/2013/04/704252056-289x300.jpg" TargetMode="External"/><Relationship Id="rId32" Type="http://schemas.openxmlformats.org/officeDocument/2006/relationships/hyperlink" Target="http://molbiol.ru/forums/uploads/a001/b017/post-11498-1186072924.jpg" TargetMode="External"/><Relationship Id="rId37" Type="http://schemas.openxmlformats.org/officeDocument/2006/relationships/hyperlink" Target="http://oblepiha.com/uploads/posts/2012-09/1348721284_3.jpg" TargetMode="External"/><Relationship Id="rId40" Type="http://schemas.openxmlformats.org/officeDocument/2006/relationships/hyperlink" Target="http://www.altai-photo.ru/_ph/35/481492900.jpg?1484494094" TargetMode="External"/><Relationship Id="rId45" Type="http://schemas.openxmlformats.org/officeDocument/2006/relationships/hyperlink" Target="http://go2.imgsmail.ru/imgpreview?key=120ebd0a3106590d&amp;mb=imgdb_preview_1984" TargetMode="External"/><Relationship Id="rId5" Type="http://schemas.openxmlformats.org/officeDocument/2006/relationships/hyperlink" Target="http://www.kuz-alatau.ru/images/galery/21/2.jpg" TargetMode="External"/><Relationship Id="rId15" Type="http://schemas.openxmlformats.org/officeDocument/2006/relationships/hyperlink" Target="http://b-kld.ru/attachments/Image/0af0512.jpeg" TargetMode="External"/><Relationship Id="rId23" Type="http://schemas.openxmlformats.org/officeDocument/2006/relationships/hyperlink" Target="http://s09.radikal.ru/i182/1301/c6/6524db941729.jpg" TargetMode="External"/><Relationship Id="rId28" Type="http://schemas.openxmlformats.org/officeDocument/2006/relationships/hyperlink" Target="http://8lap.ru/upload/resize_cache/iblock/967/341_341_2/967d549c9a2e411b6653c49ece157daa.jpg" TargetMode="External"/><Relationship Id="rId36" Type="http://schemas.openxmlformats.org/officeDocument/2006/relationships/hyperlink" Target="http://strannik-sergey.ru/2013/2/2013-06-15-Aleshkovo/photos/2013-06-15-0804.jpg" TargetMode="External"/><Relationship Id="rId10" Type="http://schemas.openxmlformats.org/officeDocument/2006/relationships/hyperlink" Target="http://eublepharis.ru/gallery/albums/userpics/10002/normal_Rana_arvalis.jpg" TargetMode="External"/><Relationship Id="rId19" Type="http://schemas.openxmlformats.org/officeDocument/2006/relationships/hyperlink" Target="http://cs.pikabu.ru/post_img/2013/02/13/8/1360755040_1336459623.jpg" TargetMode="External"/><Relationship Id="rId31" Type="http://schemas.openxmlformats.org/officeDocument/2006/relationships/hyperlink" Target="http://koktebel-himik.com.ua/images/tsikada-obyiknovennaya.jpg" TargetMode="External"/><Relationship Id="rId44" Type="http://schemas.openxmlformats.org/officeDocument/2006/relationships/hyperlink" Target="http://www.maam.ru/upload/blogs/e6c7ec669129af6bc2920fec3397a338.jpg.jpg" TargetMode="External"/><Relationship Id="rId4" Type="http://schemas.openxmlformats.org/officeDocument/2006/relationships/hyperlink" Target="http://dreempics.com/img/picture/Jul/12/44d5bdbe7fe5f014edbcf6016645067d/mini_5.jpg" TargetMode="External"/><Relationship Id="rId9" Type="http://schemas.openxmlformats.org/officeDocument/2006/relationships/hyperlink" Target="http://zoo-dom.com.ua/userfiles/portal/346366.jpg" TargetMode="External"/><Relationship Id="rId14" Type="http://schemas.openxmlformats.org/officeDocument/2006/relationships/hyperlink" Target="http://fishcom67.ru/wp-content/uploads/2013/08/taimen_foto2.jpg" TargetMode="External"/><Relationship Id="rId22" Type="http://schemas.openxmlformats.org/officeDocument/2006/relationships/hyperlink" Target="http://i59.fastpic.ru/big/2013/1205/49/6d77204981b28bea54e11b5dfb5d9849.jpeg" TargetMode="External"/><Relationship Id="rId27" Type="http://schemas.openxmlformats.org/officeDocument/2006/relationships/hyperlink" Target="http://r.zbp.ru/630x420/e7/30/d865c2.8gx0rh.5sqh.rs.ii.jpg" TargetMode="External"/><Relationship Id="rId30" Type="http://schemas.openxmlformats.org/officeDocument/2006/relationships/hyperlink" Target="http://img.animal-photos.ru/insects/bumblebee/bumblebee23.jpg" TargetMode="External"/><Relationship Id="rId35" Type="http://schemas.openxmlformats.org/officeDocument/2006/relationships/hyperlink" Target="http://www.classifieds24.ru/images/1923/1922367/large_3.jpg" TargetMode="External"/><Relationship Id="rId43" Type="http://schemas.openxmlformats.org/officeDocument/2006/relationships/hyperlink" Target="http://cs23.babysfera.ru/1/f/d/3/21510160.170576184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908721"/>
            <a:ext cx="6181076" cy="2088232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Государственный природный заповедник «Кузнецкий Алатау»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777380"/>
            <a:ext cx="5616624" cy="167595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Минеева Разима </a:t>
            </a:r>
            <a:r>
              <a:rPr lang="ru-RU" dirty="0" err="1" smtClean="0"/>
              <a:t>Анасовна</a:t>
            </a:r>
            <a:endParaRPr lang="ru-RU" dirty="0" smtClean="0"/>
          </a:p>
          <a:p>
            <a:r>
              <a:rPr lang="ru-RU" dirty="0" smtClean="0"/>
              <a:t> учитель начальных классов</a:t>
            </a:r>
          </a:p>
          <a:p>
            <a:r>
              <a:rPr lang="ru-RU" dirty="0" smtClean="0"/>
              <a:t>МБОУ «ООШ №100 им. </a:t>
            </a:r>
            <a:r>
              <a:rPr lang="ru-RU" dirty="0" err="1" smtClean="0"/>
              <a:t>С.Е.Цветкова</a:t>
            </a:r>
            <a:r>
              <a:rPr lang="ru-RU" dirty="0" smtClean="0"/>
              <a:t>»</a:t>
            </a:r>
          </a:p>
          <a:p>
            <a:r>
              <a:rPr lang="ru-RU" dirty="0"/>
              <a:t>г</a:t>
            </a:r>
            <a:r>
              <a:rPr lang="ru-RU" dirty="0" smtClean="0"/>
              <a:t>. Новокузнецк</a:t>
            </a:r>
            <a:endParaRPr lang="ru-RU" dirty="0"/>
          </a:p>
        </p:txBody>
      </p:sp>
      <p:pic>
        <p:nvPicPr>
          <p:cNvPr id="4" name="Picture 6" descr="http://xn--d1abdw2b.net/upload/iblock/6e1/6e1c711b0e621af12e85b80f443ec3c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4" y="979984"/>
            <a:ext cx="205361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muzyka_iz_peredachi_V_mire_zhivotnyh_-_nachalo.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7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66">
        <p14:prism isContent="1"/>
      </p:transition>
    </mc:Choice>
    <mc:Fallback>
      <p:transition spd="slow" advTm="46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885" y="260648"/>
            <a:ext cx="7125113" cy="57606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Розоцветные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098" name="Picture 2" descr="http://forum.awd.ru/fake_non_existing_directory/1314948/thumb/633/584/63358462d3383d220a61b083b892e4a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2374630" cy="186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9145" y="3277669"/>
            <a:ext cx="12314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дриада</a:t>
            </a:r>
            <a:endParaRPr lang="ru-RU" sz="2200" dirty="0"/>
          </a:p>
        </p:txBody>
      </p:sp>
      <p:pic>
        <p:nvPicPr>
          <p:cNvPr id="4100" name="Picture 4" descr="http://sadovymir.ru/upload/medialibrary/489/re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95442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4679" y="4259171"/>
            <a:ext cx="14975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гравилат</a:t>
            </a:r>
            <a:endParaRPr lang="ru-RU" sz="2200" dirty="0"/>
          </a:p>
        </p:txBody>
      </p:sp>
      <p:pic>
        <p:nvPicPr>
          <p:cNvPr id="4102" name="Picture 6" descr="http://greenspravka.ru/images_sorts/kizilnik_horizontalis_big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12776"/>
            <a:ext cx="2545911" cy="190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11372" y="3340620"/>
            <a:ext cx="17235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кизильник</a:t>
            </a:r>
            <a:endParaRPr lang="ru-RU" sz="2200" dirty="0"/>
          </a:p>
        </p:txBody>
      </p:sp>
      <p:pic>
        <p:nvPicPr>
          <p:cNvPr id="4104" name="Picture 8" descr="http://img-fotki.yandex.ru/get/9651/47807012.61/0_dacdc_51ace259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7" y="4252942"/>
            <a:ext cx="2696197" cy="202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4800" y="6275090"/>
            <a:ext cx="16001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манжетка</a:t>
            </a:r>
            <a:endParaRPr lang="ru-RU" sz="2200" dirty="0"/>
          </a:p>
        </p:txBody>
      </p:sp>
      <p:pic>
        <p:nvPicPr>
          <p:cNvPr id="4106" name="Picture 10" descr="http://poxudeem.ru/uploads/posts/2013-01/1359372148_1290487321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625" y="4213117"/>
            <a:ext cx="2727477" cy="206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17357" y="6275089"/>
            <a:ext cx="13115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таволга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95571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49">
        <p14:prism isContent="1"/>
      </p:transition>
    </mc:Choice>
    <mc:Fallback>
      <p:transition spd="slow" advTm="108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40" y="332656"/>
            <a:ext cx="7125113" cy="73705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Орхидейные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5122" name="Picture 2" descr="http://macroid.ru/mdata/thumb/70/IMG_14704_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668" y="3962270"/>
            <a:ext cx="1662336" cy="219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32090" y="6153032"/>
            <a:ext cx="33762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Башмачок капельный</a:t>
            </a:r>
            <a:endParaRPr lang="ru-RU" sz="2200" dirty="0"/>
          </a:p>
        </p:txBody>
      </p:sp>
      <p:pic>
        <p:nvPicPr>
          <p:cNvPr id="5124" name="Picture 4" descr="http://flower.onego.ru/orchid/ena_8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28" y="1340768"/>
            <a:ext cx="2190615" cy="219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06766" y="3531383"/>
            <a:ext cx="13981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липарис</a:t>
            </a:r>
            <a:endParaRPr lang="ru-RU" sz="2200" dirty="0"/>
          </a:p>
        </p:txBody>
      </p:sp>
      <p:pic>
        <p:nvPicPr>
          <p:cNvPr id="5126" name="Picture 6" descr="http://cvetu.com.ua/image/cvetu_krasnoi_knigi/tainik_yaicevidnui/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945" y="1340768"/>
            <a:ext cx="2383952" cy="317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89634" y="4517384"/>
            <a:ext cx="1202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тайник</a:t>
            </a:r>
            <a:endParaRPr lang="ru-RU" sz="2200" dirty="0"/>
          </a:p>
        </p:txBody>
      </p:sp>
      <p:pic>
        <p:nvPicPr>
          <p:cNvPr id="5128" name="Picture 8" descr="http://farm9.staticflickr.com/8657/15746757809_c0791210a5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340768"/>
            <a:ext cx="2104507" cy="317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72939" y="4517384"/>
            <a:ext cx="1213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ладьян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00392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85">
        <p14:prism isContent="1"/>
      </p:transition>
    </mc:Choice>
    <mc:Fallback>
      <p:transition spd="slow" advTm="95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5113" cy="593036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Фауна заповедника</a:t>
            </a:r>
            <a:br>
              <a:rPr lang="ru-RU" sz="2400" b="1" dirty="0" smtClean="0">
                <a:solidFill>
                  <a:srgbClr val="008000"/>
                </a:solidFill>
              </a:rPr>
            </a:br>
            <a:r>
              <a:rPr lang="ru-RU" sz="2400" b="1" dirty="0" smtClean="0">
                <a:solidFill>
                  <a:srgbClr val="008000"/>
                </a:solidFill>
              </a:rPr>
              <a:t>(млекопитающие)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6146" name="Picture 2" descr="https://3.404content.com/1/B6/13/456268343545956277/full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7" y="1340768"/>
            <a:ext cx="388843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kuzbasskray.ru/pictures/09-07-015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381" y="4077072"/>
            <a:ext cx="388843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ekogradmoscow.ru/images/Raznoye19/0609/1112016/shutterstock_1462744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820" y="1398558"/>
            <a:ext cx="3811273" cy="253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36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67">
        <p14:prism isContent="1"/>
      </p:transition>
    </mc:Choice>
    <mc:Fallback>
      <p:transition spd="slow" advTm="83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reempics.com/img/picture/Jul/12/44d5bdbe7fe5f014edbcf6016645067d/mini_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1" t="2132" b="2136"/>
          <a:stretch/>
        </p:blipFill>
        <p:spPr bwMode="auto">
          <a:xfrm>
            <a:off x="1423367" y="512618"/>
            <a:ext cx="6316985" cy="500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793358"/>
            <a:ext cx="7970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/>
              <a:t>Самым </a:t>
            </a:r>
            <a:r>
              <a:rPr lang="ru-RU" sz="2200" b="1" dirty="0">
                <a:solidFill>
                  <a:srgbClr val="008000"/>
                </a:solidFill>
              </a:rPr>
              <a:t>многочисленным</a:t>
            </a:r>
            <a:r>
              <a:rPr lang="ru-RU" sz="2200" dirty="0"/>
              <a:t> представителем отряда </a:t>
            </a:r>
            <a:r>
              <a:rPr lang="ru-RU" sz="2200" b="1" dirty="0">
                <a:solidFill>
                  <a:srgbClr val="008000"/>
                </a:solidFill>
              </a:rPr>
              <a:t>хищных</a:t>
            </a:r>
            <a:r>
              <a:rPr lang="ru-RU" sz="2200" dirty="0"/>
              <a:t> является кузнецкий подвид </a:t>
            </a:r>
            <a:r>
              <a:rPr lang="ru-RU" sz="2200" dirty="0" smtClean="0"/>
              <a:t>соболя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718691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54">
        <p14:prism isContent="1"/>
      </p:transition>
    </mc:Choice>
    <mc:Fallback>
      <p:transition spd="slow" advTm="74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kuz-alatau.ru/images/galery/21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6532"/>
            <a:ext cx="7165938" cy="460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0325" y="5517232"/>
            <a:ext cx="73484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Самый </a:t>
            </a:r>
            <a:r>
              <a:rPr lang="ru-RU" sz="2200" b="1" dirty="0">
                <a:solidFill>
                  <a:srgbClr val="008000"/>
                </a:solidFill>
              </a:rPr>
              <a:t>крупный</a:t>
            </a:r>
            <a:r>
              <a:rPr lang="ru-RU" sz="2200" dirty="0">
                <a:solidFill>
                  <a:srgbClr val="008000"/>
                </a:solidFill>
              </a:rPr>
              <a:t> </a:t>
            </a:r>
            <a:r>
              <a:rPr lang="ru-RU" sz="2200" b="1" dirty="0">
                <a:solidFill>
                  <a:srgbClr val="008000"/>
                </a:solidFill>
              </a:rPr>
              <a:t>хищник</a:t>
            </a:r>
            <a:r>
              <a:rPr lang="ru-RU" sz="2200" dirty="0">
                <a:solidFill>
                  <a:srgbClr val="008000"/>
                </a:solidFill>
              </a:rPr>
              <a:t> </a:t>
            </a:r>
            <a:r>
              <a:rPr lang="ru-RU" sz="2200" dirty="0"/>
              <a:t>Кузнецкого Алатау </a:t>
            </a:r>
            <a:r>
              <a:rPr lang="ru-RU" sz="2200" dirty="0" smtClean="0"/>
              <a:t>—</a:t>
            </a:r>
          </a:p>
          <a:p>
            <a:pPr algn="ctr"/>
            <a:r>
              <a:rPr lang="ru-RU" sz="2200" dirty="0" smtClean="0"/>
              <a:t> </a:t>
            </a:r>
            <a:r>
              <a:rPr lang="ru-RU" sz="2200" dirty="0"/>
              <a:t>бурый медведь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4206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Tm="7777">
        <p14:prism isContent="1"/>
      </p:transition>
    </mc:Choice>
    <mc:Fallback>
      <p:transition spd="slow" advTm="77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510" y="404664"/>
            <a:ext cx="7125113" cy="52102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Птицы заповедника (346 видов)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8194" name="Picture 2" descr="http://rbcu.ru/upload/resize_cache/iblock/245/500_500_1/218%20Leucosticte%20arctoa%20RGB%20A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22617"/>
            <a:ext cx="2643604" cy="264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9944" y="4063014"/>
            <a:ext cx="17267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/>
              <a:t>в</a:t>
            </a:r>
            <a:r>
              <a:rPr lang="ru-RU" sz="2200" dirty="0" smtClean="0"/>
              <a:t>ьюрок </a:t>
            </a:r>
          </a:p>
          <a:p>
            <a:pPr algn="ctr"/>
            <a:r>
              <a:rPr lang="ru-RU" sz="2200" dirty="0" smtClean="0"/>
              <a:t>сибирский</a:t>
            </a:r>
            <a:endParaRPr lang="ru-RU" sz="2200" dirty="0"/>
          </a:p>
        </p:txBody>
      </p:sp>
      <p:pic>
        <p:nvPicPr>
          <p:cNvPr id="8196" name="Picture 4" descr="http://redbook24.ru/wp-content/uploads/2012/05/Bradypterus-tacsanowskiu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025" y="4149080"/>
            <a:ext cx="3395489" cy="256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16613" y="3379639"/>
            <a:ext cx="22573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/>
              <a:t>п</a:t>
            </a:r>
            <a:r>
              <a:rPr lang="ru-RU" sz="2200" dirty="0" smtClean="0"/>
              <a:t>естрогрудка </a:t>
            </a:r>
          </a:p>
          <a:p>
            <a:pPr algn="ctr"/>
            <a:r>
              <a:rPr lang="ru-RU" sz="2200" dirty="0" smtClean="0"/>
              <a:t>сибирская</a:t>
            </a:r>
            <a:endParaRPr lang="ru-RU" sz="2200" dirty="0"/>
          </a:p>
        </p:txBody>
      </p:sp>
      <p:pic>
        <p:nvPicPr>
          <p:cNvPr id="8198" name="Picture 6" descr="http://birds-altay.ru/wp-content/uploads/2010/03/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167" y="1480742"/>
            <a:ext cx="3534835" cy="258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61675" y="4066221"/>
            <a:ext cx="14398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/>
              <a:t>чечётка </a:t>
            </a:r>
          </a:p>
          <a:p>
            <a:pPr algn="ctr"/>
            <a:r>
              <a:rPr lang="ru-RU" sz="2200" dirty="0" smtClean="0"/>
              <a:t>горная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43421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30">
        <p14:prism isContent="1"/>
      </p:transition>
    </mc:Choice>
    <mc:Fallback>
      <p:transition spd="slow" advTm="89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5113" cy="66504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Земноводные заповедника</a:t>
            </a:r>
            <a:br>
              <a:rPr lang="ru-RU" sz="2400" b="1" dirty="0" smtClean="0">
                <a:solidFill>
                  <a:srgbClr val="008000"/>
                </a:solidFill>
              </a:rPr>
            </a:br>
            <a:r>
              <a:rPr lang="ru-RU" sz="2400" b="1" dirty="0" smtClean="0">
                <a:solidFill>
                  <a:srgbClr val="008000"/>
                </a:solidFill>
              </a:rPr>
              <a:t>(зарегистрировано 2 вида амфибий)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9218" name="Picture 2" descr="http://zoo-dom.com.ua/userfiles/portal/3463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077490" cy="284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4522" y="4463406"/>
            <a:ext cx="35283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/>
              <a:t>с</a:t>
            </a:r>
            <a:r>
              <a:rPr lang="ru-RU" sz="2200" dirty="0" smtClean="0"/>
              <a:t>ерая жаба </a:t>
            </a:r>
          </a:p>
        </p:txBody>
      </p:sp>
      <p:pic>
        <p:nvPicPr>
          <p:cNvPr id="9220" name="Picture 4" descr="http://eublepharis.ru/gallery/albums/userpics/10002/normal_Rana_arval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69" y="1615126"/>
            <a:ext cx="3715369" cy="283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18296" y="4448095"/>
            <a:ext cx="3288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/>
              <a:t>о</a:t>
            </a:r>
            <a:r>
              <a:rPr lang="ru-RU" sz="2200" dirty="0" smtClean="0"/>
              <a:t>стромордая лягушка</a:t>
            </a:r>
          </a:p>
        </p:txBody>
      </p:sp>
    </p:spTree>
    <p:extLst>
      <p:ext uri="{BB962C8B-B14F-4D97-AF65-F5344CB8AC3E}">
        <p14:creationId xmlns:p14="http://schemas.microsoft.com/office/powerpoint/2010/main" val="887616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17">
        <p14:prism isContent="1"/>
      </p:transition>
    </mc:Choice>
    <mc:Fallback>
      <p:transition spd="slow" advTm="78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5"/>
            <a:ext cx="7125113" cy="37701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Пресмыкающиеся заповедника</a:t>
            </a:r>
            <a:br>
              <a:rPr lang="ru-RU" sz="2400" b="1" dirty="0" smtClean="0">
                <a:solidFill>
                  <a:srgbClr val="008000"/>
                </a:solidFill>
              </a:rPr>
            </a:br>
            <a:r>
              <a:rPr lang="ru-RU" sz="2400" b="1" dirty="0" smtClean="0">
                <a:solidFill>
                  <a:srgbClr val="008000"/>
                </a:solidFill>
              </a:rPr>
              <a:t>(обитают 3 вида)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10242" name="Picture 2" descr="https://upload.wikimedia.org/wikipedia/ru/thumb/d/dd/%D0%96%D0%B8%D0%B2%D0%BE%D1%80%D0%BE%D0%B4%D1%8F%D1%89%D0%B0%D1%8F_%D1%8F%D1%89%D0%B5%D1%80%D0%B8%D1%86%D0%B0.jpg/800px-%D0%96%D0%B8%D0%B2%D0%BE%D1%80%D0%BE%D0%B4%D1%8F%D1%89%D0%B0%D1%8F_%D1%8F%D1%89%D0%B5%D1%80%D0%B8%D1%86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29789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365" y="3830506"/>
            <a:ext cx="36086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я</a:t>
            </a:r>
            <a:r>
              <a:rPr lang="ru-RU" sz="2200" dirty="0" smtClean="0"/>
              <a:t>щерица живородящая</a:t>
            </a:r>
            <a:endParaRPr lang="ru-RU" sz="2200" dirty="0"/>
          </a:p>
        </p:txBody>
      </p:sp>
      <p:pic>
        <p:nvPicPr>
          <p:cNvPr id="10244" name="Picture 4" descr="http://nature.baikal.ru/phs/norm/13/137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291" y="1550749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89147" y="3764995"/>
            <a:ext cx="25226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о</a:t>
            </a:r>
            <a:r>
              <a:rPr lang="ru-RU" sz="2200" dirty="0" smtClean="0"/>
              <a:t>быкновенный </a:t>
            </a:r>
          </a:p>
          <a:p>
            <a:pPr algn="ctr"/>
            <a:r>
              <a:rPr lang="ru-RU" sz="2200" dirty="0" smtClean="0"/>
              <a:t>щитомордник</a:t>
            </a:r>
            <a:endParaRPr lang="ru-RU" sz="2200" dirty="0"/>
          </a:p>
        </p:txBody>
      </p:sp>
      <p:pic>
        <p:nvPicPr>
          <p:cNvPr id="10246" name="Picture 6" descr="http://macroclub.ru/gallery/data/517/vipera_beru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22" y="4390226"/>
            <a:ext cx="3630284" cy="186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32465" y="6271625"/>
            <a:ext cx="34579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г</a:t>
            </a:r>
            <a:r>
              <a:rPr lang="ru-RU" sz="2200" dirty="0" smtClean="0"/>
              <a:t>адюка обыкновенная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81110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31">
        <p14:prism isContent="1"/>
      </p:transition>
    </mc:Choice>
    <mc:Fallback>
      <p:transition spd="slow" advTm="88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634" y="404664"/>
            <a:ext cx="7654814" cy="44902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Ихтиофауна заповедника (14 видов рыб)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11266" name="Picture 2" descr="http://fishcom67.ru/wp-content/uploads/2013/08/taimen_fot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96752"/>
            <a:ext cx="348331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18946" y="3672759"/>
            <a:ext cx="13805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таймень</a:t>
            </a:r>
            <a:endParaRPr lang="ru-RU" sz="2200" dirty="0"/>
          </a:p>
        </p:txBody>
      </p:sp>
      <p:pic>
        <p:nvPicPr>
          <p:cNvPr id="11268" name="Picture 4" descr="http://b-kld.ru/attachments/Image/0af051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67"/>
          <a:stretch/>
        </p:blipFill>
        <p:spPr bwMode="auto">
          <a:xfrm>
            <a:off x="2812732" y="4221088"/>
            <a:ext cx="3420625" cy="239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16578" y="3806730"/>
            <a:ext cx="11961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хариус</a:t>
            </a:r>
            <a:endParaRPr lang="ru-RU" sz="2200" dirty="0"/>
          </a:p>
        </p:txBody>
      </p:sp>
      <p:pic>
        <p:nvPicPr>
          <p:cNvPr id="11270" name="Picture 6" descr="http://2.404content.com/1/9B/78/429414534526797691/fullsiz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103" y="1196752"/>
            <a:ext cx="366954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09163" y="3645024"/>
            <a:ext cx="10134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голец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585772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41">
        <p14:prism isContent="1"/>
      </p:transition>
    </mc:Choice>
    <mc:Fallback>
      <p:transition spd="slow" advTm="91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1964" y="332656"/>
            <a:ext cx="7125113" cy="52102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Красная книга заповедника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3314" name="Picture 2" descr="http://cs.pikabu.ru/post_img/2013/02/13/8/1360755040_13364596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"/>
          <a:stretch/>
        </p:blipFill>
        <p:spPr bwMode="auto">
          <a:xfrm>
            <a:off x="467544" y="1124744"/>
            <a:ext cx="3240360" cy="234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0265" y="3467663"/>
            <a:ext cx="29626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к</a:t>
            </a:r>
            <a:r>
              <a:rPr lang="ru-RU" sz="2200" dirty="0" smtClean="0"/>
              <a:t>абарга сибирская</a:t>
            </a:r>
            <a:endParaRPr lang="ru-RU" sz="2200" dirty="0"/>
          </a:p>
        </p:txBody>
      </p:sp>
      <p:pic>
        <p:nvPicPr>
          <p:cNvPr id="13316" name="Picture 4" descr="http://user.vse42.ru/files/P_S1280x960q80/Wnone/ui-5777feec386003.7430838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547" y="1163407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6568" y="3467663"/>
            <a:ext cx="41969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с</a:t>
            </a:r>
            <a:r>
              <a:rPr lang="ru-RU" sz="2200" dirty="0" smtClean="0"/>
              <a:t>ибирский северный олень</a:t>
            </a:r>
            <a:endParaRPr lang="ru-RU" sz="2200" dirty="0"/>
          </a:p>
        </p:txBody>
      </p:sp>
      <p:pic>
        <p:nvPicPr>
          <p:cNvPr id="13318" name="Picture 6" descr="http://mascbs.ucoz.ru/pamatniki/Myotis_brandtii_12372969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53" y="4005064"/>
            <a:ext cx="3136751" cy="205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999" y="6067090"/>
            <a:ext cx="29514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к</a:t>
            </a:r>
            <a:r>
              <a:rPr lang="ru-RU" sz="2200" dirty="0" smtClean="0"/>
              <a:t>ожанок северный</a:t>
            </a:r>
            <a:endParaRPr lang="ru-RU" sz="2200" dirty="0"/>
          </a:p>
        </p:txBody>
      </p:sp>
      <p:pic>
        <p:nvPicPr>
          <p:cNvPr id="13320" name="Picture 8" descr="http://i59.fastpic.ru/big/2013/1205/49/6d77204981b28bea54e11b5dfb5d984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016622"/>
            <a:ext cx="3278010" cy="204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37528" y="6063557"/>
            <a:ext cx="10983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выдра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06682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08">
        <p14:prism isContent="1"/>
      </p:transition>
    </mc:Choice>
    <mc:Fallback>
      <p:transition spd="slow" advTm="105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-fotki.yandex.ru/get/3600/198922885.61/0_169ff3_777af8db_-1-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22" y="476670"/>
            <a:ext cx="7673651" cy="511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009" y="5733256"/>
            <a:ext cx="83146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Государственный </a:t>
            </a:r>
            <a:r>
              <a:rPr lang="ru-RU" sz="2200" dirty="0" smtClean="0"/>
              <a:t>природный заповедник «Кузнецкий Алатау» организован 27 декабря 1989 </a:t>
            </a:r>
            <a:r>
              <a:rPr lang="ru-RU" sz="2200" dirty="0" smtClean="0"/>
              <a:t>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675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96">
        <p14:prism isContent="1"/>
      </p:transition>
    </mc:Choice>
    <mc:Fallback>
      <p:transition spd="slow" advTm="62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09.radikal.ru/i182/1301/c6/6524db9417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24"/>
          <a:stretch/>
        </p:blipFill>
        <p:spPr bwMode="auto">
          <a:xfrm>
            <a:off x="181973" y="332656"/>
            <a:ext cx="3123519" cy="240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7464" y="2748013"/>
            <a:ext cx="20265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ч</a:t>
            </a:r>
            <a:r>
              <a:rPr lang="ru-RU" sz="2200" dirty="0" smtClean="0"/>
              <a:t>ёрный аист</a:t>
            </a:r>
            <a:endParaRPr lang="ru-RU" sz="2200" dirty="0"/>
          </a:p>
        </p:txBody>
      </p:sp>
      <p:pic>
        <p:nvPicPr>
          <p:cNvPr id="14340" name="Picture 4" descr="http://qwe.in.ua/wp-content/uploads/2013/04/704252056-289x3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8"/>
          <a:stretch/>
        </p:blipFill>
        <p:spPr bwMode="auto">
          <a:xfrm>
            <a:off x="3491880" y="360602"/>
            <a:ext cx="2752725" cy="242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69974" y="2788677"/>
            <a:ext cx="13965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балобан</a:t>
            </a:r>
            <a:endParaRPr lang="ru-RU" sz="2200" dirty="0"/>
          </a:p>
        </p:txBody>
      </p:sp>
      <p:pic>
        <p:nvPicPr>
          <p:cNvPr id="14342" name="Picture 6" descr="http://mila.kcbux.ru/Ptizy/image_10/04-0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r="18031"/>
          <a:stretch/>
        </p:blipFill>
        <p:spPr bwMode="auto">
          <a:xfrm>
            <a:off x="6513790" y="346629"/>
            <a:ext cx="2424236" cy="238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33438" y="2748013"/>
            <a:ext cx="11849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сапсан</a:t>
            </a:r>
            <a:endParaRPr lang="ru-RU" sz="2200" dirty="0"/>
          </a:p>
        </p:txBody>
      </p:sp>
      <p:pic>
        <p:nvPicPr>
          <p:cNvPr id="14346" name="Picture 10" descr="http://detskiychas.ru/wp-content/uploads/2013/06/filin_stih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73" y="342900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1496" y="5588787"/>
            <a:ext cx="11384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филин</a:t>
            </a:r>
            <a:endParaRPr lang="ru-RU" sz="2200" dirty="0"/>
          </a:p>
        </p:txBody>
      </p:sp>
      <p:pic>
        <p:nvPicPr>
          <p:cNvPr id="14348" name="Picture 12" descr="http://r.zbp.ru/630x420/e7/30/d865c2.8gx0rh.5sqh.rs.i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587" y="3425552"/>
            <a:ext cx="3175309" cy="21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84264" y="5560851"/>
            <a:ext cx="23679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л</a:t>
            </a:r>
            <a:r>
              <a:rPr lang="ru-RU" sz="2200" dirty="0" smtClean="0"/>
              <a:t>ебедь-кликун</a:t>
            </a:r>
            <a:endParaRPr lang="ru-RU" sz="2200" dirty="0"/>
          </a:p>
        </p:txBody>
      </p:sp>
      <p:pic>
        <p:nvPicPr>
          <p:cNvPr id="14350" name="Picture 14" descr="http://8lap.ru/upload/resize_cache/iblock/967/341_341_2/967d549c9a2e411b6653c49ece157da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/>
          <a:stretch/>
        </p:blipFill>
        <p:spPr bwMode="auto">
          <a:xfrm>
            <a:off x="6694302" y="3434858"/>
            <a:ext cx="2243724" cy="212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12837" y="5572125"/>
            <a:ext cx="18261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с</a:t>
            </a:r>
            <a:r>
              <a:rPr lang="ru-RU" sz="2200" dirty="0" smtClean="0"/>
              <a:t>ибирский </a:t>
            </a:r>
          </a:p>
          <a:p>
            <a:pPr algn="ctr"/>
            <a:r>
              <a:rPr lang="ru-RU" sz="2200" dirty="0" smtClean="0"/>
              <a:t>дрозд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04670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89">
        <p14:prism isContent="1"/>
      </p:transition>
    </mc:Choice>
    <mc:Fallback>
      <p:transition spd="slow" advTm="110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Бабочка аполлон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5" b="6137"/>
          <a:stretch/>
        </p:blipFill>
        <p:spPr bwMode="auto">
          <a:xfrm>
            <a:off x="359092" y="332656"/>
            <a:ext cx="2730472" cy="223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941" y="2550725"/>
            <a:ext cx="25907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апполон</a:t>
            </a:r>
            <a:r>
              <a:rPr lang="ru-RU" sz="2200" dirty="0" smtClean="0"/>
              <a:t> </a:t>
            </a:r>
            <a:r>
              <a:rPr lang="ru-RU" sz="2200" dirty="0" err="1" smtClean="0"/>
              <a:t>номион</a:t>
            </a:r>
            <a:endParaRPr lang="ru-RU" sz="2200" dirty="0"/>
          </a:p>
        </p:txBody>
      </p:sp>
      <p:pic>
        <p:nvPicPr>
          <p:cNvPr id="15364" name="Picture 4" descr="Оранжевый цветочек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44"/>
          <a:stretch/>
        </p:blipFill>
        <p:spPr bwMode="auto">
          <a:xfrm>
            <a:off x="3493267" y="332656"/>
            <a:ext cx="2484900" cy="223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69696" y="2555283"/>
            <a:ext cx="113204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шмель</a:t>
            </a:r>
            <a:endParaRPr lang="ru-RU" sz="2200" dirty="0"/>
          </a:p>
        </p:txBody>
      </p:sp>
      <p:pic>
        <p:nvPicPr>
          <p:cNvPr id="15366" name="Picture 6" descr="http://koktebel-himik.com.ua/images/tsikada-obyiknovennay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2"/>
          <a:stretch/>
        </p:blipFill>
        <p:spPr bwMode="auto">
          <a:xfrm>
            <a:off x="6228184" y="332655"/>
            <a:ext cx="2489240" cy="223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47300" y="2582991"/>
            <a:ext cx="12282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цикада</a:t>
            </a:r>
            <a:endParaRPr lang="ru-RU" sz="2200" dirty="0"/>
          </a:p>
        </p:txBody>
      </p:sp>
      <p:pic>
        <p:nvPicPr>
          <p:cNvPr id="15368" name="Picture 8" descr="http://molbiol.ru/forums/uploads/a001/b017/post-11498-11860729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72" y="3068960"/>
            <a:ext cx="2651392" cy="241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42970" y="5474168"/>
            <a:ext cx="16417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желтушка</a:t>
            </a:r>
            <a:endParaRPr lang="ru-RU" sz="2200" dirty="0"/>
          </a:p>
        </p:txBody>
      </p:sp>
      <p:pic>
        <p:nvPicPr>
          <p:cNvPr id="15370" name="Picture 10" descr="http://macroid.ru/cache/200/94/249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87806"/>
            <a:ext cx="3041489" cy="234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06220" y="5459086"/>
            <a:ext cx="15247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бегунчик</a:t>
            </a:r>
            <a:endParaRPr lang="ru-RU" sz="2200" dirty="0"/>
          </a:p>
        </p:txBody>
      </p:sp>
      <p:pic>
        <p:nvPicPr>
          <p:cNvPr id="15374" name="Picture 14" descr="http://macroid.ru/cache/200/63/13176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106652"/>
            <a:ext cx="17281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73769" y="5429754"/>
            <a:ext cx="1733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/>
              <a:t>тонкопряд</a:t>
            </a:r>
          </a:p>
          <a:p>
            <a:pPr algn="ctr"/>
            <a:r>
              <a:rPr lang="ru-RU" sz="2200" dirty="0" smtClean="0"/>
              <a:t> </a:t>
            </a:r>
            <a:r>
              <a:rPr lang="ru-RU" sz="2200" dirty="0" err="1" smtClean="0"/>
              <a:t>хмелевый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666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34">
        <p14:prism isContent="1"/>
      </p:transition>
    </mc:Choice>
    <mc:Fallback>
      <p:transition spd="slow" advTm="105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lassifieds24.ru/images/1923/1922367/large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" r="6518"/>
          <a:stretch/>
        </p:blipFill>
        <p:spPr bwMode="auto">
          <a:xfrm>
            <a:off x="323528" y="426160"/>
            <a:ext cx="283169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4212" y="2792375"/>
            <a:ext cx="29081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/>
              <a:t>к</a:t>
            </a:r>
            <a:r>
              <a:rPr lang="ru-RU" sz="2200" dirty="0" err="1" smtClean="0"/>
              <a:t>андык</a:t>
            </a:r>
            <a:r>
              <a:rPr lang="ru-RU" sz="2200" dirty="0" smtClean="0"/>
              <a:t> сибирский</a:t>
            </a:r>
            <a:endParaRPr lang="ru-RU" sz="2200" dirty="0"/>
          </a:p>
        </p:txBody>
      </p:sp>
      <p:pic>
        <p:nvPicPr>
          <p:cNvPr id="16388" name="Picture 4" descr="http://strannik-sergey.ru/2013/2/2013-06-15-Aleshkovo/photos/2013-06-15-08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9"/>
          <a:stretch/>
        </p:blipFill>
        <p:spPr bwMode="auto">
          <a:xfrm flipH="1">
            <a:off x="3369880" y="448259"/>
            <a:ext cx="2565291" cy="233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69298" y="2792375"/>
            <a:ext cx="15664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вероника</a:t>
            </a:r>
            <a:endParaRPr lang="ru-RU" sz="2200" dirty="0"/>
          </a:p>
        </p:txBody>
      </p:sp>
      <p:pic>
        <p:nvPicPr>
          <p:cNvPr id="16390" name="Picture 6" descr="http://oblepiha.com/uploads/posts/2012-09/1348721284_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96"/>
          <a:stretch/>
        </p:blipFill>
        <p:spPr bwMode="auto">
          <a:xfrm>
            <a:off x="6228184" y="469467"/>
            <a:ext cx="2617870" cy="229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31500" y="2767883"/>
            <a:ext cx="24112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Марьин корень</a:t>
            </a:r>
            <a:endParaRPr lang="ru-RU" sz="2200" dirty="0"/>
          </a:p>
        </p:txBody>
      </p:sp>
      <p:pic>
        <p:nvPicPr>
          <p:cNvPr id="16392" name="Picture 8" descr="http://flower.onego.ru/other/other/ena_45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65" y="3449680"/>
            <a:ext cx="2813862" cy="211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7956" y="5560076"/>
            <a:ext cx="31806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/>
              <a:t>п</a:t>
            </a:r>
            <a:r>
              <a:rPr lang="ru-RU" sz="2200" dirty="0" err="1" smtClean="0"/>
              <a:t>атриния</a:t>
            </a:r>
            <a:r>
              <a:rPr lang="ru-RU" sz="2200" dirty="0" smtClean="0"/>
              <a:t> сибирская</a:t>
            </a:r>
            <a:endParaRPr lang="ru-RU" sz="2200" dirty="0"/>
          </a:p>
        </p:txBody>
      </p:sp>
      <p:pic>
        <p:nvPicPr>
          <p:cNvPr id="16394" name="Picture 10" descr="Изображение растения Pyrethrum pulchellum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880" y="3476806"/>
            <a:ext cx="2880320" cy="205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028937" y="5522144"/>
            <a:ext cx="15696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пиретрум</a:t>
            </a:r>
            <a:endParaRPr lang="ru-RU" sz="2200" dirty="0"/>
          </a:p>
        </p:txBody>
      </p:sp>
      <p:pic>
        <p:nvPicPr>
          <p:cNvPr id="16398" name="Picture 14" descr="Красивоцвет Саянский, Алтай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" r="19589"/>
          <a:stretch/>
        </p:blipFill>
        <p:spPr bwMode="auto">
          <a:xfrm>
            <a:off x="6516216" y="3449680"/>
            <a:ext cx="2329838" cy="208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67876" y="5531595"/>
            <a:ext cx="2026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err="1" smtClean="0"/>
              <a:t>красивоцвет</a:t>
            </a:r>
            <a:endParaRPr lang="ru-RU" sz="2200" dirty="0" smtClean="0"/>
          </a:p>
          <a:p>
            <a:pPr algn="ctr"/>
            <a:r>
              <a:rPr lang="ru-RU" sz="2200" dirty="0" smtClean="0"/>
              <a:t> </a:t>
            </a:r>
            <a:r>
              <a:rPr lang="ru-RU" sz="2200" dirty="0" err="1" smtClean="0"/>
              <a:t>саянский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82813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97">
        <p14:prism isContent="1"/>
      </p:transition>
    </mc:Choice>
    <mc:Fallback>
      <p:transition spd="slow" advTm="113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iki.kob.tomsk.ru/wiki/images/thumb/5/52/Kija_splav.JPG/400px-Kija_spla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7" y="1052736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osibiri.ru/wp-content/uploads/2016/01/%D0%A1%D0%BF%D0%BB%D0%B0%D0%B2-%D0%BF%D0%BE-%D0%BA%D0%B0%D1%82%D1%83%D0%BD%D0%B8-226x1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433968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260647"/>
            <a:ext cx="7258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Познавательный туризм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заповеднике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6" descr="http://xn--d1abdw2b.net/upload/iblock/6e1/6e1c711b0e621af12e85b80f443ec3c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14" y="1196752"/>
            <a:ext cx="1245902" cy="113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14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95">
        <p14:prism isContent="1"/>
      </p:transition>
    </mc:Choice>
    <mc:Fallback>
      <p:transition spd="slow" advTm="75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23.babysfera.ru/1/f/d/3/21510160.17057618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3"/>
          <a:stretch/>
        </p:blipFill>
        <p:spPr bwMode="auto">
          <a:xfrm>
            <a:off x="251520" y="1186332"/>
            <a:ext cx="3583560" cy="224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2.imgsmail.ru/imgpreview?key=120ebd0a3106590d&amp;mb=imgdb_preview_19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46" y="3850862"/>
            <a:ext cx="3585734" cy="215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uonkr.ucoz.ru/foto/IMG_0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1988840"/>
            <a:ext cx="4740833" cy="31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332656"/>
            <a:ext cx="6963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 экологическом центре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заповедника</a:t>
            </a:r>
          </a:p>
        </p:txBody>
      </p:sp>
    </p:spTree>
    <p:extLst>
      <p:ext uri="{BB962C8B-B14F-4D97-AF65-F5344CB8AC3E}">
        <p14:creationId xmlns:p14="http://schemas.microsoft.com/office/powerpoint/2010/main" val="171305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34">
        <p14:prism isContent="1"/>
      </p:transition>
    </mc:Choice>
    <mc:Fallback>
      <p:transition spd="slow" advTm="63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4.otzovik.com/2012/03/27/193727/img/47307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1"/>
          <a:stretch/>
        </p:blipFill>
        <p:spPr bwMode="auto">
          <a:xfrm rot="21056270">
            <a:off x="550117" y="528688"/>
            <a:ext cx="3238199" cy="233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etosibir.ru/wp-content/uploads/2014/09/Kuznetski-Ala-Tau_2-900x5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2273">
            <a:off x="741307" y="4249693"/>
            <a:ext cx="3798660" cy="217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gdehorosho.ru/upload/photos100/f_210-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3739">
            <a:off x="4794820" y="455837"/>
            <a:ext cx="3335849" cy="218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kuzpress.ru/i/info/260x260/2/224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2076">
            <a:off x="5461237" y="3981370"/>
            <a:ext cx="3255916" cy="243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56287">
            <a:off x="551366" y="3228209"/>
            <a:ext cx="7560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СПАСИБО     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ЗА     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ВНИМАНИЕ!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37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20">
        <p14:prism isContent="1"/>
      </p:transition>
    </mc:Choice>
    <mc:Fallback>
      <p:transition spd="slow" advTm="52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76672"/>
            <a:ext cx="7125113" cy="432049"/>
          </a:xfrm>
        </p:spPr>
        <p:txBody>
          <a:bodyPr/>
          <a:lstStyle/>
          <a:p>
            <a:pPr algn="ctr"/>
            <a:r>
              <a:rPr lang="ru-RU" sz="2400" b="1" dirty="0"/>
              <a:t>И</a:t>
            </a:r>
            <a:r>
              <a:rPr lang="ru-RU" sz="2400" b="1" dirty="0" smtClean="0"/>
              <a:t>сточники: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1" cy="547260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2300" dirty="0">
                <a:hlinkClick r:id="rId2"/>
              </a:rPr>
              <a:t>http://</a:t>
            </a:r>
            <a:r>
              <a:rPr lang="en-US" sz="2300" dirty="0" smtClean="0">
                <a:hlinkClick r:id="rId2"/>
              </a:rPr>
              <a:t>www.kuz-alatau.ru</a:t>
            </a:r>
            <a:endParaRPr lang="ru-RU" sz="2300" dirty="0" smtClean="0">
              <a:hlinkClick r:id="rId2"/>
            </a:endParaRPr>
          </a:p>
          <a:p>
            <a:pPr marL="0" indent="0">
              <a:buNone/>
            </a:pPr>
            <a:r>
              <a:rPr lang="en-US" sz="2300" dirty="0" smtClean="0">
                <a:hlinkClick r:id="rId2"/>
              </a:rPr>
              <a:t>https</a:t>
            </a:r>
            <a:r>
              <a:rPr lang="en-US" sz="2300" dirty="0">
                <a:hlinkClick r:id="rId2"/>
              </a:rPr>
              <a:t>://img-fotki.yandex.ru/get/3600/198922885.61/0_169ff3_777af8db_-</a:t>
            </a:r>
            <a:r>
              <a:rPr lang="en-US" sz="2300" dirty="0" smtClean="0">
                <a:hlinkClick r:id="rId2"/>
              </a:rPr>
              <a:t>1-XL.jpg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3"/>
              </a:rPr>
              <a:t>http://</a:t>
            </a:r>
            <a:r>
              <a:rPr lang="ru-RU" sz="2300" dirty="0">
                <a:hlinkClick r:id="rId3"/>
              </a:rPr>
              <a:t>между.</a:t>
            </a:r>
            <a:r>
              <a:rPr lang="en-US" sz="2300" dirty="0" smtClean="0">
                <a:hlinkClick r:id="rId3"/>
              </a:rPr>
              <a:t>net/upload/</a:t>
            </a:r>
            <a:r>
              <a:rPr lang="en-US" sz="2300" dirty="0" err="1" smtClean="0">
                <a:hlinkClick r:id="rId3"/>
              </a:rPr>
              <a:t>iblock</a:t>
            </a:r>
            <a:r>
              <a:rPr lang="en-US" sz="2300" dirty="0" smtClean="0">
                <a:hlinkClick r:id="rId3"/>
              </a:rPr>
              <a:t>/6e1/6e1c711b0e621af12e85b80f443ec3c6.jpg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4"/>
              </a:rPr>
              <a:t>http://</a:t>
            </a:r>
            <a:r>
              <a:rPr lang="en-US" sz="2300" dirty="0" smtClean="0">
                <a:hlinkClick r:id="rId4"/>
              </a:rPr>
              <a:t>rossija.info/wp-content/uploads/2014/11/kuzneckiy-alatau_05.jpg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5"/>
              </a:rPr>
              <a:t>http://</a:t>
            </a:r>
            <a:r>
              <a:rPr lang="en-US" sz="2300" dirty="0" smtClean="0">
                <a:hlinkClick r:id="rId5"/>
              </a:rPr>
              <a:t>go3.imgsmail.ru/imgpreview?key=3127e4116e282710&amp;mb=imgdb_preview_324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6"/>
              </a:rPr>
              <a:t>http://posibiri.ru/wp-content/uploads/2015/02/</a:t>
            </a:r>
            <a:r>
              <a:rPr lang="ru-RU" sz="2300" dirty="0">
                <a:hlinkClick r:id="rId6"/>
              </a:rPr>
              <a:t>Кузнецкий-</a:t>
            </a:r>
            <a:r>
              <a:rPr lang="ru-RU" sz="2300" dirty="0" err="1">
                <a:hlinkClick r:id="rId6"/>
              </a:rPr>
              <a:t>алатау</a:t>
            </a:r>
            <a:r>
              <a:rPr lang="ru-RU" sz="2300" dirty="0">
                <a:hlinkClick r:id="rId6"/>
              </a:rPr>
              <a:t>.</a:t>
            </a:r>
            <a:r>
              <a:rPr lang="en-US" sz="2300" dirty="0" smtClean="0">
                <a:hlinkClick r:id="rId6"/>
              </a:rPr>
              <a:t>jpg</a:t>
            </a:r>
            <a:r>
              <a:rPr lang="ru-RU" sz="2300" dirty="0" smtClean="0"/>
              <a:t> </a:t>
            </a:r>
            <a:endParaRPr lang="en-US" sz="2300" dirty="0" smtClean="0"/>
          </a:p>
          <a:p>
            <a:pPr marL="0" indent="0">
              <a:buNone/>
            </a:pPr>
            <a:r>
              <a:rPr lang="en-US" sz="2300" dirty="0">
                <a:hlinkClick r:id="rId7"/>
              </a:rPr>
              <a:t>http://</a:t>
            </a:r>
            <a:r>
              <a:rPr lang="en-US" sz="2300" dirty="0" smtClean="0">
                <a:hlinkClick r:id="rId7"/>
              </a:rPr>
              <a:t>trekkingclub.ru/albom/krasota/big/krasot_02.jpg</a:t>
            </a:r>
            <a:r>
              <a:rPr lang="en-US" sz="2300" dirty="0" smtClean="0"/>
              <a:t> </a:t>
            </a:r>
            <a:endParaRPr lang="ru-RU" sz="2300" dirty="0" smtClean="0"/>
          </a:p>
          <a:p>
            <a:pPr marL="0" indent="0">
              <a:buNone/>
            </a:pPr>
            <a:r>
              <a:rPr lang="en-US" sz="2300" dirty="0">
                <a:hlinkClick r:id="rId8"/>
              </a:rPr>
              <a:t>http://</a:t>
            </a:r>
            <a:r>
              <a:rPr lang="en-US" sz="2300" dirty="0" smtClean="0">
                <a:hlinkClick r:id="rId8"/>
              </a:rPr>
              <a:t>nature.baikal.ru/phs/norm/18/18645.jpg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9"/>
              </a:rPr>
              <a:t>https://</a:t>
            </a:r>
            <a:r>
              <a:rPr lang="en-US" sz="2300" dirty="0" smtClean="0">
                <a:hlinkClick r:id="rId9"/>
              </a:rPr>
              <a:t>upload.wikimedia.org/wikipedia/commons/thumb/d/d9/Yellow_flowers_of_Solidago_canadensis.jpg/265px-Yellow_flowers_of_Solidago_canadensis.jpg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0"/>
              </a:rPr>
              <a:t>http://</a:t>
            </a:r>
            <a:r>
              <a:rPr lang="en-US" sz="2300" dirty="0" smtClean="0">
                <a:hlinkClick r:id="rId10"/>
              </a:rPr>
              <a:t>www.balandin.net/Flora/Crassula_pellucida1.jpg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1"/>
              </a:rPr>
              <a:t>http://</a:t>
            </a:r>
            <a:r>
              <a:rPr lang="en-US" sz="2300" dirty="0" smtClean="0">
                <a:hlinkClick r:id="rId11"/>
              </a:rPr>
              <a:t>lektrava.ru/upload/resize_cache/iblock/d3e/564_376_1f92401c497e7261fd4ad59c0fd7ff5bc/d3e23478c473163fad273cd1f2a626cc.jpg</a:t>
            </a:r>
            <a:endParaRPr lang="ru-RU" sz="2300" dirty="0" smtClean="0"/>
          </a:p>
          <a:p>
            <a:pPr marL="0" indent="0">
              <a:buNone/>
            </a:pPr>
            <a:r>
              <a:rPr lang="en-US" sz="2300" dirty="0">
                <a:hlinkClick r:id="rId12"/>
              </a:rPr>
              <a:t>http://</a:t>
            </a:r>
            <a:r>
              <a:rPr lang="en-US" sz="2300" dirty="0" smtClean="0">
                <a:hlinkClick r:id="rId12"/>
              </a:rPr>
              <a:t>florabio.ru/wp-content/uploads/2010/07/osoka-zaliv.jpg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3"/>
              </a:rPr>
              <a:t>http://</a:t>
            </a:r>
            <a:r>
              <a:rPr lang="en-US" sz="2300" dirty="0" smtClean="0">
                <a:hlinkClick r:id="rId13"/>
              </a:rPr>
              <a:t>www.plantarium.ru/dat/plants/3/380/103380_c76b357b.jpg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4"/>
              </a:rPr>
              <a:t>http://</a:t>
            </a:r>
            <a:r>
              <a:rPr lang="en-US" sz="2300" dirty="0" smtClean="0">
                <a:hlinkClick r:id="rId14"/>
              </a:rPr>
              <a:t>florapedia.ru/media/pic_full/2/8276.jpg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5"/>
              </a:rPr>
              <a:t>http://</a:t>
            </a:r>
            <a:r>
              <a:rPr lang="en-US" sz="2300" dirty="0" smtClean="0">
                <a:hlinkClick r:id="rId15"/>
              </a:rPr>
              <a:t>forum.awd.ru/fake_non_existing_directory/1314948/thumb/633/584/63358462d3383d220a61b083b892e4a5.jpg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6"/>
              </a:rPr>
              <a:t>http://</a:t>
            </a:r>
            <a:r>
              <a:rPr lang="en-US" sz="2300" dirty="0" smtClean="0">
                <a:hlinkClick r:id="rId16"/>
              </a:rPr>
              <a:t>sadovymir.ru/upload/medialibrary/489/rech.jpg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7"/>
              </a:rPr>
              <a:t>http://</a:t>
            </a:r>
            <a:r>
              <a:rPr lang="en-US" sz="2300" dirty="0" smtClean="0">
                <a:hlinkClick r:id="rId17"/>
              </a:rPr>
              <a:t>greenspravka.ru/images_sorts/kizilnik_horizontalis_big3.jpg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8"/>
              </a:rPr>
              <a:t>http://</a:t>
            </a:r>
            <a:r>
              <a:rPr lang="en-US" sz="2300" dirty="0" smtClean="0">
                <a:hlinkClick r:id="rId18"/>
              </a:rPr>
              <a:t>img-fotki.yandex.ru/get/9651/47807012.61/0_dacdc_51ace259_XL.jpg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19"/>
              </a:rPr>
              <a:t>http://</a:t>
            </a:r>
            <a:r>
              <a:rPr lang="en-US" sz="2300" dirty="0" smtClean="0">
                <a:hlinkClick r:id="rId19"/>
              </a:rPr>
              <a:t>poxudeem.ru/uploads/posts/2013-01/1359372148_1290487321_1.jpg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20"/>
              </a:rPr>
              <a:t>http://</a:t>
            </a:r>
            <a:r>
              <a:rPr lang="en-US" sz="2300" dirty="0" smtClean="0">
                <a:hlinkClick r:id="rId20"/>
              </a:rPr>
              <a:t>macroid.ru/mdata/thumb/70/IMG_14704_r.jpg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21"/>
              </a:rPr>
              <a:t>http://</a:t>
            </a:r>
            <a:r>
              <a:rPr lang="en-US" sz="2300" dirty="0" smtClean="0">
                <a:hlinkClick r:id="rId21"/>
              </a:rPr>
              <a:t>flower.onego.ru/orchid/ena_8201.jpg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22"/>
              </a:rPr>
              <a:t>http://</a:t>
            </a:r>
            <a:r>
              <a:rPr lang="en-US" sz="2300" dirty="0" smtClean="0">
                <a:hlinkClick r:id="rId22"/>
              </a:rPr>
              <a:t>cvetu.com.ua/image/cvetu_krasnoi_knigi/tainik_yaicevidnui/2.jpg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23"/>
              </a:rPr>
              <a:t>http://</a:t>
            </a:r>
            <a:r>
              <a:rPr lang="en-US" sz="2300" dirty="0" smtClean="0">
                <a:hlinkClick r:id="rId23"/>
              </a:rPr>
              <a:t>farm9.staticflickr.com/8657/15746757809_c0791210a5_m.jpg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r>
              <a:rPr lang="en-US" sz="2300" dirty="0">
                <a:hlinkClick r:id="rId24"/>
              </a:rPr>
              <a:t>https://</a:t>
            </a:r>
            <a:r>
              <a:rPr lang="en-US" sz="2300" dirty="0" smtClean="0">
                <a:hlinkClick r:id="rId24"/>
              </a:rPr>
              <a:t>3.404content.com/1/B6/13/456268343545956277/fullsize.jpg</a:t>
            </a:r>
            <a:r>
              <a:rPr lang="ru-RU" sz="2300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7265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77">
        <p14:prism isContent="1"/>
      </p:transition>
    </mc:Choice>
    <mc:Fallback>
      <p:transition spd="slow" advTm="30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4664"/>
            <a:ext cx="8424937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2"/>
              </a:rPr>
              <a:t>http://www.kuzbasskray.ru/pictures/09-07-015(2).jpg</a:t>
            </a:r>
            <a:r>
              <a:rPr lang="ru-RU" sz="900" dirty="0"/>
              <a:t> </a:t>
            </a:r>
          </a:p>
          <a:p>
            <a:r>
              <a:rPr lang="en-US" sz="900" dirty="0" smtClean="0">
                <a:hlinkClick r:id="rId3"/>
              </a:rPr>
              <a:t>http</a:t>
            </a:r>
            <a:r>
              <a:rPr lang="en-US" sz="900" dirty="0">
                <a:hlinkClick r:id="rId3"/>
              </a:rPr>
              <a:t>://ekogradmoscow.ru/images/Raznoye19/0609/1112016/shutterstock_146274464.jpg</a:t>
            </a:r>
            <a:r>
              <a:rPr lang="ru-RU" sz="900" dirty="0"/>
              <a:t> </a:t>
            </a:r>
          </a:p>
          <a:p>
            <a:r>
              <a:rPr lang="en-US" sz="900" dirty="0">
                <a:hlinkClick r:id="rId4"/>
              </a:rPr>
              <a:t>http://dreempics.com/img/picture/Jul/12/44d5bdbe7fe5f014edbcf6016645067d/mini_5.jpg</a:t>
            </a:r>
            <a:r>
              <a:rPr lang="ru-RU" sz="900" dirty="0"/>
              <a:t> </a:t>
            </a:r>
          </a:p>
          <a:p>
            <a:r>
              <a:rPr lang="en-US" sz="900" dirty="0">
                <a:hlinkClick r:id="rId5"/>
              </a:rPr>
              <a:t>http://www.kuz-alatau.ru/images/galery/21/2.jpg</a:t>
            </a:r>
            <a:r>
              <a:rPr lang="ru-RU" sz="900" dirty="0"/>
              <a:t> </a:t>
            </a:r>
          </a:p>
          <a:p>
            <a:r>
              <a:rPr lang="en-US" sz="900" dirty="0" smtClean="0">
                <a:hlinkClick r:id="rId6"/>
              </a:rPr>
              <a:t>http</a:t>
            </a:r>
            <a:r>
              <a:rPr lang="en-US" sz="900" dirty="0">
                <a:hlinkClick r:id="rId6"/>
              </a:rPr>
              <a:t>://</a:t>
            </a:r>
            <a:r>
              <a:rPr lang="en-US" sz="900" dirty="0" smtClean="0">
                <a:hlinkClick r:id="rId6"/>
              </a:rPr>
              <a:t>rbcu.ru/upload/resize_cache/iblock/245/500_500_1/218%20Leucosticte%20arctoa%20RGB%20AVA.jpg</a:t>
            </a:r>
            <a:endParaRPr lang="ru-RU" sz="900" dirty="0" smtClean="0"/>
          </a:p>
          <a:p>
            <a:r>
              <a:rPr lang="en-US" sz="900" dirty="0">
                <a:hlinkClick r:id="rId7"/>
              </a:rPr>
              <a:t>http://</a:t>
            </a:r>
            <a:r>
              <a:rPr lang="en-US" sz="900" dirty="0" smtClean="0">
                <a:hlinkClick r:id="rId7"/>
              </a:rPr>
              <a:t>redbook24.ru/wp-content/uploads/2012/05/Bradypterus-tacsanowskius.jpg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8"/>
              </a:rPr>
              <a:t>http://</a:t>
            </a:r>
            <a:r>
              <a:rPr lang="en-US" sz="900" dirty="0" smtClean="0">
                <a:hlinkClick r:id="rId8"/>
              </a:rPr>
              <a:t>birds-altay.ru/wp-content/uploads/2010/03/38.jpg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9"/>
              </a:rPr>
              <a:t>http://</a:t>
            </a:r>
            <a:r>
              <a:rPr lang="en-US" sz="900" dirty="0" smtClean="0">
                <a:hlinkClick r:id="rId9"/>
              </a:rPr>
              <a:t>zoo-dom.com.ua/userfiles/portal/346366.jpg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10"/>
              </a:rPr>
              <a:t>http://</a:t>
            </a:r>
            <a:r>
              <a:rPr lang="en-US" sz="900" dirty="0" smtClean="0">
                <a:hlinkClick r:id="rId10"/>
              </a:rPr>
              <a:t>eublepharis.ru/gallery/albums/userpics/10002/normal_Rana_arvalis.jpg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11"/>
              </a:rPr>
              <a:t>https://upload.wikimedia.org/wikipedia/ru/thumb/d/dd/</a:t>
            </a:r>
            <a:r>
              <a:rPr lang="ru-RU" sz="900" dirty="0" err="1">
                <a:hlinkClick r:id="rId11"/>
              </a:rPr>
              <a:t>Живородящая_ящерица</a:t>
            </a:r>
            <a:r>
              <a:rPr lang="ru-RU" sz="900" dirty="0">
                <a:hlinkClick r:id="rId11"/>
              </a:rPr>
              <a:t>.</a:t>
            </a:r>
            <a:r>
              <a:rPr lang="en-US" sz="900" dirty="0">
                <a:hlinkClick r:id="rId11"/>
              </a:rPr>
              <a:t>jpg/800px-</a:t>
            </a:r>
            <a:r>
              <a:rPr lang="ru-RU" sz="900" dirty="0" err="1">
                <a:hlinkClick r:id="rId11"/>
              </a:rPr>
              <a:t>Живородящая_ящерица</a:t>
            </a:r>
            <a:r>
              <a:rPr lang="ru-RU" sz="900" dirty="0">
                <a:hlinkClick r:id="rId11"/>
              </a:rPr>
              <a:t>.</a:t>
            </a:r>
            <a:r>
              <a:rPr lang="en-US" sz="900" dirty="0" smtClean="0">
                <a:hlinkClick r:id="rId11"/>
              </a:rPr>
              <a:t>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12"/>
              </a:rPr>
              <a:t>http://</a:t>
            </a:r>
            <a:r>
              <a:rPr lang="en-US" sz="900" dirty="0" smtClean="0">
                <a:hlinkClick r:id="rId12"/>
              </a:rPr>
              <a:t>nature.baikal.ru/phs/norm/13/13710.jpg</a:t>
            </a:r>
            <a:r>
              <a:rPr lang="ru-RU" sz="900" dirty="0" smtClean="0"/>
              <a:t> </a:t>
            </a:r>
          </a:p>
          <a:p>
            <a:r>
              <a:rPr lang="en-US" sz="900" dirty="0">
                <a:hlinkClick r:id="rId13"/>
              </a:rPr>
              <a:t>http://</a:t>
            </a:r>
            <a:r>
              <a:rPr lang="en-US" sz="900" dirty="0" smtClean="0">
                <a:hlinkClick r:id="rId13"/>
              </a:rPr>
              <a:t>macroclub.ru/gallery/data/517/vipera_berus.jpg</a:t>
            </a:r>
            <a:r>
              <a:rPr lang="ru-RU" sz="900" dirty="0" smtClean="0"/>
              <a:t> </a:t>
            </a:r>
          </a:p>
          <a:p>
            <a:r>
              <a:rPr lang="en-US" sz="800" dirty="0">
                <a:hlinkClick r:id="rId14"/>
              </a:rPr>
              <a:t>http://</a:t>
            </a:r>
            <a:r>
              <a:rPr lang="en-US" sz="800" dirty="0" smtClean="0">
                <a:hlinkClick r:id="rId14"/>
              </a:rPr>
              <a:t>fishcom67.ru/wp-content/uploads/2013/08/taimen_foto2.jpg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15"/>
              </a:rPr>
              <a:t>http://</a:t>
            </a:r>
            <a:r>
              <a:rPr lang="en-US" sz="800" dirty="0" smtClean="0">
                <a:hlinkClick r:id="rId15"/>
              </a:rPr>
              <a:t>b-kld.ru/attachments/Image/0af0512.jpeg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16"/>
              </a:rPr>
              <a:t>http://</a:t>
            </a:r>
            <a:r>
              <a:rPr lang="en-US" sz="800" dirty="0" smtClean="0">
                <a:hlinkClick r:id="rId16"/>
              </a:rPr>
              <a:t>2.404content.com/1/9B/78/429414534526797691/fullsize.jpeg</a:t>
            </a:r>
            <a:endParaRPr lang="ru-RU" sz="800" dirty="0" smtClean="0"/>
          </a:p>
          <a:p>
            <a:r>
              <a:rPr lang="en-US" sz="800" dirty="0">
                <a:hlinkClick r:id="rId17"/>
              </a:rPr>
              <a:t>http://</a:t>
            </a:r>
            <a:r>
              <a:rPr lang="en-US" sz="800" dirty="0" smtClean="0">
                <a:hlinkClick r:id="rId17"/>
              </a:rPr>
              <a:t>go3.imgsmail.ru/imgpreview?key=5a156d06029447b8&amp;mb=imgdb_preview_1196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18"/>
              </a:rPr>
              <a:t>http://</a:t>
            </a:r>
            <a:r>
              <a:rPr lang="en-US" sz="800" dirty="0" smtClean="0">
                <a:hlinkClick r:id="rId18"/>
              </a:rPr>
              <a:t>aneleflora.ru/images/ural/20050720/big/aconitum.jpg</a:t>
            </a:r>
            <a:endParaRPr lang="ru-RU" sz="800" dirty="0" smtClean="0"/>
          </a:p>
          <a:p>
            <a:r>
              <a:rPr lang="en-US" sz="800" dirty="0">
                <a:hlinkClick r:id="rId19"/>
              </a:rPr>
              <a:t>http://</a:t>
            </a:r>
            <a:r>
              <a:rPr lang="en-US" sz="800" dirty="0" smtClean="0">
                <a:hlinkClick r:id="rId19"/>
              </a:rPr>
              <a:t>cs.pikabu.ru/post_img/2013/02/13/8/1360755040_1336459623.jpg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0"/>
              </a:rPr>
              <a:t>http://</a:t>
            </a:r>
            <a:r>
              <a:rPr lang="en-US" sz="800" dirty="0" smtClean="0">
                <a:hlinkClick r:id="rId20"/>
              </a:rPr>
              <a:t>user.vse42.ru/files/P_S1280x960q80/Wnone/ui-5777feec386003.74308382.jpeg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1"/>
              </a:rPr>
              <a:t>http://</a:t>
            </a:r>
            <a:r>
              <a:rPr lang="en-US" sz="800" dirty="0" smtClean="0">
                <a:hlinkClick r:id="rId21"/>
              </a:rPr>
              <a:t>mascbs.ucoz.ru/pamatniki/Myotis_brandtii_1237296993.jpg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2"/>
              </a:rPr>
              <a:t>http://</a:t>
            </a:r>
            <a:r>
              <a:rPr lang="en-US" sz="800" dirty="0" smtClean="0">
                <a:hlinkClick r:id="rId22"/>
              </a:rPr>
              <a:t>i59.fastpic.ru/big/2013/1205/49/6d77204981b28bea54e11b5dfb5d9849.jpeg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3"/>
              </a:rPr>
              <a:t>http://</a:t>
            </a:r>
            <a:r>
              <a:rPr lang="en-US" sz="800" dirty="0" smtClean="0">
                <a:hlinkClick r:id="rId23"/>
              </a:rPr>
              <a:t>s09.radikal.ru/i182/1301/c6/6524db941729.jpg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4"/>
              </a:rPr>
              <a:t>http://</a:t>
            </a:r>
            <a:r>
              <a:rPr lang="en-US" sz="800" dirty="0" smtClean="0">
                <a:hlinkClick r:id="rId24"/>
              </a:rPr>
              <a:t>qwe.in.ua/wp-content/uploads/2013/04/704252056-289x300.jpg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25"/>
              </a:rPr>
              <a:t>http://</a:t>
            </a:r>
            <a:r>
              <a:rPr lang="en-US" sz="800" dirty="0" smtClean="0">
                <a:hlinkClick r:id="rId25"/>
              </a:rPr>
              <a:t>mila.kcbux.ru/Ptizy/image_10/04-001.jpg</a:t>
            </a:r>
            <a:endParaRPr lang="ru-RU" sz="800" dirty="0" smtClean="0"/>
          </a:p>
          <a:p>
            <a:r>
              <a:rPr lang="en-US" sz="800" dirty="0">
                <a:hlinkClick r:id="rId26"/>
              </a:rPr>
              <a:t>http://</a:t>
            </a:r>
            <a:r>
              <a:rPr lang="en-US" sz="800" dirty="0" smtClean="0">
                <a:hlinkClick r:id="rId26"/>
              </a:rPr>
              <a:t>detskiychas.ru/wp-content/uploads/2013/06/filin_stihi.jpg</a:t>
            </a:r>
            <a:endParaRPr lang="ru-RU" sz="800" dirty="0" smtClean="0"/>
          </a:p>
          <a:p>
            <a:r>
              <a:rPr lang="en-US" sz="800" dirty="0">
                <a:hlinkClick r:id="rId27"/>
              </a:rPr>
              <a:t>http://</a:t>
            </a:r>
            <a:r>
              <a:rPr lang="en-US" sz="800" dirty="0" smtClean="0">
                <a:hlinkClick r:id="rId27"/>
              </a:rPr>
              <a:t>r.zbp.ru/630x420/e7/30/d865c2.8gx0rh.5sqh.rs.ii.jpg</a:t>
            </a:r>
            <a:endParaRPr lang="ru-RU" sz="800" dirty="0" smtClean="0"/>
          </a:p>
          <a:p>
            <a:r>
              <a:rPr lang="en-US" sz="800" dirty="0">
                <a:hlinkClick r:id="rId28"/>
              </a:rPr>
              <a:t>http://</a:t>
            </a:r>
            <a:r>
              <a:rPr lang="en-US" sz="800" dirty="0" smtClean="0">
                <a:hlinkClick r:id="rId28"/>
              </a:rPr>
              <a:t>8lap.ru/upload/resize_cache/iblock/967/341_341_2/967d549c9a2e411b6653c49ece157daa.jpg</a:t>
            </a:r>
            <a:endParaRPr lang="ru-RU" sz="800" dirty="0" smtClean="0"/>
          </a:p>
          <a:p>
            <a:r>
              <a:rPr lang="en-US" sz="800" dirty="0">
                <a:hlinkClick r:id="rId29"/>
              </a:rPr>
              <a:t>http://www.o-prirode.com/_</a:t>
            </a:r>
            <a:r>
              <a:rPr lang="en-US" sz="800" dirty="0" smtClean="0">
                <a:hlinkClick r:id="rId29"/>
              </a:rPr>
              <a:t>ph/33/2/982272686.jpg?1484491484</a:t>
            </a:r>
            <a:endParaRPr lang="ru-RU" sz="800" dirty="0" smtClean="0"/>
          </a:p>
          <a:p>
            <a:r>
              <a:rPr lang="en-US" sz="800" dirty="0">
                <a:hlinkClick r:id="rId30"/>
              </a:rPr>
              <a:t>http://</a:t>
            </a:r>
            <a:r>
              <a:rPr lang="en-US" sz="800" dirty="0" smtClean="0">
                <a:hlinkClick r:id="rId30"/>
              </a:rPr>
              <a:t>img.animal-photos.ru/insects/bumblebee/bumblebee23.jpg</a:t>
            </a:r>
            <a:endParaRPr lang="ru-RU" sz="800" dirty="0" smtClean="0"/>
          </a:p>
          <a:p>
            <a:r>
              <a:rPr lang="en-US" sz="800" dirty="0">
                <a:hlinkClick r:id="rId31"/>
              </a:rPr>
              <a:t>http://</a:t>
            </a:r>
            <a:r>
              <a:rPr lang="en-US" sz="800" dirty="0" smtClean="0">
                <a:hlinkClick r:id="rId31"/>
              </a:rPr>
              <a:t>koktebel-himik.com.ua/images/tsikada-obyiknovennaya.jpg</a:t>
            </a:r>
            <a:endParaRPr lang="ru-RU" sz="800" dirty="0" smtClean="0"/>
          </a:p>
          <a:p>
            <a:r>
              <a:rPr lang="en-US" sz="800" dirty="0">
                <a:hlinkClick r:id="rId32"/>
              </a:rPr>
              <a:t>http://</a:t>
            </a:r>
            <a:r>
              <a:rPr lang="en-US" sz="800" dirty="0" smtClean="0">
                <a:hlinkClick r:id="rId32"/>
              </a:rPr>
              <a:t>molbiol.ru/forums/uploads/a001/b017/post-11498-1186072924.jpg</a:t>
            </a:r>
            <a:endParaRPr lang="ru-RU" sz="800" dirty="0" smtClean="0"/>
          </a:p>
          <a:p>
            <a:r>
              <a:rPr lang="en-US" sz="800" dirty="0">
                <a:hlinkClick r:id="rId33"/>
              </a:rPr>
              <a:t>http://</a:t>
            </a:r>
            <a:r>
              <a:rPr lang="en-US" sz="800" dirty="0" smtClean="0">
                <a:hlinkClick r:id="rId33"/>
              </a:rPr>
              <a:t>macroid.ru/cache/200/94/2494.jpg</a:t>
            </a:r>
            <a:endParaRPr lang="ru-RU" sz="800" dirty="0" smtClean="0"/>
          </a:p>
          <a:p>
            <a:r>
              <a:rPr lang="en-US" sz="800" dirty="0">
                <a:hlinkClick r:id="rId34"/>
              </a:rPr>
              <a:t>http://</a:t>
            </a:r>
            <a:r>
              <a:rPr lang="en-US" sz="800" dirty="0" smtClean="0">
                <a:hlinkClick r:id="rId34"/>
              </a:rPr>
              <a:t>macroid.ru/cache/200/63/131763.jpg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35"/>
              </a:rPr>
              <a:t>http://</a:t>
            </a:r>
            <a:r>
              <a:rPr lang="en-US" sz="800" dirty="0" smtClean="0">
                <a:hlinkClick r:id="rId35"/>
              </a:rPr>
              <a:t>www.classifieds24.ru/images/1923/1922367/large_3.jpg</a:t>
            </a:r>
            <a:endParaRPr lang="ru-RU" sz="800" dirty="0" smtClean="0"/>
          </a:p>
          <a:p>
            <a:r>
              <a:rPr lang="en-US" sz="800" dirty="0">
                <a:hlinkClick r:id="rId36"/>
              </a:rPr>
              <a:t>http://</a:t>
            </a:r>
            <a:r>
              <a:rPr lang="en-US" sz="800" dirty="0" smtClean="0">
                <a:hlinkClick r:id="rId36"/>
              </a:rPr>
              <a:t>strannik-sergey.ru/2013/2/2013-06-15-Aleshkovo/photos/2013-06-15-0804.jpg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37"/>
              </a:rPr>
              <a:t>http://</a:t>
            </a:r>
            <a:r>
              <a:rPr lang="en-US" sz="800" dirty="0" smtClean="0">
                <a:hlinkClick r:id="rId37"/>
              </a:rPr>
              <a:t>oblepiha.com/uploads/posts/2012-09/1348721284_3.jpg</a:t>
            </a:r>
            <a:endParaRPr lang="ru-RU" sz="800" dirty="0" smtClean="0"/>
          </a:p>
          <a:p>
            <a:r>
              <a:rPr lang="en-US" sz="800" dirty="0">
                <a:hlinkClick r:id="rId38"/>
              </a:rPr>
              <a:t>http://</a:t>
            </a:r>
            <a:r>
              <a:rPr lang="en-US" sz="800" dirty="0" smtClean="0">
                <a:hlinkClick r:id="rId38"/>
              </a:rPr>
              <a:t>flower.onego.ru/other/other/ena_4562.jpg</a:t>
            </a:r>
            <a:endParaRPr lang="ru-RU" sz="800" dirty="0" smtClean="0"/>
          </a:p>
          <a:p>
            <a:r>
              <a:rPr lang="en-US" sz="800" dirty="0">
                <a:hlinkClick r:id="rId39"/>
              </a:rPr>
              <a:t>http://</a:t>
            </a:r>
            <a:r>
              <a:rPr lang="en-US" sz="800" dirty="0" smtClean="0">
                <a:hlinkClick r:id="rId39"/>
              </a:rPr>
              <a:t>www.plantarium.ru/dat/plants/6/608/255608_5b394be7.jpg</a:t>
            </a:r>
            <a:endParaRPr lang="ru-RU" sz="800" dirty="0" smtClean="0"/>
          </a:p>
          <a:p>
            <a:r>
              <a:rPr lang="en-US" sz="800" dirty="0">
                <a:hlinkClick r:id="rId40"/>
              </a:rPr>
              <a:t>http://www.altai-photo.ru/_</a:t>
            </a:r>
            <a:r>
              <a:rPr lang="en-US" sz="800" dirty="0" smtClean="0">
                <a:hlinkClick r:id="rId40"/>
              </a:rPr>
              <a:t>ph/35/481492900.jpg?1484494094</a:t>
            </a:r>
            <a:endParaRPr lang="ru-RU" sz="800" dirty="0" smtClean="0"/>
          </a:p>
          <a:p>
            <a:r>
              <a:rPr lang="en-US" sz="800" dirty="0">
                <a:hlinkClick r:id="rId41"/>
              </a:rPr>
              <a:t>http://</a:t>
            </a:r>
            <a:r>
              <a:rPr lang="en-US" sz="800" dirty="0" smtClean="0">
                <a:hlinkClick r:id="rId41"/>
              </a:rPr>
              <a:t>i4.otzovik.com/2012/03/27/193727/img/4730757.jpg</a:t>
            </a:r>
            <a:endParaRPr lang="ru-RU" sz="800" dirty="0" smtClean="0"/>
          </a:p>
          <a:p>
            <a:r>
              <a:rPr lang="en-US" sz="800" dirty="0">
                <a:hlinkClick r:id="rId42"/>
              </a:rPr>
              <a:t>http://</a:t>
            </a:r>
            <a:r>
              <a:rPr lang="en-US" sz="800" dirty="0" smtClean="0">
                <a:hlinkClick r:id="rId42"/>
              </a:rPr>
              <a:t>etosibir.ru/wp-content/uploads/2014/09/Kuznetski-Ala-Tau_2-900x516.jpg</a:t>
            </a:r>
            <a:endParaRPr lang="ru-RU" sz="800" dirty="0" smtClean="0"/>
          </a:p>
          <a:p>
            <a:r>
              <a:rPr lang="en-US" sz="800" dirty="0">
                <a:hlinkClick r:id="rId43"/>
              </a:rPr>
              <a:t>http://</a:t>
            </a:r>
            <a:r>
              <a:rPr lang="en-US" sz="800" dirty="0" smtClean="0">
                <a:hlinkClick r:id="rId43"/>
              </a:rPr>
              <a:t>cs23.babysfera.ru/1/f/d/3/21510160.170576184.jpeg</a:t>
            </a:r>
            <a:endParaRPr lang="ru-RU" sz="800" dirty="0" smtClean="0"/>
          </a:p>
          <a:p>
            <a:r>
              <a:rPr lang="en-US" sz="800" dirty="0">
                <a:hlinkClick r:id="rId44"/>
              </a:rPr>
              <a:t>http://</a:t>
            </a:r>
            <a:r>
              <a:rPr lang="en-US" sz="800" dirty="0" smtClean="0">
                <a:hlinkClick r:id="rId44"/>
              </a:rPr>
              <a:t>www.maam.ru/upload/blogs/e6c7ec669129af6bc2920fec3397a338.jpg.jpg</a:t>
            </a:r>
            <a:endParaRPr lang="ru-RU" sz="800" dirty="0" smtClean="0"/>
          </a:p>
          <a:p>
            <a:r>
              <a:rPr lang="en-US" sz="800" dirty="0">
                <a:hlinkClick r:id="rId45"/>
              </a:rPr>
              <a:t>http://</a:t>
            </a:r>
            <a:r>
              <a:rPr lang="en-US" sz="800" dirty="0" smtClean="0">
                <a:hlinkClick r:id="rId45"/>
              </a:rPr>
              <a:t>go2.imgsmail.ru/imgpreview?key=120ebd0a3106590d&amp;mb=imgdb_preview_1984</a:t>
            </a:r>
            <a:r>
              <a:rPr lang="ru-RU" sz="800" dirty="0" smtClean="0"/>
              <a:t> </a:t>
            </a:r>
          </a:p>
          <a:p>
            <a:r>
              <a:rPr lang="en-US" sz="800" dirty="0">
                <a:hlinkClick r:id="rId46"/>
              </a:rPr>
              <a:t>http://</a:t>
            </a:r>
            <a:r>
              <a:rPr lang="en-US" sz="800" dirty="0" smtClean="0">
                <a:hlinkClick r:id="rId46"/>
              </a:rPr>
              <a:t>uonkr.ucoz.ru/foto/IMG_0604.jpg</a:t>
            </a:r>
            <a:endParaRPr lang="ru-RU" sz="800" dirty="0" smtClean="0"/>
          </a:p>
          <a:p>
            <a:r>
              <a:rPr lang="en-US" sz="800" dirty="0">
                <a:hlinkClick r:id="rId47"/>
              </a:rPr>
              <a:t>http://</a:t>
            </a:r>
            <a:r>
              <a:rPr lang="en-US" sz="800" dirty="0" smtClean="0">
                <a:hlinkClick r:id="rId47"/>
              </a:rPr>
              <a:t>kuzpress.ru/i/info/260x260/2/2244.jpg</a:t>
            </a:r>
            <a:r>
              <a:rPr lang="ru-RU" sz="800" dirty="0" smtClean="0"/>
              <a:t> 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    </a:t>
            </a:r>
          </a:p>
          <a:p>
            <a:r>
              <a:rPr lang="ru-RU" sz="1400" dirty="0" smtClean="0"/>
              <a:t>  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83764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06">
        <p14:prism isContent="1"/>
      </p:transition>
    </mc:Choice>
    <mc:Fallback>
      <p:transition spd="slow" advTm="34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zent.ru/i/ps/2016/03/14570658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92" y="162940"/>
            <a:ext cx="4089424" cy="638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4048" y="4581128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cap="all" dirty="0"/>
              <a:t>ОБЩАЯ ПЛОЩАДЬ ГОСУДАРСТВЕННОГО </a:t>
            </a:r>
            <a:r>
              <a:rPr lang="ru-RU" cap="all" dirty="0" smtClean="0"/>
              <a:t>ПРИРОДНОГО ЗАПОВЕДНИКА </a:t>
            </a:r>
            <a:r>
              <a:rPr lang="ru-RU" cap="all" dirty="0"/>
              <a:t>СОСТАВЛЯЕТ </a:t>
            </a:r>
            <a:endParaRPr lang="ru-RU" cap="all" dirty="0" smtClean="0"/>
          </a:p>
          <a:p>
            <a:pPr algn="ctr"/>
            <a:r>
              <a:rPr lang="en-US" cap="all" dirty="0" smtClean="0"/>
              <a:t>412 900 </a:t>
            </a:r>
            <a:r>
              <a:rPr lang="ru-RU" cap="all" dirty="0" smtClean="0"/>
              <a:t>га</a:t>
            </a:r>
            <a:r>
              <a:rPr lang="ru-RU" cap="all" dirty="0"/>
              <a:t> </a:t>
            </a:r>
            <a:endParaRPr lang="ru-RU" dirty="0"/>
          </a:p>
        </p:txBody>
      </p:sp>
      <p:pic>
        <p:nvPicPr>
          <p:cNvPr id="1030" name="Picture 6" descr="http://xn--d1abdw2b.net/upload/iblock/6e1/6e1c711b0e621af12e85b80f443ec3c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213" y="359977"/>
            <a:ext cx="244853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2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95">
        <p14:prism isContent="1"/>
      </p:transition>
    </mc:Choice>
    <mc:Fallback>
      <p:transition spd="slow" advTm="62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g-fotki.yandex.ru/get/9356/26088170.68/0_a658c_80b0e61b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6884"/>
            <a:ext cx="739100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517232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Это единственное место в Северном полушарии, где вечные снежники лежат на высоте 1500-2000 метров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7760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63">
        <p14:prism isContent="1"/>
      </p:transition>
    </mc:Choice>
    <mc:Fallback>
      <p:transition spd="slow" advTm="72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5949280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 smtClean="0"/>
              <a:t>На территории заповедника 32 </a:t>
            </a:r>
            <a:r>
              <a:rPr lang="ru-RU" sz="2200" dirty="0" smtClean="0"/>
              <a:t>ледника </a:t>
            </a:r>
            <a:endParaRPr lang="ru-RU" sz="2200" dirty="0" smtClean="0"/>
          </a:p>
          <a:p>
            <a:pPr lvl="0"/>
            <a:endParaRPr lang="en-US" sz="2200" dirty="0" smtClean="0"/>
          </a:p>
        </p:txBody>
      </p:sp>
      <p:pic>
        <p:nvPicPr>
          <p:cNvPr id="7172" name="Picture 4" descr="Кузнецкий алата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188" y="235496"/>
            <a:ext cx="7142228" cy="571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427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94">
        <p14:prism isContent="1"/>
      </p:transition>
    </mc:Choice>
    <mc:Fallback>
      <p:transition spd="slow" advTm="68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trekkingclub.ru/albom/krasota/big/krasot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56" y="476672"/>
            <a:ext cx="793094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7976" y="5445224"/>
            <a:ext cx="76395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err="1">
                <a:solidFill>
                  <a:srgbClr val="196526"/>
                </a:solidFill>
              </a:rPr>
              <a:t>К</a:t>
            </a:r>
            <a:r>
              <a:rPr lang="ru-RU" sz="2200" b="1" i="1" dirty="0" err="1" smtClean="0">
                <a:solidFill>
                  <a:srgbClr val="196526"/>
                </a:solidFill>
              </a:rPr>
              <a:t>урумы</a:t>
            </a:r>
            <a:r>
              <a:rPr lang="ru-RU" sz="2200" dirty="0"/>
              <a:t>, каменистые осыпи, являются </a:t>
            </a:r>
            <a:r>
              <a:rPr lang="ru-RU" sz="2200" dirty="0" smtClean="0"/>
              <a:t>характерными для гор </a:t>
            </a:r>
            <a:r>
              <a:rPr lang="ru-RU" sz="2200" dirty="0"/>
              <a:t>Кузнецкого </a:t>
            </a:r>
            <a:r>
              <a:rPr lang="ru-RU" sz="2200" dirty="0" smtClean="0"/>
              <a:t>Алатау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836465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73">
        <p14:prism isContent="1"/>
      </p:transition>
    </mc:Choice>
    <mc:Fallback>
      <p:transition spd="slow" advTm="81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451" y="404664"/>
            <a:ext cx="7125113" cy="52102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Флора заповедника</a:t>
            </a:r>
            <a:endParaRPr lang="ru-RU" sz="2400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887042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/>
              <a:t>В </a:t>
            </a:r>
            <a:r>
              <a:rPr lang="ru-RU" sz="2200" dirty="0"/>
              <a:t>настоящее время заповедник насчитывает примерно </a:t>
            </a:r>
            <a:r>
              <a:rPr lang="ru-RU" sz="2200" b="1" i="1" dirty="0" smtClean="0">
                <a:solidFill>
                  <a:srgbClr val="196526"/>
                </a:solidFill>
              </a:rPr>
              <a:t>618 видов растений.</a:t>
            </a:r>
            <a:endParaRPr lang="ru-RU" sz="2200" b="1" i="1" dirty="0">
              <a:solidFill>
                <a:srgbClr val="196526"/>
              </a:solidFill>
            </a:endParaRPr>
          </a:p>
        </p:txBody>
      </p:sp>
      <p:pic>
        <p:nvPicPr>
          <p:cNvPr id="12290" name="Picture 2" descr="http://go3.imgsmail.ru/imgpreview?key=5a156d06029447b8&amp;mb=imgdb_preview_1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15" y="1844824"/>
            <a:ext cx="3574025" cy="318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aneleflora.ru/images/ural/20050720/big/aconit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832" y="1844825"/>
            <a:ext cx="4241174" cy="318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8915" y="5025707"/>
            <a:ext cx="21900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ч</a:t>
            </a:r>
            <a:r>
              <a:rPr lang="ru-RU" sz="2200" dirty="0" smtClean="0"/>
              <a:t>ина </a:t>
            </a:r>
            <a:r>
              <a:rPr lang="ru-RU" sz="2200" dirty="0" err="1" smtClean="0"/>
              <a:t>гмелина</a:t>
            </a:r>
            <a:endParaRPr lang="ru-RU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5176972" y="5024443"/>
            <a:ext cx="25715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/>
              <a:t>б</a:t>
            </a:r>
            <a:r>
              <a:rPr lang="ru-RU" sz="2200" dirty="0" smtClean="0"/>
              <a:t>орец северный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581138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86">
        <p14:prism isContent="1"/>
      </p:transition>
    </mc:Choice>
    <mc:Fallback>
      <p:transition spd="slow" advTm="70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57" y="188640"/>
            <a:ext cx="7125113" cy="79208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Сложноцветные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http://nature.baikal.ru/phs/norm/18/186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40768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2660" y="3356992"/>
            <a:ext cx="17700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дороникум</a:t>
            </a:r>
            <a:endParaRPr lang="ru-RU" sz="2200" dirty="0"/>
          </a:p>
        </p:txBody>
      </p:sp>
      <p:pic>
        <p:nvPicPr>
          <p:cNvPr id="2052" name="Picture 4" descr="https://upload.wikimedia.org/wikipedia/commons/thumb/d/d9/Yellow_flowers_of_Solidago_canadensis.jpg/265px-Yellow_flowers_of_Solidago_canadens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78" y="1340768"/>
            <a:ext cx="268492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8809" y="3356991"/>
            <a:ext cx="18630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золотарник</a:t>
            </a:r>
            <a:endParaRPr lang="ru-RU" sz="2200" dirty="0"/>
          </a:p>
        </p:txBody>
      </p:sp>
      <p:pic>
        <p:nvPicPr>
          <p:cNvPr id="2054" name="Picture 6" descr="http://zeleno.ru/_e/_ots_imgs/ena_14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20" y="1354591"/>
            <a:ext cx="2669866" cy="200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44948" y="3356990"/>
            <a:ext cx="20794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дендрартема</a:t>
            </a:r>
            <a:endParaRPr lang="ru-RU" sz="2200" dirty="0"/>
          </a:p>
        </p:txBody>
      </p:sp>
      <p:pic>
        <p:nvPicPr>
          <p:cNvPr id="2056" name="Picture 8" descr="http://www.balandin.net/Flora/Crassula_pellucida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7" y="3870340"/>
            <a:ext cx="2608502" cy="19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36545" y="5843548"/>
            <a:ext cx="11913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скерда</a:t>
            </a:r>
            <a:endParaRPr lang="ru-RU" sz="2200" dirty="0"/>
          </a:p>
        </p:txBody>
      </p:sp>
      <p:pic>
        <p:nvPicPr>
          <p:cNvPr id="2058" name="Picture 10" descr="http://img-fotki.yandex.ru/get/14/fedornl.6/0_6044_ca5e6393_XL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-174"/>
          <a:stretch/>
        </p:blipFill>
        <p:spPr bwMode="auto">
          <a:xfrm>
            <a:off x="3259078" y="3876376"/>
            <a:ext cx="2761570" cy="192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057011" y="5800405"/>
            <a:ext cx="13853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пупавка</a:t>
            </a:r>
            <a:endParaRPr lang="ru-RU" sz="2200" dirty="0"/>
          </a:p>
        </p:txBody>
      </p:sp>
      <p:pic>
        <p:nvPicPr>
          <p:cNvPr id="2060" name="Picture 12" descr="http://lektrava.ru/upload/resize_cache/iblock/d3e/564_376_1f92401c497e7261fd4ad59c0fd7ff5bc/d3e23478c473163fad273cd1f2a626c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0655"/>
          <a:stretch/>
        </p:blipFill>
        <p:spPr bwMode="auto">
          <a:xfrm>
            <a:off x="6297728" y="3865435"/>
            <a:ext cx="2573857" cy="192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13451" y="5800405"/>
            <a:ext cx="15424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чихотник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160242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35">
        <p14:prism isContent="1"/>
      </p:transition>
    </mc:Choice>
    <mc:Fallback>
      <p:transition spd="slow" advTm="108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9949" y="188640"/>
            <a:ext cx="7125113" cy="72008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Осоковые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http://florabio.ru/wp-content/uploads/2010/07/osoka-zali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876988" cy="191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6518" y="3328406"/>
            <a:ext cx="10150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осока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6781879" y="3276719"/>
            <a:ext cx="13099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пушица</a:t>
            </a:r>
            <a:endParaRPr lang="ru-RU" sz="2200" dirty="0"/>
          </a:p>
        </p:txBody>
      </p:sp>
      <p:pic>
        <p:nvPicPr>
          <p:cNvPr id="3078" name="Picture 6" descr="http://www.plantarium.ru/dat/plants/3/380/103380_c76b357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0"/>
          <a:stretch/>
        </p:blipFill>
        <p:spPr bwMode="auto">
          <a:xfrm>
            <a:off x="6156176" y="1412775"/>
            <a:ext cx="2561380" cy="186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lantarium.ru/dat/plants/2/240/84240_69c39a4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46699"/>
            <a:ext cx="2088232" cy="278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66576" y="4233486"/>
            <a:ext cx="13708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пухонос</a:t>
            </a:r>
            <a:endParaRPr lang="ru-RU" sz="2200" dirty="0"/>
          </a:p>
        </p:txBody>
      </p:sp>
      <p:pic>
        <p:nvPicPr>
          <p:cNvPr id="3082" name="Picture 10" descr="http://photosflowery.ru/photo/7a/7af026f137df43f20dc4c0bb9879b3f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06" y="4077072"/>
            <a:ext cx="2752247" cy="208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0270" y="6161899"/>
            <a:ext cx="17075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очеретник</a:t>
            </a:r>
            <a:endParaRPr lang="ru-RU" sz="2200" dirty="0"/>
          </a:p>
        </p:txBody>
      </p:sp>
      <p:pic>
        <p:nvPicPr>
          <p:cNvPr id="3084" name="Picture 12" descr="http://florapedia.ru/media/pic_full/2/827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142" y="4081056"/>
            <a:ext cx="2765441" cy="202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14484" y="6109046"/>
            <a:ext cx="17267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err="1" smtClean="0"/>
              <a:t>болотница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870430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36">
        <p14:prism isContent="1"/>
      </p:transition>
    </mc:Choice>
    <mc:Fallback>
      <p:transition spd="slow" advTm="108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530</TotalTime>
  <Words>447</Words>
  <Application>Microsoft Office PowerPoint</Application>
  <PresentationFormat>Экран (4:3)</PresentationFormat>
  <Paragraphs>168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Spring</vt:lpstr>
      <vt:lpstr>Государственный природный заповедник «Кузнецкий Алатау»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Флора заповедника</vt:lpstr>
      <vt:lpstr>Сложноцветные </vt:lpstr>
      <vt:lpstr>Осоковые </vt:lpstr>
      <vt:lpstr>Розоцветные  </vt:lpstr>
      <vt:lpstr>Орхидейные </vt:lpstr>
      <vt:lpstr>Фауна заповедника (млекопитающие)</vt:lpstr>
      <vt:lpstr>Презентация PowerPoint</vt:lpstr>
      <vt:lpstr>Презентация PowerPoint</vt:lpstr>
      <vt:lpstr>Птицы заповедника (346 видов)</vt:lpstr>
      <vt:lpstr>Земноводные заповедника (зарегистрировано 2 вида амфибий)</vt:lpstr>
      <vt:lpstr>Пресмыкающиеся заповедника (обитают 3 вида)</vt:lpstr>
      <vt:lpstr>Ихтиофауна заповедника (14 видов рыб)</vt:lpstr>
      <vt:lpstr>Красная книга заповедника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Roza</dc:creator>
  <cp:lastModifiedBy>Roza</cp:lastModifiedBy>
  <cp:revision>50</cp:revision>
  <dcterms:created xsi:type="dcterms:W3CDTF">2017-01-15T09:07:52Z</dcterms:created>
  <dcterms:modified xsi:type="dcterms:W3CDTF">2017-01-20T14:28:41Z</dcterms:modified>
</cp:coreProperties>
</file>