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2"/>
  </p:notesMasterIdLst>
  <p:sldIdLst>
    <p:sldId id="256" r:id="rId2"/>
    <p:sldId id="264" r:id="rId3"/>
    <p:sldId id="258" r:id="rId4"/>
    <p:sldId id="265" r:id="rId5"/>
    <p:sldId id="268" r:id="rId6"/>
    <p:sldId id="269" r:id="rId7"/>
    <p:sldId id="270" r:id="rId8"/>
    <p:sldId id="271" r:id="rId9"/>
    <p:sldId id="344" r:id="rId10"/>
    <p:sldId id="345" r:id="rId11"/>
    <p:sldId id="266" r:id="rId12"/>
    <p:sldId id="272" r:id="rId13"/>
    <p:sldId id="267" r:id="rId14"/>
    <p:sldId id="283" r:id="rId15"/>
    <p:sldId id="284" r:id="rId16"/>
    <p:sldId id="285" r:id="rId17"/>
    <p:sldId id="286" r:id="rId18"/>
    <p:sldId id="287" r:id="rId19"/>
    <p:sldId id="288" r:id="rId20"/>
    <p:sldId id="289" r:id="rId21"/>
    <p:sldId id="290" r:id="rId22"/>
    <p:sldId id="291" r:id="rId23"/>
    <p:sldId id="292" r:id="rId24"/>
    <p:sldId id="293" r:id="rId25"/>
    <p:sldId id="294" r:id="rId26"/>
    <p:sldId id="295" r:id="rId27"/>
    <p:sldId id="296" r:id="rId28"/>
    <p:sldId id="297" r:id="rId29"/>
    <p:sldId id="298" r:id="rId30"/>
    <p:sldId id="299" r:id="rId31"/>
    <p:sldId id="300" r:id="rId32"/>
    <p:sldId id="301" r:id="rId33"/>
    <p:sldId id="302" r:id="rId34"/>
    <p:sldId id="303" r:id="rId35"/>
    <p:sldId id="346" r:id="rId36"/>
    <p:sldId id="348" r:id="rId37"/>
    <p:sldId id="349" r:id="rId38"/>
    <p:sldId id="350" r:id="rId39"/>
    <p:sldId id="351" r:id="rId40"/>
    <p:sldId id="352" r:id="rId41"/>
    <p:sldId id="353" r:id="rId42"/>
    <p:sldId id="354" r:id="rId43"/>
    <p:sldId id="355" r:id="rId44"/>
    <p:sldId id="356" r:id="rId45"/>
    <p:sldId id="347" r:id="rId46"/>
    <p:sldId id="363" r:id="rId47"/>
    <p:sldId id="359" r:id="rId48"/>
    <p:sldId id="364" r:id="rId49"/>
    <p:sldId id="360" r:id="rId50"/>
    <p:sldId id="365" r:id="rId51"/>
    <p:sldId id="362" r:id="rId52"/>
    <p:sldId id="367" r:id="rId53"/>
    <p:sldId id="361" r:id="rId54"/>
    <p:sldId id="366" r:id="rId55"/>
    <p:sldId id="357" r:id="rId56"/>
    <p:sldId id="358" r:id="rId57"/>
    <p:sldId id="368" r:id="rId58"/>
    <p:sldId id="372" r:id="rId59"/>
    <p:sldId id="369" r:id="rId60"/>
    <p:sldId id="373" r:id="rId61"/>
    <p:sldId id="370" r:id="rId62"/>
    <p:sldId id="374" r:id="rId63"/>
    <p:sldId id="371" r:id="rId64"/>
    <p:sldId id="375" r:id="rId65"/>
    <p:sldId id="377" r:id="rId66"/>
    <p:sldId id="376" r:id="rId67"/>
    <p:sldId id="257" r:id="rId68"/>
    <p:sldId id="378" r:id="rId69"/>
    <p:sldId id="379" r:id="rId70"/>
    <p:sldId id="380" r:id="rId7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061D1B8-CD3D-4FE9-994D-03C1220EE5EE}" type="datetimeFigureOut">
              <a:rPr lang="ru-RU" smtClean="0"/>
              <a:t>19.11.2016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669045-63AD-402F-8AFC-674FCADF64C8}" type="slidenum">
              <a:rPr lang="ru-RU" smtClean="0"/>
              <a:t>‹#›</a:t>
            </a:fld>
            <a:endParaRPr lang="ru-RU"/>
          </a:p>
        </p:txBody>
      </p:sp>
    </p:spTree>
    <p:extLst>
      <p:ext uri="{BB962C8B-B14F-4D97-AF65-F5344CB8AC3E}">
        <p14:creationId xmlns:p14="http://schemas.microsoft.com/office/powerpoint/2010/main" val="38897615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D66C8CFA-1D13-4D06-8E52-B8362200E3D1}" type="datetimeFigureOut">
              <a:rPr lang="ru-RU" smtClean="0"/>
              <a:t>19.11.2016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B999441-9841-474E-9935-BA310B5AB69B}"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66C8CFA-1D13-4D06-8E52-B8362200E3D1}" type="datetimeFigureOut">
              <a:rPr lang="ru-RU" smtClean="0"/>
              <a:t>19.11.2016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B999441-9841-474E-9935-BA310B5AB69B}"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66C8CFA-1D13-4D06-8E52-B8362200E3D1}" type="datetimeFigureOut">
              <a:rPr lang="ru-RU" smtClean="0"/>
              <a:t>19.11.2016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B999441-9841-474E-9935-BA310B5AB69B}"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66C8CFA-1D13-4D06-8E52-B8362200E3D1}" type="datetimeFigureOut">
              <a:rPr lang="ru-RU" smtClean="0"/>
              <a:t>19.11.2016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B999441-9841-474E-9935-BA310B5AB69B}"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D66C8CFA-1D13-4D06-8E52-B8362200E3D1}" type="datetimeFigureOut">
              <a:rPr lang="ru-RU" smtClean="0"/>
              <a:t>19.11.2016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B999441-9841-474E-9935-BA310B5AB69B}"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D66C8CFA-1D13-4D06-8E52-B8362200E3D1}" type="datetimeFigureOut">
              <a:rPr lang="ru-RU" smtClean="0"/>
              <a:t>19.11.2016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B999441-9841-474E-9935-BA310B5AB69B}"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D66C8CFA-1D13-4D06-8E52-B8362200E3D1}" type="datetimeFigureOut">
              <a:rPr lang="ru-RU" smtClean="0"/>
              <a:t>19.11.2016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0B999441-9841-474E-9935-BA310B5AB69B}"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D66C8CFA-1D13-4D06-8E52-B8362200E3D1}" type="datetimeFigureOut">
              <a:rPr lang="ru-RU" smtClean="0"/>
              <a:t>19.11.2016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0B999441-9841-474E-9935-BA310B5AB69B}"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D66C8CFA-1D13-4D06-8E52-B8362200E3D1}" type="datetimeFigureOut">
              <a:rPr lang="ru-RU" smtClean="0"/>
              <a:t>19.11.2016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0B999441-9841-474E-9935-BA310B5AB69B}"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D66C8CFA-1D13-4D06-8E52-B8362200E3D1}" type="datetimeFigureOut">
              <a:rPr lang="ru-RU" smtClean="0"/>
              <a:t>19.11.2016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B999441-9841-474E-9935-BA310B5AB69B}"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D66C8CFA-1D13-4D06-8E52-B8362200E3D1}" type="datetimeFigureOut">
              <a:rPr lang="ru-RU" smtClean="0"/>
              <a:t>19.11.2016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B999441-9841-474E-9935-BA310B5AB69B}"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66C8CFA-1D13-4D06-8E52-B8362200E3D1}" type="datetimeFigureOut">
              <a:rPr lang="ru-RU" smtClean="0"/>
              <a:t>19.11.2016</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999441-9841-474E-9935-BA310B5AB69B}"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14.xml.rels><?xml version="1.0" encoding="UTF-8" standalone="yes"?>
<Relationships xmlns="http://schemas.openxmlformats.org/package/2006/relationships"><Relationship Id="rId8" Type="http://schemas.openxmlformats.org/officeDocument/2006/relationships/slide" Target="slide27.xml"/><Relationship Id="rId13" Type="http://schemas.openxmlformats.org/officeDocument/2006/relationships/slide" Target="slide37.xml"/><Relationship Id="rId18" Type="http://schemas.openxmlformats.org/officeDocument/2006/relationships/slide" Target="slide47.xml"/><Relationship Id="rId26" Type="http://schemas.openxmlformats.org/officeDocument/2006/relationships/slide" Target="slide63.xml"/><Relationship Id="rId3" Type="http://schemas.openxmlformats.org/officeDocument/2006/relationships/slide" Target="slide17.xml"/><Relationship Id="rId21" Type="http://schemas.openxmlformats.org/officeDocument/2006/relationships/slide" Target="slide53.xml"/><Relationship Id="rId7" Type="http://schemas.openxmlformats.org/officeDocument/2006/relationships/slide" Target="slide25.xml"/><Relationship Id="rId12" Type="http://schemas.openxmlformats.org/officeDocument/2006/relationships/slide" Target="slide35.xml"/><Relationship Id="rId17" Type="http://schemas.openxmlformats.org/officeDocument/2006/relationships/slide" Target="slide45.xml"/><Relationship Id="rId25" Type="http://schemas.openxmlformats.org/officeDocument/2006/relationships/slide" Target="slide61.xml"/><Relationship Id="rId2" Type="http://schemas.openxmlformats.org/officeDocument/2006/relationships/slide" Target="slide15.xml"/><Relationship Id="rId16" Type="http://schemas.openxmlformats.org/officeDocument/2006/relationships/slide" Target="slide43.xml"/><Relationship Id="rId20" Type="http://schemas.openxmlformats.org/officeDocument/2006/relationships/slide" Target="slide51.xml"/><Relationship Id="rId29"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slide" Target="slide23.xml"/><Relationship Id="rId11" Type="http://schemas.openxmlformats.org/officeDocument/2006/relationships/slide" Target="slide33.xml"/><Relationship Id="rId24" Type="http://schemas.openxmlformats.org/officeDocument/2006/relationships/slide" Target="slide59.xml"/><Relationship Id="rId5" Type="http://schemas.openxmlformats.org/officeDocument/2006/relationships/slide" Target="slide21.xml"/><Relationship Id="rId15" Type="http://schemas.openxmlformats.org/officeDocument/2006/relationships/slide" Target="slide41.xml"/><Relationship Id="rId23" Type="http://schemas.openxmlformats.org/officeDocument/2006/relationships/slide" Target="slide57.xml"/><Relationship Id="rId28" Type="http://schemas.openxmlformats.org/officeDocument/2006/relationships/image" Target="../media/image21.png"/><Relationship Id="rId10" Type="http://schemas.openxmlformats.org/officeDocument/2006/relationships/slide" Target="slide31.xml"/><Relationship Id="rId19" Type="http://schemas.openxmlformats.org/officeDocument/2006/relationships/slide" Target="slide49.xml"/><Relationship Id="rId4" Type="http://schemas.openxmlformats.org/officeDocument/2006/relationships/slide" Target="slide19.xml"/><Relationship Id="rId9" Type="http://schemas.openxmlformats.org/officeDocument/2006/relationships/slide" Target="slide29.xml"/><Relationship Id="rId14" Type="http://schemas.openxmlformats.org/officeDocument/2006/relationships/slide" Target="slide39.xml"/><Relationship Id="rId22" Type="http://schemas.openxmlformats.org/officeDocument/2006/relationships/slide" Target="slide55.xml"/><Relationship Id="rId27" Type="http://schemas.openxmlformats.org/officeDocument/2006/relationships/slide" Target="slide65.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6.xml"/><Relationship Id="rId4" Type="http://schemas.openxmlformats.org/officeDocument/2006/relationships/slide" Target="slide16.xml"/></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23.jpeg"/><Relationship Id="rId1" Type="http://schemas.openxmlformats.org/officeDocument/2006/relationships/slideLayout" Target="../slideLayouts/slideLayout6.xml"/><Relationship Id="rId4" Type="http://schemas.openxmlformats.org/officeDocument/2006/relationships/image" Target="../media/image24.jpeg"/></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image" Target="../media/image23.jpeg"/><Relationship Id="rId1" Type="http://schemas.openxmlformats.org/officeDocument/2006/relationships/slideLayout" Target="../slideLayouts/slideLayout6.xml"/><Relationship Id="rId4" Type="http://schemas.openxmlformats.org/officeDocument/2006/relationships/image" Target="../media/image25.jpeg"/></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3.jpeg"/><Relationship Id="rId1" Type="http://schemas.openxmlformats.org/officeDocument/2006/relationships/slideLayout" Target="../slideLayouts/slideLayout6.xml"/><Relationship Id="rId4" Type="http://schemas.openxmlformats.org/officeDocument/2006/relationships/slide" Target="slide14.xml"/></Relationships>
</file>

<file path=ppt/slides/_rels/slide1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image" Target="../media/image23.jpeg"/><Relationship Id="rId1" Type="http://schemas.openxmlformats.org/officeDocument/2006/relationships/slideLayout" Target="../slideLayouts/slideLayout6.xml"/><Relationship Id="rId4" Type="http://schemas.openxmlformats.org/officeDocument/2006/relationships/image" Target="../media/image26.jpe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3.jpeg"/><Relationship Id="rId1" Type="http://schemas.openxmlformats.org/officeDocument/2006/relationships/slideLayout" Target="../slideLayouts/slideLayout6.xml"/><Relationship Id="rId4" Type="http://schemas.openxmlformats.org/officeDocument/2006/relationships/slide" Target="slide14.xml"/></Relationships>
</file>

<file path=ppt/slides/_rels/slide2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image" Target="../media/image23.jpeg"/><Relationship Id="rId1" Type="http://schemas.openxmlformats.org/officeDocument/2006/relationships/slideLayout" Target="../slideLayouts/slideLayout6.xml"/><Relationship Id="rId4" Type="http://schemas.openxmlformats.org/officeDocument/2006/relationships/image" Target="../media/image27.jpeg"/></Relationships>
</file>

<file path=ppt/slides/_rels/slide2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23.jpeg"/><Relationship Id="rId1" Type="http://schemas.openxmlformats.org/officeDocument/2006/relationships/slideLayout" Target="../slideLayouts/slideLayout6.xml"/><Relationship Id="rId4" Type="http://schemas.openxmlformats.org/officeDocument/2006/relationships/image" Target="../media/image27.jpeg"/></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slide" Target="slide24.xml"/><Relationship Id="rId1" Type="http://schemas.openxmlformats.org/officeDocument/2006/relationships/slideLayout" Target="../slideLayouts/slideLayout6.xml"/><Relationship Id="rId4" Type="http://schemas.openxmlformats.org/officeDocument/2006/relationships/image" Target="../media/image28.jpeg"/></Relationships>
</file>

<file path=ppt/slides/_rels/slide2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23.jpeg"/><Relationship Id="rId1" Type="http://schemas.openxmlformats.org/officeDocument/2006/relationships/slideLayout" Target="../slideLayouts/slideLayout6.xml"/><Relationship Id="rId4" Type="http://schemas.openxmlformats.org/officeDocument/2006/relationships/image" Target="../media/image29.jpeg"/></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image" Target="../media/image30.jpe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30.jpeg"/><Relationship Id="rId1" Type="http://schemas.openxmlformats.org/officeDocument/2006/relationships/slideLayout" Target="../slideLayouts/slideLayout6.xml"/><Relationship Id="rId4" Type="http://schemas.openxmlformats.org/officeDocument/2006/relationships/image" Target="../media/image31.jpeg"/></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image" Target="../media/image30.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30.jpeg"/><Relationship Id="rId1" Type="http://schemas.openxmlformats.org/officeDocument/2006/relationships/slideLayout" Target="../slideLayouts/slideLayout6.xml"/><Relationship Id="rId4" Type="http://schemas.openxmlformats.org/officeDocument/2006/relationships/image" Target="../media/image32.jpeg"/></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image" Target="../media/image30.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30.jpeg"/><Relationship Id="rId1" Type="http://schemas.openxmlformats.org/officeDocument/2006/relationships/slideLayout" Target="../slideLayouts/slideLayout6.xml"/><Relationship Id="rId4" Type="http://schemas.openxmlformats.org/officeDocument/2006/relationships/image" Target="../media/image33.jpeg"/></Relationships>
</file>

<file path=ppt/slides/_rels/slide31.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image" Target="../media/image30.jpe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30.jpeg"/><Relationship Id="rId1" Type="http://schemas.openxmlformats.org/officeDocument/2006/relationships/slideLayout" Target="../slideLayouts/slideLayout6.xml"/><Relationship Id="rId4" Type="http://schemas.openxmlformats.org/officeDocument/2006/relationships/image" Target="../media/image34.jpeg"/></Relationships>
</file>

<file path=ppt/slides/_rels/slide33.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image" Target="../media/image30.jpe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30.jpeg"/><Relationship Id="rId1" Type="http://schemas.openxmlformats.org/officeDocument/2006/relationships/slideLayout" Target="../slideLayouts/slideLayout6.xml"/><Relationship Id="rId4" Type="http://schemas.openxmlformats.org/officeDocument/2006/relationships/image" Target="../media/image35.jpeg"/></Relationships>
</file>

<file path=ppt/slides/_rels/slide35.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36.jpeg"/><Relationship Id="rId1" Type="http://schemas.openxmlformats.org/officeDocument/2006/relationships/slideLayout" Target="../slideLayouts/slideLayout7.xml"/><Relationship Id="rId4" Type="http://schemas.openxmlformats.org/officeDocument/2006/relationships/image" Target="../media/image37.jpeg"/></Relationships>
</file>

<file path=ppt/slides/_rels/slide37.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36.jpeg"/><Relationship Id="rId1" Type="http://schemas.openxmlformats.org/officeDocument/2006/relationships/slideLayout" Target="../slideLayouts/slideLayout7.xml"/><Relationship Id="rId4" Type="http://schemas.openxmlformats.org/officeDocument/2006/relationships/image" Target="../media/image38.jpeg"/></Relationships>
</file>

<file path=ppt/slides/_rels/slide39.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36.jpeg"/><Relationship Id="rId1" Type="http://schemas.openxmlformats.org/officeDocument/2006/relationships/slideLayout" Target="../slideLayouts/slideLayout7.xml"/><Relationship Id="rId4" Type="http://schemas.openxmlformats.org/officeDocument/2006/relationships/image" Target="../media/image39.png"/></Relationships>
</file>

<file path=ppt/slides/_rels/slide41.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36.jpeg"/><Relationship Id="rId1" Type="http://schemas.openxmlformats.org/officeDocument/2006/relationships/slideLayout" Target="../slideLayouts/slideLayout7.xml"/><Relationship Id="rId4" Type="http://schemas.openxmlformats.org/officeDocument/2006/relationships/image" Target="../media/image40.jpeg"/></Relationships>
</file>

<file path=ppt/slides/_rels/slide43.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36.jpeg"/><Relationship Id="rId1" Type="http://schemas.openxmlformats.org/officeDocument/2006/relationships/slideLayout" Target="../slideLayouts/slideLayout7.xml"/><Relationship Id="rId4" Type="http://schemas.openxmlformats.org/officeDocument/2006/relationships/image" Target="../media/image41.jpeg"/></Relationships>
</file>

<file path=ppt/slides/_rels/slide45.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slideLayout" Target="../slideLayouts/slideLayout7.xml"/><Relationship Id="rId1" Type="http://schemas.openxmlformats.org/officeDocument/2006/relationships/themeOverride" Target="../theme/themeOverride1.xml"/><Relationship Id="rId4" Type="http://schemas.openxmlformats.org/officeDocument/2006/relationships/slide" Target="slide14.xml"/></Relationships>
</file>

<file path=ppt/slides/_rels/slide53.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slide" Target="slide60.xml"/><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slide" Target="slide62.xml"/><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slide" Target="slide64.xml"/><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8" Type="http://schemas.openxmlformats.org/officeDocument/2006/relationships/hyperlink" Target="http://www.epochtimes.ru/eet-content/uploads/2015/07/Tsvetaeva_Chomoff_1926.jpg" TargetMode="External"/><Relationship Id="rId13" Type="http://schemas.openxmlformats.org/officeDocument/2006/relationships/hyperlink" Target="http://megabook.ru/" TargetMode="External"/><Relationship Id="rId3" Type="http://schemas.openxmlformats.org/officeDocument/2006/relationships/hyperlink" Target="https://yadi.sk/d/pOYbvMyAPvidC" TargetMode="External"/><Relationship Id="rId7" Type="http://schemas.openxmlformats.org/officeDocument/2006/relationships/hyperlink" Target="https://upload.wikimedia.org/wikipedia/commons/5/50/Nikolay_Mikhaylovsky.jpg" TargetMode="External"/><Relationship Id="rId12" Type="http://schemas.openxmlformats.org/officeDocument/2006/relationships/hyperlink" Target="http://litena.ru/books/item/f00/s00/z0000032/pic/000000.jpg" TargetMode="External"/><Relationship Id="rId2" Type="http://schemas.openxmlformats.org/officeDocument/2006/relationships/hyperlink" Target="http://allphoto.in.ua/photo/68/es2159432.jpg" TargetMode="External"/><Relationship Id="rId1" Type="http://schemas.openxmlformats.org/officeDocument/2006/relationships/slideLayout" Target="../slideLayouts/slideLayout7.xml"/><Relationship Id="rId6" Type="http://schemas.openxmlformats.org/officeDocument/2006/relationships/hyperlink" Target="http://cdn1.imgbb.ru/user/2/21515/201501/d011f57945b1be5dd890b0e1d0448b76.jpg" TargetMode="External"/><Relationship Id="rId11" Type="http://schemas.openxmlformats.org/officeDocument/2006/relationships/hyperlink" Target="http://literatura5.narod.ru/tolstoy_a_n.JPG" TargetMode="External"/><Relationship Id="rId5" Type="http://schemas.openxmlformats.org/officeDocument/2006/relationships/hyperlink" Target="https://exchang.es/uploads/image_block/000/084/352/image/large_46630cee46.jpg" TargetMode="External"/><Relationship Id="rId10" Type="http://schemas.openxmlformats.org/officeDocument/2006/relationships/hyperlink" Target="http://www.e-reading.club/illustrations/1009/1009561-i_005.jpg" TargetMode="External"/><Relationship Id="rId4" Type="http://schemas.openxmlformats.org/officeDocument/2006/relationships/hyperlink" Target="http://znanio.ru/" TargetMode="External"/><Relationship Id="rId9" Type="http://schemas.openxmlformats.org/officeDocument/2006/relationships/hyperlink" Target="http://www.pravmir.ru/wp-content/uploads/2012/04/gercen_ge.jpg" TargetMode="External"/><Relationship Id="rId14" Type="http://schemas.openxmlformats.org/officeDocument/2006/relationships/hyperlink" Target="http://files.school-collection.edu.ru/dlrstore/167bd3c1-7856-41b8-aa6d-2cd38892f86c/%5bLI7RK_14-01%5d_%5bIL_04%5d.htm" TargetMode="External"/></Relationships>
</file>

<file path=ppt/slides/_rels/slide68.xml.rels><?xml version="1.0" encoding="UTF-8" standalone="yes"?>
<Relationships xmlns="http://schemas.openxmlformats.org/package/2006/relationships"><Relationship Id="rId8" Type="http://schemas.openxmlformats.org/officeDocument/2006/relationships/hyperlink" Target="http://patriot-pomor.ru/shop/products_pictures/200-200-img904.jpg" TargetMode="External"/><Relationship Id="rId3" Type="http://schemas.openxmlformats.org/officeDocument/2006/relationships/hyperlink" Target="http://img-fotki.yandex.ru/get/5806/120816668.12b/0_7ee49_8d411cf6_M.jpg" TargetMode="External"/><Relationship Id="rId7" Type="http://schemas.openxmlformats.org/officeDocument/2006/relationships/hyperlink" Target="http://cdn.audiobook.in.ua/multimedia/1/5/3/0/1530742/image/200x320.jpg" TargetMode="External"/><Relationship Id="rId12" Type="http://schemas.openxmlformats.org/officeDocument/2006/relationships/hyperlink" Target="http://bibliogid.ru/krug-chteniya/knigi-o-detstve" TargetMode="External"/><Relationship Id="rId2" Type="http://schemas.openxmlformats.org/officeDocument/2006/relationships/hyperlink" Target="http://img-fotki.yandex.ru/get/5646/116112092.e/0_e078c_7ee5ba3b_XL.jpg" TargetMode="External"/><Relationship Id="rId1" Type="http://schemas.openxmlformats.org/officeDocument/2006/relationships/slideLayout" Target="../slideLayouts/slideLayout7.xml"/><Relationship Id="rId6" Type="http://schemas.openxmlformats.org/officeDocument/2006/relationships/hyperlink" Target="http://grekoline.ru/wp-content/uploads/2014/10/76.jpg" TargetMode="External"/><Relationship Id="rId11" Type="http://schemas.openxmlformats.org/officeDocument/2006/relationships/hyperlink" Target="http://img1.liveinternet.ru/images/attach/c/3/122/277/122277459_6.png" TargetMode="External"/><Relationship Id="rId5" Type="http://schemas.openxmlformats.org/officeDocument/2006/relationships/hyperlink" Target="https://j.livelib.ru/boocover/1000712888/o/1a70/L.N._Tolstoj__Detstvo._Otrochestvo._Yunost.jpeg" TargetMode="External"/><Relationship Id="rId10" Type="http://schemas.openxmlformats.org/officeDocument/2006/relationships/hyperlink" Target="http://img-fotki.yandex.ru/get/9261/230070907.a/0_b72ee_c16b2792_orig" TargetMode="External"/><Relationship Id="rId4" Type="http://schemas.openxmlformats.org/officeDocument/2006/relationships/hyperlink" Target="http://publ.lib.ru/ARCHIVES/B/''Biblioteka_vsemirnoy_literatury''/.Online/BVL07369S1.jpg" TargetMode="External"/><Relationship Id="rId9" Type="http://schemas.openxmlformats.org/officeDocument/2006/relationships/hyperlink" Target="http://pr.filippok.ru/1/rech/31.jpg" TargetMode="External"/></Relationships>
</file>

<file path=ppt/slides/_rels/slide69.xml.rels><?xml version="1.0" encoding="UTF-8" standalone="yes"?>
<Relationships xmlns="http://schemas.openxmlformats.org/package/2006/relationships"><Relationship Id="rId8" Type="http://schemas.openxmlformats.org/officeDocument/2006/relationships/hyperlink" Target="http://museumogarev.mrsu.ru/3Ogarev/1Exposition/Exposition3_Ogarev/Image_Exposition3_og/photo_1_big.jpg" TargetMode="External"/><Relationship Id="rId3" Type="http://schemas.openxmlformats.org/officeDocument/2006/relationships/hyperlink" Target="https://www.litres.ru/static/bookimages/14/64" TargetMode="External"/><Relationship Id="rId7" Type="http://schemas.openxmlformats.org/officeDocument/2006/relationships/hyperlink" Target="https://otvet.imgsmail.ru/download/96720614_484113bf9230c960ab12f2a47d7dd365_800.jpg" TargetMode="External"/><Relationship Id="rId2" Type="http://schemas.openxmlformats.org/officeDocument/2006/relationships/hyperlink" Target="http://900igr.net/datai/literatura/A.M.Gorkij/0003-003-Glavy-iz-povesti-Detstvo.jpg" TargetMode="External"/><Relationship Id="rId1" Type="http://schemas.openxmlformats.org/officeDocument/2006/relationships/slideLayout" Target="../slideLayouts/slideLayout7.xml"/><Relationship Id="rId6" Type="http://schemas.openxmlformats.org/officeDocument/2006/relationships/hyperlink" Target="http://bookmix.ru/groups/img/groups_1297664809.jpg" TargetMode="External"/><Relationship Id="rId5" Type="http://schemas.openxmlformats.org/officeDocument/2006/relationships/hyperlink" Target="https://www.litmir.me/data/Book/0/251000/251484/BC2_1432457837.jpg" TargetMode="External"/><Relationship Id="rId10" Type="http://schemas.openxmlformats.org/officeDocument/2006/relationships/hyperlink" Target="http://alocvet.narod.ru/galer/bagrov/15.jpg" TargetMode="External"/><Relationship Id="rId4" Type="http://schemas.openxmlformats.org/officeDocument/2006/relationships/hyperlink" Target="https://www.litres.ru/static/bookimages/00/17/23/00172308.bin.dir/00172308.cover.jpg" TargetMode="External"/><Relationship Id="rId9" Type="http://schemas.openxmlformats.org/officeDocument/2006/relationships/hyperlink" Target="http://img.labirint.ru/images/comments_pic/1533/5_c14f528c0836073e5bd5b2b82f0e95db_1439547698.jpg"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hyperlink" Target="http://tolstoy.ru/resize/big/upload/iblock/4df/4df1fc8eda83d750b5564424115e8c73.jpg" TargetMode="External"/><Relationship Id="rId2" Type="http://schemas.openxmlformats.org/officeDocument/2006/relationships/hyperlink" Target="http://russkay-literatura.ru/images/stories/rus-literatura/dettsvo-risunok-dehtereva.jpg" TargetMode="External"/><Relationship Id="rId1" Type="http://schemas.openxmlformats.org/officeDocument/2006/relationships/slideLayout" Target="../slideLayouts/slideLayout7.xml"/><Relationship Id="rId6" Type="http://schemas.openxmlformats.org/officeDocument/2006/relationships/hyperlink" Target="http://artgallery.krasno.ru/IMAGES/Grafics/Shmarinov%20D/big/34.jpg" TargetMode="External"/><Relationship Id="rId5" Type="http://schemas.openxmlformats.org/officeDocument/2006/relationships/hyperlink" Target="http://ic.pics.livejournal.com/assolmaria/67186376/1001204/1001204_original.jpg" TargetMode="External"/><Relationship Id="rId4" Type="http://schemas.openxmlformats.org/officeDocument/2006/relationships/hyperlink" Target="http://cdn8.cheloveche.ru/photobank/00/c4/50359_original.png?1436956657"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3.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1000" r="-11000"/>
          </a:stretch>
        </a:blipFill>
        <a:effectLst/>
      </p:bgPr>
    </p:bg>
    <p:spTree>
      <p:nvGrpSpPr>
        <p:cNvPr id="1" name=""/>
        <p:cNvGrpSpPr/>
        <p:nvPr/>
      </p:nvGrpSpPr>
      <p:grpSpPr>
        <a:xfrm>
          <a:off x="0" y="0"/>
          <a:ext cx="0" cy="0"/>
          <a:chOff x="0" y="0"/>
          <a:chExt cx="0" cy="0"/>
        </a:xfrm>
      </p:grpSpPr>
      <p:sp>
        <p:nvSpPr>
          <p:cNvPr id="5" name="TextBox 4"/>
          <p:cNvSpPr txBox="1"/>
          <p:nvPr/>
        </p:nvSpPr>
        <p:spPr>
          <a:xfrm>
            <a:off x="4067944" y="1052736"/>
            <a:ext cx="4907113" cy="1938992"/>
          </a:xfrm>
          <a:prstGeom prst="rect">
            <a:avLst/>
          </a:prstGeom>
          <a:noFill/>
        </p:spPr>
        <p:txBody>
          <a:bodyPr wrap="none" rtlCol="0">
            <a:spAutoFit/>
          </a:bodyPr>
          <a:lstStyle/>
          <a:p>
            <a:pPr algn="ctr"/>
            <a:r>
              <a:rPr lang="ru-RU" sz="4000" dirty="0" smtClean="0">
                <a:solidFill>
                  <a:srgbClr val="00B050"/>
                </a:solidFill>
                <a:latin typeface="Georgia" pitchFamily="18" charset="0"/>
              </a:rPr>
              <a:t>Литературная игра </a:t>
            </a:r>
          </a:p>
          <a:p>
            <a:pPr algn="ctr"/>
            <a:endParaRPr lang="ru-RU" sz="4000" dirty="0" smtClean="0">
              <a:solidFill>
                <a:srgbClr val="00B050"/>
              </a:solidFill>
              <a:latin typeface="Georgia" pitchFamily="18" charset="0"/>
            </a:endParaRPr>
          </a:p>
          <a:p>
            <a:pPr algn="ctr"/>
            <a:r>
              <a:rPr lang="ru-RU" sz="4000" b="1" dirty="0" smtClean="0">
                <a:solidFill>
                  <a:srgbClr val="00B050"/>
                </a:solidFill>
                <a:latin typeface="Georgia" pitchFamily="18" charset="0"/>
              </a:rPr>
              <a:t>Страна детства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G:\УРОКИ\2_Литература_NEW\Тема детства\ФОНЫ_Литературные\OPDdPVV.jpg"/>
          <p:cNvPicPr>
            <a:picLocks noChangeAspect="1" noChangeArrowheads="1"/>
          </p:cNvPicPr>
          <p:nvPr/>
        </p:nvPicPr>
        <p:blipFill rotWithShape="1">
          <a:blip r:embed="rId2">
            <a:extLst>
              <a:ext uri="{28A0092B-C50C-407E-A947-70E740481C1C}">
                <a14:useLocalDpi xmlns:a14="http://schemas.microsoft.com/office/drawing/2010/main" val="0"/>
              </a:ext>
            </a:extLst>
          </a:blip>
          <a:srcRect l="17311" t="15450" r="31896" b="23598"/>
          <a:stretch/>
        </p:blipFill>
        <p:spPr bwMode="auto">
          <a:xfrm>
            <a:off x="0" y="0"/>
            <a:ext cx="9144000" cy="6831376"/>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5086463" y="5877272"/>
            <a:ext cx="3851920" cy="584775"/>
          </a:xfrm>
          <a:prstGeom prst="rect">
            <a:avLst/>
          </a:prstGeom>
        </p:spPr>
        <p:txBody>
          <a:bodyPr wrap="square">
            <a:spAutoFit/>
          </a:bodyPr>
          <a:lstStyle/>
          <a:p>
            <a:r>
              <a:rPr lang="ru-RU" sz="1600" b="1" i="1" dirty="0">
                <a:solidFill>
                  <a:schemeClr val="accent6">
                    <a:lumMod val="50000"/>
                  </a:schemeClr>
                </a:solidFill>
                <a:latin typeface="Georgia" pitchFamily="18" charset="0"/>
              </a:rPr>
              <a:t>Портрет С.Т. Аксакова</a:t>
            </a:r>
            <a:r>
              <a:rPr lang="ru-RU" sz="1600" b="1" i="1" dirty="0" smtClean="0">
                <a:solidFill>
                  <a:schemeClr val="accent6">
                    <a:lumMod val="50000"/>
                  </a:schemeClr>
                </a:solidFill>
                <a:latin typeface="Georgia" pitchFamily="18" charset="0"/>
              </a:rPr>
              <a:t>. Худ. И.Н</a:t>
            </a:r>
            <a:r>
              <a:rPr lang="ru-RU" sz="1600" b="1" i="1" dirty="0">
                <a:solidFill>
                  <a:schemeClr val="accent6">
                    <a:lumMod val="50000"/>
                  </a:schemeClr>
                </a:solidFill>
                <a:latin typeface="Georgia" pitchFamily="18" charset="0"/>
              </a:rPr>
              <a:t>. Крамской. </a:t>
            </a:r>
            <a:r>
              <a:rPr lang="ru-RU" sz="1600" b="1" i="1" dirty="0" smtClean="0">
                <a:solidFill>
                  <a:schemeClr val="accent6">
                    <a:lumMod val="50000"/>
                  </a:schemeClr>
                </a:solidFill>
                <a:latin typeface="Georgia" pitchFamily="18" charset="0"/>
              </a:rPr>
              <a:t>1878 </a:t>
            </a:r>
            <a:r>
              <a:rPr lang="ru-RU" sz="1600" b="1" i="1" dirty="0">
                <a:solidFill>
                  <a:schemeClr val="accent6">
                    <a:lumMod val="50000"/>
                  </a:schemeClr>
                </a:solidFill>
                <a:latin typeface="Georgia" pitchFamily="18" charset="0"/>
              </a:rPr>
              <a:t>год</a:t>
            </a:r>
            <a:r>
              <a:rPr lang="ru-RU" sz="1600" b="1" i="1" dirty="0" smtClean="0">
                <a:solidFill>
                  <a:schemeClr val="accent6">
                    <a:lumMod val="50000"/>
                  </a:schemeClr>
                </a:solidFill>
                <a:latin typeface="Georgia" pitchFamily="18" charset="0"/>
              </a:rPr>
              <a:t>.</a:t>
            </a:r>
          </a:p>
        </p:txBody>
      </p:sp>
      <p:sp>
        <p:nvSpPr>
          <p:cNvPr id="4" name="TextBox 3"/>
          <p:cNvSpPr txBox="1"/>
          <p:nvPr/>
        </p:nvSpPr>
        <p:spPr>
          <a:xfrm>
            <a:off x="5517265" y="1196752"/>
            <a:ext cx="2223687" cy="646331"/>
          </a:xfrm>
          <a:prstGeom prst="rect">
            <a:avLst/>
          </a:prstGeom>
          <a:noFill/>
        </p:spPr>
        <p:txBody>
          <a:bodyPr wrap="none" rtlCol="0">
            <a:spAutoFit/>
          </a:bodyPr>
          <a:lstStyle/>
          <a:p>
            <a:pPr algn="ctr"/>
            <a:r>
              <a:rPr lang="ru-RU" sz="3600" b="1" dirty="0" smtClean="0">
                <a:latin typeface="Georgia" pitchFamily="18" charset="0"/>
              </a:rPr>
              <a:t>Аксаков</a:t>
            </a:r>
            <a:endParaRPr lang="ru-RU" sz="3600" b="1" dirty="0">
              <a:latin typeface="Georgia" pitchFamily="18" charset="0"/>
            </a:endParaRPr>
          </a:p>
        </p:txBody>
      </p:sp>
      <p:sp>
        <p:nvSpPr>
          <p:cNvPr id="5" name="TextBox 4"/>
          <p:cNvSpPr txBox="1"/>
          <p:nvPr/>
        </p:nvSpPr>
        <p:spPr>
          <a:xfrm>
            <a:off x="4936918" y="1847810"/>
            <a:ext cx="3384376" cy="1200329"/>
          </a:xfrm>
          <a:prstGeom prst="rect">
            <a:avLst/>
          </a:prstGeom>
          <a:noFill/>
        </p:spPr>
        <p:txBody>
          <a:bodyPr wrap="square" rtlCol="0">
            <a:spAutoFit/>
          </a:bodyPr>
          <a:lstStyle/>
          <a:p>
            <a:pPr algn="ctr"/>
            <a:r>
              <a:rPr lang="ru-RU" sz="3600" b="1" dirty="0" smtClean="0">
                <a:latin typeface="Georgia" pitchFamily="18" charset="0"/>
              </a:rPr>
              <a:t>Сергей Тимофеевич</a:t>
            </a:r>
            <a:endParaRPr lang="ru-RU" sz="3600" b="1" dirty="0">
              <a:latin typeface="Georgia" pitchFamily="18" charset="0"/>
            </a:endParaRPr>
          </a:p>
        </p:txBody>
      </p:sp>
      <p:sp>
        <p:nvSpPr>
          <p:cNvPr id="6" name="TextBox 5"/>
          <p:cNvSpPr txBox="1"/>
          <p:nvPr/>
        </p:nvSpPr>
        <p:spPr>
          <a:xfrm>
            <a:off x="4284748" y="116632"/>
            <a:ext cx="4823756" cy="461665"/>
          </a:xfrm>
          <a:prstGeom prst="rect">
            <a:avLst/>
          </a:prstGeom>
          <a:noFill/>
        </p:spPr>
        <p:txBody>
          <a:bodyPr wrap="none" rtlCol="0">
            <a:spAutoFit/>
          </a:bodyPr>
          <a:lstStyle/>
          <a:p>
            <a:r>
              <a:rPr lang="ru-RU" sz="2400" b="1" i="1" dirty="0" smtClean="0">
                <a:solidFill>
                  <a:schemeClr val="accent6">
                    <a:lumMod val="50000"/>
                  </a:schemeClr>
                </a:solidFill>
                <a:latin typeface="Georgia" pitchFamily="18" charset="0"/>
              </a:rPr>
              <a:t>Конкурс «Узнай писателя»</a:t>
            </a:r>
            <a:endParaRPr lang="ru-RU" sz="2400" b="1" i="1" dirty="0">
              <a:solidFill>
                <a:schemeClr val="accent6">
                  <a:lumMod val="50000"/>
                </a:schemeClr>
              </a:solidFill>
              <a:latin typeface="Georgia" pitchFamily="18" charset="0"/>
            </a:endParaRPr>
          </a:p>
        </p:txBody>
      </p:sp>
      <p:pic>
        <p:nvPicPr>
          <p:cNvPr id="5122" name="Picture 2" descr="http://megabook.ru/stream/mediapreview?Key=%D0%90%D0%BA%D1%81%D0%B0%D0%BA%D0%BE%D0%B2%20%D0%A1%D0%B5%D1%80%D0%B3%D0%B5%D0%B9%20%D0%A2%D0%B8%D0%BC%D0%BE%D1%84%D0%B5%D0%B5%D0%B2%D0%B8%D1%87%20(%D0%BF%D0%BE%D1%80%D1%82%D1%80%D0%B5%D1%82%20%D1%80%D0%B0%D0%B1%D0%BE%D1%82%D1%8B%20%D0%98.%D0%9D.%20%D0%9A%D1%80%D0%B0%D0%BC%D1%81%D0%BA%D0%BE%D0%B3%D0%BE)&amp;Width=10000&amp;Height=10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844" y="1277865"/>
            <a:ext cx="4614693" cy="47088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9129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9"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ppt_x</p:attrName>
                                        </p:attrNameLst>
                                      </p:cBhvr>
                                      <p:tavLst>
                                        <p:tav tm="0">
                                          <p:val>
                                            <p:strVal val="#ppt_x-.2"/>
                                          </p:val>
                                        </p:tav>
                                        <p:tav tm="100000">
                                          <p:val>
                                            <p:strVal val="#ppt_x"/>
                                          </p:val>
                                        </p:tav>
                                      </p:tavLst>
                                    </p:anim>
                                    <p:anim calcmode="lin" valueType="num">
                                      <p:cBhvr>
                                        <p:cTn id="1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71600" y="116631"/>
            <a:ext cx="8021748" cy="461665"/>
          </a:xfrm>
          <a:prstGeom prst="rect">
            <a:avLst/>
          </a:prstGeom>
          <a:noFill/>
        </p:spPr>
        <p:txBody>
          <a:bodyPr wrap="none" rtlCol="0">
            <a:spAutoFit/>
          </a:bodyPr>
          <a:lstStyle/>
          <a:p>
            <a:pPr algn="r"/>
            <a:r>
              <a:rPr lang="ru-RU" sz="2400" b="1" i="1" dirty="0" smtClean="0">
                <a:solidFill>
                  <a:schemeClr val="accent6">
                    <a:lumMod val="50000"/>
                  </a:schemeClr>
                </a:solidFill>
                <a:latin typeface="Georgia" pitchFamily="18" charset="0"/>
              </a:rPr>
              <a:t>Конкурс «Титульный лист и обложка книги»</a:t>
            </a:r>
            <a:endParaRPr lang="ru-RU" sz="2400" b="1" i="1" dirty="0">
              <a:solidFill>
                <a:schemeClr val="accent6">
                  <a:lumMod val="50000"/>
                </a:schemeClr>
              </a:solidFill>
              <a:latin typeface="Georgia" pitchFamily="18" charset="0"/>
            </a:endParaRPr>
          </a:p>
        </p:txBody>
      </p:sp>
      <p:sp>
        <p:nvSpPr>
          <p:cNvPr id="3" name="TextBox 2"/>
          <p:cNvSpPr txBox="1"/>
          <p:nvPr/>
        </p:nvSpPr>
        <p:spPr>
          <a:xfrm>
            <a:off x="1285712" y="595379"/>
            <a:ext cx="7706923" cy="1077218"/>
          </a:xfrm>
          <a:prstGeom prst="rect">
            <a:avLst/>
          </a:prstGeom>
          <a:noFill/>
        </p:spPr>
        <p:txBody>
          <a:bodyPr wrap="square" rtlCol="0">
            <a:spAutoFit/>
          </a:bodyPr>
          <a:lstStyle/>
          <a:p>
            <a:r>
              <a:rPr lang="ru-RU" sz="3200" b="1" i="1" dirty="0" smtClean="0">
                <a:solidFill>
                  <a:schemeClr val="accent4">
                    <a:lumMod val="75000"/>
                  </a:schemeClr>
                </a:solidFill>
                <a:latin typeface="Georgia" pitchFamily="18" charset="0"/>
              </a:rPr>
              <a:t>«Какие моменты какой повести отражает титульный лист?»</a:t>
            </a:r>
            <a:endParaRPr lang="ru-RU" sz="3200" b="1" i="1" dirty="0">
              <a:solidFill>
                <a:schemeClr val="accent4">
                  <a:lumMod val="75000"/>
                </a:schemeClr>
              </a:solidFill>
              <a:latin typeface="Georgia" pitchFamily="18" charset="0"/>
            </a:endParaRPr>
          </a:p>
        </p:txBody>
      </p:sp>
      <p:pic>
        <p:nvPicPr>
          <p:cNvPr id="4098" name="Picture 2" descr="http://festival.1september.ru/articles/502756/img3.jpg"/>
          <p:cNvPicPr>
            <a:picLocks noChangeAspect="1" noChangeArrowheads="1"/>
          </p:cNvPicPr>
          <p:nvPr/>
        </p:nvPicPr>
        <p:blipFill rotWithShape="1">
          <a:blip r:embed="rId2">
            <a:extLst>
              <a:ext uri="{28A0092B-C50C-407E-A947-70E740481C1C}">
                <a14:useLocalDpi xmlns:a14="http://schemas.microsoft.com/office/drawing/2010/main" val="0"/>
              </a:ext>
            </a:extLst>
          </a:blip>
          <a:srcRect b="10552"/>
          <a:stretch/>
        </p:blipFill>
        <p:spPr bwMode="auto">
          <a:xfrm>
            <a:off x="232897" y="2057946"/>
            <a:ext cx="2754927" cy="3486511"/>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p:cNvSpPr txBox="1"/>
          <p:nvPr/>
        </p:nvSpPr>
        <p:spPr>
          <a:xfrm>
            <a:off x="249453" y="1667571"/>
            <a:ext cx="389850" cy="461665"/>
          </a:xfrm>
          <a:prstGeom prst="rect">
            <a:avLst/>
          </a:prstGeom>
          <a:noFill/>
        </p:spPr>
        <p:txBody>
          <a:bodyPr wrap="none" rtlCol="0">
            <a:spAutoFit/>
          </a:bodyPr>
          <a:lstStyle/>
          <a:p>
            <a:r>
              <a:rPr lang="ru-RU" sz="2400" b="1" dirty="0" smtClean="0">
                <a:solidFill>
                  <a:srgbClr val="C00000"/>
                </a:solidFill>
                <a:latin typeface="Arial Black" panose="020B0A04020102020204" pitchFamily="34" charset="0"/>
              </a:rPr>
              <a:t>1</a:t>
            </a:r>
            <a:endParaRPr lang="ru-RU" sz="2400" b="1" dirty="0">
              <a:solidFill>
                <a:srgbClr val="C00000"/>
              </a:solidFill>
              <a:latin typeface="Arial Black" panose="020B0A04020102020204" pitchFamily="34" charset="0"/>
            </a:endParaRPr>
          </a:p>
        </p:txBody>
      </p:sp>
      <p:sp>
        <p:nvSpPr>
          <p:cNvPr id="28" name="TextBox 27"/>
          <p:cNvSpPr txBox="1"/>
          <p:nvPr/>
        </p:nvSpPr>
        <p:spPr>
          <a:xfrm>
            <a:off x="6324165" y="1667571"/>
            <a:ext cx="389850" cy="461665"/>
          </a:xfrm>
          <a:prstGeom prst="rect">
            <a:avLst/>
          </a:prstGeom>
          <a:noFill/>
        </p:spPr>
        <p:txBody>
          <a:bodyPr wrap="none" rtlCol="0">
            <a:spAutoFit/>
          </a:bodyPr>
          <a:lstStyle/>
          <a:p>
            <a:r>
              <a:rPr lang="ru-RU" sz="2400" b="1" dirty="0" smtClean="0">
                <a:solidFill>
                  <a:srgbClr val="C00000"/>
                </a:solidFill>
                <a:latin typeface="Arial Black" panose="020B0A04020102020204" pitchFamily="34" charset="0"/>
              </a:rPr>
              <a:t>3</a:t>
            </a:r>
            <a:endParaRPr lang="ru-RU" sz="2400" b="1" dirty="0">
              <a:solidFill>
                <a:srgbClr val="C00000"/>
              </a:solidFill>
              <a:latin typeface="Arial Black" panose="020B0A04020102020204" pitchFamily="34" charset="0"/>
            </a:endParaRPr>
          </a:p>
        </p:txBody>
      </p:sp>
      <p:sp>
        <p:nvSpPr>
          <p:cNvPr id="29" name="TextBox 28"/>
          <p:cNvSpPr txBox="1"/>
          <p:nvPr/>
        </p:nvSpPr>
        <p:spPr>
          <a:xfrm>
            <a:off x="3323891" y="1615161"/>
            <a:ext cx="389850" cy="461665"/>
          </a:xfrm>
          <a:prstGeom prst="rect">
            <a:avLst/>
          </a:prstGeom>
          <a:noFill/>
        </p:spPr>
        <p:txBody>
          <a:bodyPr wrap="none" rtlCol="0">
            <a:spAutoFit/>
          </a:bodyPr>
          <a:lstStyle/>
          <a:p>
            <a:r>
              <a:rPr lang="ru-RU" sz="2400" b="1" dirty="0" smtClean="0">
                <a:solidFill>
                  <a:srgbClr val="C00000"/>
                </a:solidFill>
                <a:latin typeface="Arial Black" panose="020B0A04020102020204" pitchFamily="34" charset="0"/>
              </a:rPr>
              <a:t>2</a:t>
            </a:r>
            <a:endParaRPr lang="ru-RU" sz="2400" b="1" dirty="0">
              <a:solidFill>
                <a:srgbClr val="C00000"/>
              </a:solidFill>
              <a:latin typeface="Arial Black" panose="020B0A04020102020204" pitchFamily="34" charset="0"/>
            </a:endParaRPr>
          </a:p>
        </p:txBody>
      </p:sp>
      <p:pic>
        <p:nvPicPr>
          <p:cNvPr id="2049" name="Picture 1" descr="G:\УРОКИ\2_Литература_NEW\Тема детства\Рисунок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3002" y="2060848"/>
            <a:ext cx="2597150" cy="348615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G:\УРОКИ\2_Литература_NEW\Тема детства\Рисунок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12593" y="2045359"/>
            <a:ext cx="2498725" cy="3486150"/>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http://pr.filippok.ru/1/rech/31.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8351" t="12376" r="32414"/>
          <a:stretch/>
        </p:blipFill>
        <p:spPr bwMode="auto">
          <a:xfrm>
            <a:off x="224715" y="44624"/>
            <a:ext cx="741584" cy="16561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1392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500"/>
                                        <p:tgtEl>
                                          <p:spTgt spid="409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49"/>
                                        </p:tgtEl>
                                        <p:attrNameLst>
                                          <p:attrName>style.visibility</p:attrName>
                                        </p:attrNameLst>
                                      </p:cBhvr>
                                      <p:to>
                                        <p:strVal val="visible"/>
                                      </p:to>
                                    </p:set>
                                    <p:animEffect transition="in" filter="fade">
                                      <p:cBhvr>
                                        <p:cTn id="12" dur="500"/>
                                        <p:tgtEl>
                                          <p:spTgt spid="204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26"/>
                                        </p:tgtEl>
                                        <p:attrNameLst>
                                          <p:attrName>style.visibility</p:attrName>
                                        </p:attrNameLst>
                                      </p:cBhvr>
                                      <p:to>
                                        <p:strVal val="visible"/>
                                      </p:to>
                                    </p:set>
                                    <p:animEffect transition="in" filter="fade">
                                      <p:cBhvr>
                                        <p:cTn id="1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358433" y="551582"/>
            <a:ext cx="7634915" cy="1077218"/>
          </a:xfrm>
          <a:prstGeom prst="rect">
            <a:avLst/>
          </a:prstGeom>
          <a:noFill/>
        </p:spPr>
        <p:txBody>
          <a:bodyPr wrap="square" rtlCol="0">
            <a:spAutoFit/>
          </a:bodyPr>
          <a:lstStyle/>
          <a:p>
            <a:r>
              <a:rPr lang="ru-RU" sz="3200" b="1" i="1" dirty="0" smtClean="0">
                <a:solidFill>
                  <a:schemeClr val="accent4">
                    <a:lumMod val="75000"/>
                  </a:schemeClr>
                </a:solidFill>
                <a:latin typeface="Georgia" pitchFamily="18" charset="0"/>
              </a:rPr>
              <a:t>«Какие моменты какой повести отражает обложка книги?»</a:t>
            </a:r>
            <a:endParaRPr lang="ru-RU" sz="3200" b="1" i="1" dirty="0">
              <a:solidFill>
                <a:schemeClr val="accent4">
                  <a:lumMod val="75000"/>
                </a:schemeClr>
              </a:solidFill>
              <a:latin typeface="Georgia" pitchFamily="18" charset="0"/>
            </a:endParaRPr>
          </a:p>
        </p:txBody>
      </p:sp>
      <p:pic>
        <p:nvPicPr>
          <p:cNvPr id="4100" name="Picture 4" descr="https://j.livelib.ru/boocover/1000712888/o/1a70/L.N._Tolstoj__Detstvo._Otrochestvo._Yunost.jpeg"/>
          <p:cNvPicPr>
            <a:picLocks noChangeAspect="1" noChangeArrowheads="1"/>
          </p:cNvPicPr>
          <p:nvPr/>
        </p:nvPicPr>
        <p:blipFill rotWithShape="1">
          <a:blip r:embed="rId2">
            <a:extLst>
              <a:ext uri="{28A0092B-C50C-407E-A947-70E740481C1C}">
                <a14:useLocalDpi xmlns:a14="http://schemas.microsoft.com/office/drawing/2010/main" val="0"/>
              </a:ext>
            </a:extLst>
          </a:blip>
          <a:srcRect t="18880"/>
          <a:stretch/>
        </p:blipFill>
        <p:spPr bwMode="auto">
          <a:xfrm>
            <a:off x="3203848" y="2030721"/>
            <a:ext cx="2528202" cy="3486511"/>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http://grekoline.ru/wp-content/uploads/2014/10/7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4014" y="2060848"/>
            <a:ext cx="2736458" cy="3486511"/>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249453" y="1628800"/>
            <a:ext cx="389850" cy="461665"/>
          </a:xfrm>
          <a:prstGeom prst="rect">
            <a:avLst/>
          </a:prstGeom>
          <a:noFill/>
        </p:spPr>
        <p:txBody>
          <a:bodyPr wrap="none" rtlCol="0">
            <a:spAutoFit/>
          </a:bodyPr>
          <a:lstStyle/>
          <a:p>
            <a:r>
              <a:rPr lang="ru-RU" sz="2400" b="1" dirty="0" smtClean="0">
                <a:solidFill>
                  <a:srgbClr val="C00000"/>
                </a:solidFill>
                <a:latin typeface="Arial Black" panose="020B0A04020102020204" pitchFamily="34" charset="0"/>
              </a:rPr>
              <a:t>4</a:t>
            </a:r>
            <a:endParaRPr lang="ru-RU" sz="2400" b="1" dirty="0">
              <a:solidFill>
                <a:srgbClr val="C00000"/>
              </a:solidFill>
              <a:latin typeface="Arial Black" panose="020B0A04020102020204" pitchFamily="34" charset="0"/>
            </a:endParaRPr>
          </a:p>
        </p:txBody>
      </p:sp>
      <p:sp>
        <p:nvSpPr>
          <p:cNvPr id="13" name="TextBox 12"/>
          <p:cNvSpPr txBox="1"/>
          <p:nvPr/>
        </p:nvSpPr>
        <p:spPr>
          <a:xfrm>
            <a:off x="6072153" y="1655515"/>
            <a:ext cx="389850" cy="461665"/>
          </a:xfrm>
          <a:prstGeom prst="rect">
            <a:avLst/>
          </a:prstGeom>
          <a:noFill/>
        </p:spPr>
        <p:txBody>
          <a:bodyPr wrap="none" rtlCol="0">
            <a:spAutoFit/>
          </a:bodyPr>
          <a:lstStyle/>
          <a:p>
            <a:r>
              <a:rPr lang="ru-RU" sz="2400" b="1" dirty="0" smtClean="0">
                <a:solidFill>
                  <a:srgbClr val="C00000"/>
                </a:solidFill>
                <a:latin typeface="Arial Black" panose="020B0A04020102020204" pitchFamily="34" charset="0"/>
              </a:rPr>
              <a:t>6</a:t>
            </a:r>
            <a:endParaRPr lang="ru-RU" sz="2400" b="1" dirty="0">
              <a:solidFill>
                <a:srgbClr val="C00000"/>
              </a:solidFill>
              <a:latin typeface="Arial Black" panose="020B0A04020102020204" pitchFamily="34" charset="0"/>
            </a:endParaRPr>
          </a:p>
        </p:txBody>
      </p:sp>
      <p:sp>
        <p:nvSpPr>
          <p:cNvPr id="14" name="TextBox 13"/>
          <p:cNvSpPr txBox="1"/>
          <p:nvPr/>
        </p:nvSpPr>
        <p:spPr>
          <a:xfrm>
            <a:off x="3203848" y="1677062"/>
            <a:ext cx="389850" cy="461665"/>
          </a:xfrm>
          <a:prstGeom prst="rect">
            <a:avLst/>
          </a:prstGeom>
          <a:noFill/>
        </p:spPr>
        <p:txBody>
          <a:bodyPr wrap="none" rtlCol="0">
            <a:spAutoFit/>
          </a:bodyPr>
          <a:lstStyle/>
          <a:p>
            <a:r>
              <a:rPr lang="ru-RU" sz="2400" b="1" dirty="0" smtClean="0">
                <a:solidFill>
                  <a:srgbClr val="C00000"/>
                </a:solidFill>
                <a:latin typeface="Arial Black" panose="020B0A04020102020204" pitchFamily="34" charset="0"/>
              </a:rPr>
              <a:t>5</a:t>
            </a:r>
            <a:endParaRPr lang="ru-RU" sz="2400" b="1" dirty="0">
              <a:solidFill>
                <a:srgbClr val="C00000"/>
              </a:solidFill>
              <a:latin typeface="Arial Black" panose="020B0A04020102020204" pitchFamily="34" charset="0"/>
            </a:endParaRPr>
          </a:p>
        </p:txBody>
      </p:sp>
      <p:sp>
        <p:nvSpPr>
          <p:cNvPr id="15" name="TextBox 14"/>
          <p:cNvSpPr txBox="1"/>
          <p:nvPr/>
        </p:nvSpPr>
        <p:spPr>
          <a:xfrm>
            <a:off x="971600" y="116631"/>
            <a:ext cx="8021748" cy="461665"/>
          </a:xfrm>
          <a:prstGeom prst="rect">
            <a:avLst/>
          </a:prstGeom>
          <a:noFill/>
        </p:spPr>
        <p:txBody>
          <a:bodyPr wrap="none" rtlCol="0">
            <a:spAutoFit/>
          </a:bodyPr>
          <a:lstStyle/>
          <a:p>
            <a:pPr algn="r"/>
            <a:r>
              <a:rPr lang="ru-RU" sz="2400" b="1" i="1" dirty="0" smtClean="0">
                <a:solidFill>
                  <a:schemeClr val="accent6">
                    <a:lumMod val="50000"/>
                  </a:schemeClr>
                </a:solidFill>
                <a:latin typeface="Georgia" pitchFamily="18" charset="0"/>
              </a:rPr>
              <a:t>Конкурс «Титульный лист и обложка книги»</a:t>
            </a:r>
            <a:endParaRPr lang="ru-RU" sz="2400" b="1" i="1" dirty="0">
              <a:solidFill>
                <a:schemeClr val="accent6">
                  <a:lumMod val="50000"/>
                </a:schemeClr>
              </a:solidFill>
              <a:latin typeface="Georgia" pitchFamily="18" charset="0"/>
            </a:endParaRPr>
          </a:p>
        </p:txBody>
      </p:sp>
      <p:pic>
        <p:nvPicPr>
          <p:cNvPr id="2050" name="Picture 2" descr="G:\УРОКИ\2_Литература_NEW\Тема детства\Рисунок1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9453" y="2048328"/>
            <a:ext cx="2640013" cy="351155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5" descr="http://pr.filippok.ru/1/rech/31.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8351" t="12376" r="32414"/>
          <a:stretch/>
        </p:blipFill>
        <p:spPr bwMode="auto">
          <a:xfrm>
            <a:off x="224715" y="44624"/>
            <a:ext cx="741584" cy="16561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4430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100"/>
                                        </p:tgtEl>
                                        <p:attrNameLst>
                                          <p:attrName>style.visibility</p:attrName>
                                        </p:attrNameLst>
                                      </p:cBhvr>
                                      <p:to>
                                        <p:strVal val="visible"/>
                                      </p:to>
                                    </p:set>
                                    <p:animEffect transition="in" filter="fade">
                                      <p:cBhvr>
                                        <p:cTn id="12" dur="500"/>
                                        <p:tgtEl>
                                          <p:spTgt spid="410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102"/>
                                        </p:tgtEl>
                                        <p:attrNameLst>
                                          <p:attrName>style.visibility</p:attrName>
                                        </p:attrNameLst>
                                      </p:cBhvr>
                                      <p:to>
                                        <p:strVal val="visible"/>
                                      </p:to>
                                    </p:set>
                                    <p:animEffect transition="in" filter="fade">
                                      <p:cBhvr>
                                        <p:cTn id="17" dur="500"/>
                                        <p:tgtEl>
                                          <p:spTgt spid="4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329572" y="596744"/>
            <a:ext cx="7658782" cy="1077218"/>
          </a:xfrm>
          <a:prstGeom prst="rect">
            <a:avLst/>
          </a:prstGeom>
          <a:noFill/>
        </p:spPr>
        <p:txBody>
          <a:bodyPr wrap="square" rtlCol="0">
            <a:spAutoFit/>
          </a:bodyPr>
          <a:lstStyle/>
          <a:p>
            <a:r>
              <a:rPr lang="ru-RU" sz="3200" b="1" i="1" dirty="0" smtClean="0">
                <a:solidFill>
                  <a:schemeClr val="accent4">
                    <a:lumMod val="75000"/>
                  </a:schemeClr>
                </a:solidFill>
                <a:latin typeface="Georgia" pitchFamily="18" charset="0"/>
              </a:rPr>
              <a:t>«Какие моменты какой повести отражает обложка книги?»</a:t>
            </a:r>
            <a:endParaRPr lang="ru-RU" sz="3200" b="1" i="1" dirty="0">
              <a:solidFill>
                <a:schemeClr val="accent4">
                  <a:lumMod val="75000"/>
                </a:schemeClr>
              </a:solidFill>
              <a:latin typeface="Georgia" pitchFamily="18" charset="0"/>
            </a:endParaRPr>
          </a:p>
        </p:txBody>
      </p:sp>
      <p:sp>
        <p:nvSpPr>
          <p:cNvPr id="16" name="AutoShape 16" descr="https://www.litres.ru/static/bookimages/04/80/76/04807675.bin.dir/04807675.cover.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7" name="AutoShape 18" descr="https://www.litres.ru/static/bookimages/04/80/76/04807675.bin.dir/04807675.cover.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8" name="TextBox 17"/>
          <p:cNvSpPr txBox="1"/>
          <p:nvPr/>
        </p:nvSpPr>
        <p:spPr>
          <a:xfrm>
            <a:off x="1386072" y="1726124"/>
            <a:ext cx="389850" cy="461665"/>
          </a:xfrm>
          <a:prstGeom prst="rect">
            <a:avLst/>
          </a:prstGeom>
          <a:noFill/>
        </p:spPr>
        <p:txBody>
          <a:bodyPr wrap="none" rtlCol="0">
            <a:spAutoFit/>
          </a:bodyPr>
          <a:lstStyle/>
          <a:p>
            <a:r>
              <a:rPr lang="ru-RU" sz="2400" b="1" dirty="0" smtClean="0">
                <a:solidFill>
                  <a:srgbClr val="C00000"/>
                </a:solidFill>
                <a:latin typeface="Arial Black" panose="020B0A04020102020204" pitchFamily="34" charset="0"/>
              </a:rPr>
              <a:t>7</a:t>
            </a:r>
            <a:endParaRPr lang="ru-RU" sz="2400" b="1" dirty="0">
              <a:solidFill>
                <a:srgbClr val="C00000"/>
              </a:solidFill>
              <a:latin typeface="Arial Black" panose="020B0A04020102020204" pitchFamily="34" charset="0"/>
            </a:endParaRPr>
          </a:p>
        </p:txBody>
      </p:sp>
      <p:sp>
        <p:nvSpPr>
          <p:cNvPr id="28" name="TextBox 27"/>
          <p:cNvSpPr txBox="1"/>
          <p:nvPr/>
        </p:nvSpPr>
        <p:spPr>
          <a:xfrm>
            <a:off x="4982474" y="1697792"/>
            <a:ext cx="389850" cy="461665"/>
          </a:xfrm>
          <a:prstGeom prst="rect">
            <a:avLst/>
          </a:prstGeom>
          <a:noFill/>
        </p:spPr>
        <p:txBody>
          <a:bodyPr wrap="none" rtlCol="0">
            <a:spAutoFit/>
          </a:bodyPr>
          <a:lstStyle/>
          <a:p>
            <a:r>
              <a:rPr lang="ru-RU" sz="2400" b="1" dirty="0" smtClean="0">
                <a:solidFill>
                  <a:srgbClr val="C00000"/>
                </a:solidFill>
                <a:latin typeface="Arial Black" panose="020B0A04020102020204" pitchFamily="34" charset="0"/>
              </a:rPr>
              <a:t>8</a:t>
            </a:r>
            <a:endParaRPr lang="ru-RU" sz="2400" b="1" dirty="0">
              <a:solidFill>
                <a:srgbClr val="C00000"/>
              </a:solidFill>
              <a:latin typeface="Arial Black" panose="020B0A04020102020204" pitchFamily="34" charset="0"/>
            </a:endParaRPr>
          </a:p>
        </p:txBody>
      </p:sp>
      <p:sp>
        <p:nvSpPr>
          <p:cNvPr id="29" name="TextBox 28"/>
          <p:cNvSpPr txBox="1"/>
          <p:nvPr/>
        </p:nvSpPr>
        <p:spPr>
          <a:xfrm>
            <a:off x="971600" y="116631"/>
            <a:ext cx="8021748" cy="461665"/>
          </a:xfrm>
          <a:prstGeom prst="rect">
            <a:avLst/>
          </a:prstGeom>
          <a:noFill/>
        </p:spPr>
        <p:txBody>
          <a:bodyPr wrap="none" rtlCol="0">
            <a:spAutoFit/>
          </a:bodyPr>
          <a:lstStyle/>
          <a:p>
            <a:pPr algn="r"/>
            <a:r>
              <a:rPr lang="ru-RU" sz="2400" b="1" i="1" dirty="0" smtClean="0">
                <a:solidFill>
                  <a:schemeClr val="accent6">
                    <a:lumMod val="50000"/>
                  </a:schemeClr>
                </a:solidFill>
                <a:latin typeface="Georgia" pitchFamily="18" charset="0"/>
              </a:rPr>
              <a:t>Конкурс «Титульный лист и обложка книги»</a:t>
            </a:r>
            <a:endParaRPr lang="ru-RU" sz="2400" b="1" i="1" dirty="0">
              <a:solidFill>
                <a:schemeClr val="accent6">
                  <a:lumMod val="50000"/>
                </a:schemeClr>
              </a:solidFill>
              <a:latin typeface="Georgia" pitchFamily="18" charset="0"/>
            </a:endParaRPr>
          </a:p>
        </p:txBody>
      </p:sp>
      <p:pic>
        <p:nvPicPr>
          <p:cNvPr id="3074" name="Picture 2" descr="G:\УРОКИ\2_Литература_NEW\Тема детства\Рисунок1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8489" y="2119188"/>
            <a:ext cx="2401887" cy="3827463"/>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5" descr="http://pr.filippok.ru/1/rech/31.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8351" t="12376" r="32414"/>
          <a:stretch/>
        </p:blipFill>
        <p:spPr bwMode="auto">
          <a:xfrm>
            <a:off x="224715" y="116632"/>
            <a:ext cx="741584" cy="1656184"/>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G:\УРОКИ\2_Литература_NEW\Тема детства\Б. Шергин_обложка_ред.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1868" y="2119188"/>
            <a:ext cx="3052008" cy="38150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2577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75"/>
                                        </p:tgtEl>
                                        <p:attrNameLst>
                                          <p:attrName>style.visibility</p:attrName>
                                        </p:attrNameLst>
                                      </p:cBhvr>
                                      <p:to>
                                        <p:strVal val="visible"/>
                                      </p:to>
                                    </p:set>
                                    <p:animEffect transition="in" filter="fade">
                                      <p:cBhvr>
                                        <p:cTn id="12" dur="5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Содержимое 5"/>
          <p:cNvGraphicFramePr>
            <a:graphicFrameLocks noGrp="1"/>
          </p:cNvGraphicFramePr>
          <p:nvPr>
            <p:ph idx="4294967295"/>
            <p:extLst>
              <p:ext uri="{D42A27DB-BD31-4B8C-83A1-F6EECF244321}">
                <p14:modId xmlns:p14="http://schemas.microsoft.com/office/powerpoint/2010/main" val="3904942486"/>
              </p:ext>
            </p:extLst>
          </p:nvPr>
        </p:nvGraphicFramePr>
        <p:xfrm>
          <a:off x="390847" y="260648"/>
          <a:ext cx="8429625" cy="4950000"/>
        </p:xfrm>
        <a:graphic>
          <a:graphicData uri="http://schemas.openxmlformats.org/drawingml/2006/table">
            <a:tbl>
              <a:tblPr firstRow="1" bandRow="1">
                <a:tableStyleId>{F5AB1C69-6EDB-4FF4-983F-18BD219EF322}</a:tableStyleId>
              </a:tblPr>
              <a:tblGrid>
                <a:gridCol w="3044025"/>
                <a:gridCol w="1097615"/>
                <a:gridCol w="1097615"/>
                <a:gridCol w="1024440"/>
                <a:gridCol w="1024440"/>
                <a:gridCol w="1141490"/>
              </a:tblGrid>
              <a:tr h="990000">
                <a:tc>
                  <a:txBody>
                    <a:bodyPr/>
                    <a:lstStyle/>
                    <a:p>
                      <a:r>
                        <a:rPr kumimoji="0" lang="ru-RU" sz="2800" b="1" u="none" strike="noStrike" cap="none" normalizeH="0" baseline="0" dirty="0" smtClean="0">
                          <a:ln>
                            <a:noFill/>
                          </a:ln>
                          <a:solidFill>
                            <a:schemeClr val="tx1"/>
                          </a:solidFill>
                          <a:effectLst/>
                        </a:rPr>
                        <a:t>Жанр произведения</a:t>
                      </a:r>
                      <a:endParaRPr lang="ru-RU" sz="2800" b="1" dirty="0">
                        <a:solidFill>
                          <a:schemeClr val="tx1"/>
                        </a:solidFill>
                        <a:effectLst/>
                      </a:endParaRPr>
                    </a:p>
                  </a:txBody>
                  <a:tcPr marL="90927" marR="90927" marT="45713" marB="45713">
                    <a:solidFill>
                      <a:srgbClr val="FFFF99"/>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115000"/>
                        <a:buFont typeface="Wingdings" pitchFamily="2" charset="2"/>
                        <a:buNone/>
                        <a:tabLst/>
                      </a:pPr>
                      <a:r>
                        <a:rPr kumimoji="0" lang="ru-RU" sz="2800" u="sng" strike="noStrike" cap="none" normalizeH="0" baseline="0" dirty="0" smtClean="0">
                          <a:ln>
                            <a:noFill/>
                          </a:ln>
                          <a:effectLst>
                            <a:outerShdw blurRad="38100" dist="38100" dir="2700000" algn="tl">
                              <a:srgbClr val="C0C0C0"/>
                            </a:outerShdw>
                          </a:effectLst>
                          <a:hlinkClick r:id="rId2" action="ppaction://hlinksldjump"/>
                        </a:rPr>
                        <a:t>10</a:t>
                      </a:r>
                      <a:endParaRPr kumimoji="0" lang="tt-RU" sz="2800" b="1" i="0" u="sng" strike="noStrike" cap="none" normalizeH="0" baseline="0" dirty="0" smtClean="0">
                        <a:ln>
                          <a:noFill/>
                        </a:ln>
                        <a:solidFill>
                          <a:schemeClr val="tx1"/>
                        </a:solidFill>
                        <a:effectLst>
                          <a:outerShdw blurRad="38100" dist="38100" dir="2700000" algn="tl">
                            <a:srgbClr val="C0C0C0"/>
                          </a:outerShdw>
                        </a:effectLst>
                        <a:latin typeface="Arial" charset="0"/>
                      </a:endParaRPr>
                    </a:p>
                  </a:txBody>
                  <a:tcPr marL="90927" marR="90927" marT="45713" marB="45713">
                    <a:solidFill>
                      <a:srgbClr val="FFFF99"/>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115000"/>
                        <a:buFont typeface="Wingdings" pitchFamily="2" charset="2"/>
                        <a:buNone/>
                        <a:tabLst/>
                      </a:pPr>
                      <a:r>
                        <a:rPr kumimoji="0" lang="ru-RU" sz="2800" u="sng" strike="noStrike" cap="none" normalizeH="0" baseline="0" dirty="0" smtClean="0">
                          <a:ln>
                            <a:noFill/>
                          </a:ln>
                          <a:effectLst>
                            <a:outerShdw blurRad="38100" dist="38100" dir="2700000" algn="tl">
                              <a:srgbClr val="C0C0C0"/>
                            </a:outerShdw>
                          </a:effectLst>
                          <a:hlinkClick r:id="rId3" action="ppaction://hlinksldjump"/>
                        </a:rPr>
                        <a:t>20</a:t>
                      </a:r>
                      <a:endParaRPr kumimoji="0" lang="tt-RU" sz="2800" b="1" i="0" u="sng" strike="noStrike" cap="none" normalizeH="0" baseline="0" dirty="0" smtClean="0">
                        <a:ln>
                          <a:noFill/>
                        </a:ln>
                        <a:solidFill>
                          <a:schemeClr val="tx1"/>
                        </a:solidFill>
                        <a:effectLst>
                          <a:outerShdw blurRad="38100" dist="38100" dir="2700000" algn="tl">
                            <a:srgbClr val="C0C0C0"/>
                          </a:outerShdw>
                        </a:effectLst>
                        <a:latin typeface="Arial" charset="0"/>
                      </a:endParaRPr>
                    </a:p>
                  </a:txBody>
                  <a:tcPr marL="90927" marR="90927" marT="45713" marB="45713">
                    <a:solidFill>
                      <a:srgbClr val="FFFF99"/>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115000"/>
                        <a:buFont typeface="Wingdings" pitchFamily="2" charset="2"/>
                        <a:buNone/>
                        <a:tabLst/>
                      </a:pPr>
                      <a:r>
                        <a:rPr kumimoji="0" lang="ru-RU" sz="2800" u="sng" strike="noStrike" cap="none" normalizeH="0" baseline="0" dirty="0" smtClean="0">
                          <a:ln>
                            <a:noFill/>
                          </a:ln>
                          <a:effectLst>
                            <a:outerShdw blurRad="38100" dist="38100" dir="2700000" algn="tl">
                              <a:srgbClr val="C0C0C0"/>
                            </a:outerShdw>
                          </a:effectLst>
                          <a:hlinkClick r:id="rId4" action="ppaction://hlinksldjump"/>
                        </a:rPr>
                        <a:t>30</a:t>
                      </a:r>
                      <a:endParaRPr kumimoji="0" lang="tt-RU" sz="2800" b="1" i="0" u="sng" strike="noStrike" cap="none" normalizeH="0" baseline="0" dirty="0" smtClean="0">
                        <a:ln>
                          <a:noFill/>
                        </a:ln>
                        <a:solidFill>
                          <a:schemeClr val="tx1"/>
                        </a:solidFill>
                        <a:effectLst>
                          <a:outerShdw blurRad="38100" dist="38100" dir="2700000" algn="tl">
                            <a:srgbClr val="C0C0C0"/>
                          </a:outerShdw>
                        </a:effectLst>
                        <a:latin typeface="Arial" charset="0"/>
                      </a:endParaRPr>
                    </a:p>
                  </a:txBody>
                  <a:tcPr marL="90927" marR="90927" marT="45713" marB="45713">
                    <a:solidFill>
                      <a:srgbClr val="FFFF99"/>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115000"/>
                        <a:buFont typeface="Wingdings" pitchFamily="2" charset="2"/>
                        <a:buNone/>
                        <a:tabLst/>
                      </a:pPr>
                      <a:r>
                        <a:rPr kumimoji="0" lang="ru-RU" sz="2800" u="sng" strike="noStrike" cap="none" normalizeH="0" baseline="0" dirty="0" smtClean="0">
                          <a:ln>
                            <a:noFill/>
                          </a:ln>
                          <a:effectLst>
                            <a:outerShdw blurRad="38100" dist="38100" dir="2700000" algn="tl">
                              <a:srgbClr val="C0C0C0"/>
                            </a:outerShdw>
                          </a:effectLst>
                          <a:hlinkClick r:id="rId5" action="ppaction://hlinksldjump"/>
                        </a:rPr>
                        <a:t>40</a:t>
                      </a:r>
                      <a:endParaRPr kumimoji="0" lang="tt-RU" sz="2800" b="1" i="0" u="sng" strike="noStrike" cap="none" normalizeH="0" baseline="0" dirty="0" smtClean="0">
                        <a:ln>
                          <a:noFill/>
                        </a:ln>
                        <a:solidFill>
                          <a:schemeClr val="tx1"/>
                        </a:solidFill>
                        <a:effectLst>
                          <a:outerShdw blurRad="38100" dist="38100" dir="2700000" algn="tl">
                            <a:srgbClr val="C0C0C0"/>
                          </a:outerShdw>
                        </a:effectLst>
                        <a:latin typeface="Arial" charset="0"/>
                      </a:endParaRPr>
                    </a:p>
                  </a:txBody>
                  <a:tcPr marL="90927" marR="90927" marT="45713" marB="45713">
                    <a:solidFill>
                      <a:srgbClr val="FFFF99"/>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115000"/>
                        <a:buFont typeface="Wingdings" pitchFamily="2" charset="2"/>
                        <a:buNone/>
                        <a:tabLst/>
                      </a:pPr>
                      <a:r>
                        <a:rPr kumimoji="0" lang="ru-RU" sz="2800" u="sng" strike="noStrike" cap="none" normalizeH="0" baseline="0" dirty="0" smtClean="0">
                          <a:ln>
                            <a:noFill/>
                          </a:ln>
                          <a:effectLst>
                            <a:outerShdw blurRad="38100" dist="38100" dir="2700000" algn="tl">
                              <a:srgbClr val="C0C0C0"/>
                            </a:outerShdw>
                          </a:effectLst>
                          <a:hlinkClick r:id="rId6" action="ppaction://hlinksldjump"/>
                        </a:rPr>
                        <a:t>50</a:t>
                      </a:r>
                      <a:endParaRPr kumimoji="0" lang="tt-RU" sz="2800" b="1" i="0" u="sng" strike="noStrike" cap="none" normalizeH="0" baseline="0" dirty="0" smtClean="0">
                        <a:ln>
                          <a:noFill/>
                        </a:ln>
                        <a:solidFill>
                          <a:schemeClr val="tx1"/>
                        </a:solidFill>
                        <a:effectLst>
                          <a:outerShdw blurRad="38100" dist="38100" dir="2700000" algn="tl">
                            <a:srgbClr val="C0C0C0"/>
                          </a:outerShdw>
                        </a:effectLst>
                        <a:latin typeface="Arial" charset="0"/>
                      </a:endParaRPr>
                    </a:p>
                  </a:txBody>
                  <a:tcPr marL="90927" marR="90927" marT="45713" marB="45713">
                    <a:solidFill>
                      <a:srgbClr val="FFFF99"/>
                    </a:solidFill>
                  </a:tcPr>
                </a:tc>
              </a:tr>
              <a:tr h="99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t-RU" sz="2800" b="1" u="none" strike="noStrike" cap="none" normalizeH="0" baseline="0" dirty="0" smtClean="0">
                          <a:ln>
                            <a:noFill/>
                          </a:ln>
                          <a:solidFill>
                            <a:schemeClr val="tx1"/>
                          </a:solidFill>
                          <a:effectLst/>
                        </a:rPr>
                        <a:t>Узнай героя</a:t>
                      </a:r>
                    </a:p>
                    <a:p>
                      <a:endParaRPr lang="ru-RU" sz="2800" b="1" dirty="0">
                        <a:solidFill>
                          <a:schemeClr val="tx1"/>
                        </a:solidFill>
                        <a:effectLst/>
                      </a:endParaRPr>
                    </a:p>
                  </a:txBody>
                  <a:tcPr marL="90927" marR="90927" marT="45713" marB="45713">
                    <a:solidFill>
                      <a:schemeClr val="accent6">
                        <a:lumMod val="40000"/>
                        <a:lumOff val="6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115000"/>
                        <a:buFont typeface="Wingdings" pitchFamily="2" charset="2"/>
                        <a:buNone/>
                        <a:tabLst/>
                      </a:pPr>
                      <a:r>
                        <a:rPr kumimoji="0" lang="ru-RU" sz="2800" b="1" u="sng" strike="noStrike" cap="none" normalizeH="0" baseline="0" dirty="0" smtClean="0">
                          <a:ln>
                            <a:noFill/>
                          </a:ln>
                          <a:effectLst>
                            <a:outerShdw blurRad="38100" dist="38100" dir="2700000" algn="tl">
                              <a:srgbClr val="C0C0C0"/>
                            </a:outerShdw>
                          </a:effectLst>
                          <a:hlinkClick r:id="rId7" action="ppaction://hlinksldjump"/>
                        </a:rPr>
                        <a:t>20</a:t>
                      </a:r>
                      <a:endParaRPr kumimoji="0" lang="tt-RU" sz="2800" b="1" i="0" u="sng" strike="noStrike" cap="none" normalizeH="0" baseline="0" dirty="0" smtClean="0">
                        <a:ln>
                          <a:noFill/>
                        </a:ln>
                        <a:solidFill>
                          <a:schemeClr val="tx1"/>
                        </a:solidFill>
                        <a:effectLst>
                          <a:outerShdw blurRad="38100" dist="38100" dir="2700000" algn="tl">
                            <a:srgbClr val="C0C0C0"/>
                          </a:outerShdw>
                        </a:effectLst>
                        <a:latin typeface="Arial" charset="0"/>
                      </a:endParaRPr>
                    </a:p>
                  </a:txBody>
                  <a:tcPr marL="90927" marR="90927" marT="45713" marB="45713">
                    <a:solidFill>
                      <a:schemeClr val="accent6">
                        <a:lumMod val="40000"/>
                        <a:lumOff val="6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115000"/>
                        <a:buFont typeface="Wingdings" pitchFamily="2" charset="2"/>
                        <a:buNone/>
                        <a:tabLst/>
                      </a:pPr>
                      <a:r>
                        <a:rPr kumimoji="0" lang="ru-RU" sz="2800" b="1" u="sng" strike="noStrike" cap="none" normalizeH="0" baseline="0" dirty="0" smtClean="0">
                          <a:ln>
                            <a:noFill/>
                          </a:ln>
                          <a:effectLst>
                            <a:outerShdw blurRad="38100" dist="38100" dir="2700000" algn="tl">
                              <a:srgbClr val="C0C0C0"/>
                            </a:outerShdw>
                          </a:effectLst>
                          <a:hlinkClick r:id="rId8" action="ppaction://hlinksldjump"/>
                        </a:rPr>
                        <a:t>30</a:t>
                      </a:r>
                      <a:endParaRPr kumimoji="0" lang="tt-RU" sz="2800" b="1" i="0" u="sng" strike="noStrike" cap="none" normalizeH="0" baseline="0" dirty="0" smtClean="0">
                        <a:ln>
                          <a:noFill/>
                        </a:ln>
                        <a:solidFill>
                          <a:schemeClr val="tx1"/>
                        </a:solidFill>
                        <a:effectLst>
                          <a:outerShdw blurRad="38100" dist="38100" dir="2700000" algn="tl">
                            <a:srgbClr val="C0C0C0"/>
                          </a:outerShdw>
                        </a:effectLst>
                        <a:latin typeface="Arial" charset="0"/>
                      </a:endParaRPr>
                    </a:p>
                  </a:txBody>
                  <a:tcPr marL="90927" marR="90927" marT="45713" marB="45713">
                    <a:solidFill>
                      <a:schemeClr val="accent6">
                        <a:lumMod val="40000"/>
                        <a:lumOff val="6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115000"/>
                        <a:buFont typeface="Wingdings" pitchFamily="2" charset="2"/>
                        <a:buNone/>
                        <a:tabLst/>
                      </a:pPr>
                      <a:r>
                        <a:rPr kumimoji="0" lang="ru-RU" sz="2800" b="1" u="sng" strike="noStrike" cap="none" normalizeH="0" baseline="0" dirty="0" smtClean="0">
                          <a:ln>
                            <a:noFill/>
                          </a:ln>
                          <a:effectLst>
                            <a:outerShdw blurRad="38100" dist="38100" dir="2700000" algn="tl">
                              <a:srgbClr val="C0C0C0"/>
                            </a:outerShdw>
                          </a:effectLst>
                          <a:hlinkClick r:id="rId9" action="ppaction://hlinksldjump"/>
                        </a:rPr>
                        <a:t>40</a:t>
                      </a:r>
                      <a:endParaRPr kumimoji="0" lang="tt-RU" sz="2800" b="1" i="0" u="sng" strike="noStrike" cap="none" normalizeH="0" baseline="0" dirty="0" smtClean="0">
                        <a:ln>
                          <a:noFill/>
                        </a:ln>
                        <a:solidFill>
                          <a:schemeClr val="tx1"/>
                        </a:solidFill>
                        <a:effectLst>
                          <a:outerShdw blurRad="38100" dist="38100" dir="2700000" algn="tl">
                            <a:srgbClr val="C0C0C0"/>
                          </a:outerShdw>
                        </a:effectLst>
                        <a:latin typeface="Arial" charset="0"/>
                      </a:endParaRPr>
                    </a:p>
                  </a:txBody>
                  <a:tcPr marL="90927" marR="90927" marT="45713" marB="45713">
                    <a:solidFill>
                      <a:schemeClr val="accent6">
                        <a:lumMod val="40000"/>
                        <a:lumOff val="6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115000"/>
                        <a:buFont typeface="Wingdings" pitchFamily="2" charset="2"/>
                        <a:buNone/>
                        <a:tabLst/>
                      </a:pPr>
                      <a:r>
                        <a:rPr kumimoji="0" lang="ru-RU" sz="2800" b="1" u="sng" strike="noStrike" cap="none" normalizeH="0" baseline="0" dirty="0" smtClean="0">
                          <a:ln>
                            <a:noFill/>
                          </a:ln>
                          <a:effectLst>
                            <a:outerShdw blurRad="38100" dist="38100" dir="2700000" algn="tl">
                              <a:srgbClr val="C0C0C0"/>
                            </a:outerShdw>
                          </a:effectLst>
                          <a:hlinkClick r:id="rId10" action="ppaction://hlinksldjump"/>
                        </a:rPr>
                        <a:t>50</a:t>
                      </a:r>
                      <a:endParaRPr kumimoji="0" lang="tt-RU" sz="2800" b="1" i="0" u="sng" strike="noStrike" cap="none" normalizeH="0" baseline="0" dirty="0" smtClean="0">
                        <a:ln>
                          <a:noFill/>
                        </a:ln>
                        <a:solidFill>
                          <a:schemeClr val="tx1"/>
                        </a:solidFill>
                        <a:effectLst>
                          <a:outerShdw blurRad="38100" dist="38100" dir="2700000" algn="tl">
                            <a:srgbClr val="C0C0C0"/>
                          </a:outerShdw>
                        </a:effectLst>
                        <a:latin typeface="Arial" charset="0"/>
                      </a:endParaRPr>
                    </a:p>
                  </a:txBody>
                  <a:tcPr marL="90927" marR="90927" marT="45713" marB="45713">
                    <a:solidFill>
                      <a:schemeClr val="accent6">
                        <a:lumMod val="40000"/>
                        <a:lumOff val="6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115000"/>
                        <a:buFont typeface="Wingdings" pitchFamily="2" charset="2"/>
                        <a:buNone/>
                        <a:tabLst/>
                      </a:pPr>
                      <a:r>
                        <a:rPr kumimoji="0" lang="ru-RU" sz="2800" b="1" u="sng" strike="noStrike" cap="none" normalizeH="0" baseline="0" dirty="0" smtClean="0">
                          <a:ln>
                            <a:noFill/>
                          </a:ln>
                          <a:effectLst>
                            <a:outerShdw blurRad="38100" dist="38100" dir="2700000" algn="tl">
                              <a:srgbClr val="C0C0C0"/>
                            </a:outerShdw>
                          </a:effectLst>
                          <a:hlinkClick r:id="rId11" action="ppaction://hlinksldjump"/>
                        </a:rPr>
                        <a:t>60</a:t>
                      </a:r>
                      <a:endParaRPr kumimoji="0" lang="tt-RU" sz="2800" b="1" i="0" u="sng" strike="noStrike" cap="none" normalizeH="0" baseline="0" dirty="0" smtClean="0">
                        <a:ln>
                          <a:noFill/>
                        </a:ln>
                        <a:solidFill>
                          <a:schemeClr val="tx1"/>
                        </a:solidFill>
                        <a:effectLst>
                          <a:outerShdw blurRad="38100" dist="38100" dir="2700000" algn="tl">
                            <a:srgbClr val="C0C0C0"/>
                          </a:outerShdw>
                        </a:effectLst>
                        <a:latin typeface="Arial" charset="0"/>
                      </a:endParaRPr>
                    </a:p>
                  </a:txBody>
                  <a:tcPr marL="90927" marR="90927" marT="45713" marB="45713">
                    <a:solidFill>
                      <a:schemeClr val="accent6">
                        <a:lumMod val="40000"/>
                        <a:lumOff val="60000"/>
                      </a:schemeClr>
                    </a:solidFill>
                  </a:tcPr>
                </a:tc>
              </a:tr>
              <a:tr h="99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t-RU" sz="2800" b="1" u="none" strike="noStrike" cap="none" normalizeH="0" baseline="0" dirty="0" smtClean="0">
                          <a:ln>
                            <a:noFill/>
                          </a:ln>
                          <a:solidFill>
                            <a:schemeClr val="tx1"/>
                          </a:solidFill>
                          <a:effectLst/>
                        </a:rPr>
                        <a:t>Учителя</a:t>
                      </a:r>
                      <a:endParaRPr lang="ru-RU" sz="2800" b="1" dirty="0">
                        <a:solidFill>
                          <a:schemeClr val="tx1"/>
                        </a:solidFill>
                        <a:effectLst/>
                      </a:endParaRPr>
                    </a:p>
                  </a:txBody>
                  <a:tcPr marL="90927" marR="90927" marT="45713" marB="45713">
                    <a:solidFill>
                      <a:schemeClr val="accent5">
                        <a:lumMod val="40000"/>
                        <a:lumOff val="6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115000"/>
                        <a:buFont typeface="Wingdings" pitchFamily="2" charset="2"/>
                        <a:buNone/>
                        <a:tabLst/>
                        <a:defRPr/>
                      </a:pPr>
                      <a:r>
                        <a:rPr kumimoji="0" lang="ru-RU" sz="2800" b="1" u="sng" strike="noStrike" cap="none" normalizeH="0" baseline="0" dirty="0" smtClean="0">
                          <a:ln>
                            <a:noFill/>
                          </a:ln>
                          <a:solidFill>
                            <a:schemeClr val="accent4">
                              <a:lumMod val="60000"/>
                              <a:lumOff val="40000"/>
                            </a:schemeClr>
                          </a:solidFill>
                          <a:effectLst>
                            <a:outerShdw blurRad="38100" dist="38100" dir="2700000" algn="tl">
                              <a:srgbClr val="C0C0C0"/>
                            </a:outerShdw>
                          </a:effectLst>
                          <a:hlinkClick r:id="rId12" action="ppaction://hlinksldjump"/>
                        </a:rPr>
                        <a:t>10</a:t>
                      </a:r>
                      <a:endParaRPr kumimoji="0" lang="tt-RU" sz="2800" b="1" i="0" u="sng" strike="noStrike" cap="none" normalizeH="0" baseline="0" dirty="0" smtClean="0">
                        <a:ln>
                          <a:noFill/>
                        </a:ln>
                        <a:solidFill>
                          <a:schemeClr val="accent4">
                            <a:lumMod val="60000"/>
                            <a:lumOff val="40000"/>
                          </a:schemeClr>
                        </a:solidFill>
                        <a:effectLst>
                          <a:outerShdw blurRad="38100" dist="38100" dir="2700000" algn="tl">
                            <a:srgbClr val="C0C0C0"/>
                          </a:outerShdw>
                        </a:effectLst>
                        <a:latin typeface="Arial" charset="0"/>
                      </a:endParaRPr>
                    </a:p>
                  </a:txBody>
                  <a:tcPr marL="90927" marR="90927" marT="45713" marB="45713">
                    <a:solidFill>
                      <a:schemeClr val="accent5">
                        <a:lumMod val="40000"/>
                        <a:lumOff val="6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115000"/>
                        <a:buFont typeface="Wingdings" pitchFamily="2" charset="2"/>
                        <a:buNone/>
                        <a:tabLst/>
                      </a:pPr>
                      <a:r>
                        <a:rPr kumimoji="0" lang="ru-RU" sz="2800" b="1" u="sng" strike="noStrike" cap="none" normalizeH="0" baseline="0" dirty="0" smtClean="0">
                          <a:ln>
                            <a:noFill/>
                          </a:ln>
                          <a:solidFill>
                            <a:schemeClr val="accent4">
                              <a:lumMod val="60000"/>
                              <a:lumOff val="40000"/>
                            </a:schemeClr>
                          </a:solidFill>
                          <a:effectLst>
                            <a:outerShdw blurRad="38100" dist="38100" dir="2700000" algn="tl">
                              <a:srgbClr val="C0C0C0"/>
                            </a:outerShdw>
                          </a:effectLst>
                          <a:hlinkClick r:id="rId13" action="ppaction://hlinksldjump"/>
                        </a:rPr>
                        <a:t>20</a:t>
                      </a:r>
                      <a:endParaRPr kumimoji="0" lang="tt-RU" sz="2800" b="1" i="0" u="sng" strike="noStrike" cap="none" normalizeH="0" baseline="0" dirty="0" smtClean="0">
                        <a:ln>
                          <a:noFill/>
                        </a:ln>
                        <a:solidFill>
                          <a:schemeClr val="accent4">
                            <a:lumMod val="60000"/>
                            <a:lumOff val="40000"/>
                          </a:schemeClr>
                        </a:solidFill>
                        <a:effectLst>
                          <a:outerShdw blurRad="38100" dist="38100" dir="2700000" algn="tl">
                            <a:srgbClr val="C0C0C0"/>
                          </a:outerShdw>
                        </a:effectLst>
                        <a:latin typeface="Arial" charset="0"/>
                      </a:endParaRPr>
                    </a:p>
                  </a:txBody>
                  <a:tcPr marL="90927" marR="90927" marT="45713" marB="45713">
                    <a:solidFill>
                      <a:schemeClr val="accent5">
                        <a:lumMod val="40000"/>
                        <a:lumOff val="6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115000"/>
                        <a:buFont typeface="Wingdings" pitchFamily="2" charset="2"/>
                        <a:buNone/>
                        <a:tabLst/>
                      </a:pPr>
                      <a:r>
                        <a:rPr kumimoji="0" lang="ru-RU" sz="2800" b="1" u="sng" strike="noStrike" cap="none" normalizeH="0" baseline="0" dirty="0" smtClean="0">
                          <a:ln>
                            <a:noFill/>
                          </a:ln>
                          <a:solidFill>
                            <a:schemeClr val="accent4">
                              <a:lumMod val="60000"/>
                              <a:lumOff val="40000"/>
                            </a:schemeClr>
                          </a:solidFill>
                          <a:effectLst>
                            <a:outerShdw blurRad="38100" dist="38100" dir="2700000" algn="tl">
                              <a:srgbClr val="C0C0C0"/>
                            </a:outerShdw>
                          </a:effectLst>
                          <a:hlinkClick r:id="rId14" action="ppaction://hlinksldjump"/>
                        </a:rPr>
                        <a:t>30</a:t>
                      </a:r>
                      <a:endParaRPr kumimoji="0" lang="tt-RU" sz="2800" b="1" i="0" u="sng" strike="noStrike" cap="none" normalizeH="0" baseline="0" dirty="0" smtClean="0">
                        <a:ln>
                          <a:noFill/>
                        </a:ln>
                        <a:solidFill>
                          <a:schemeClr val="accent4">
                            <a:lumMod val="60000"/>
                            <a:lumOff val="40000"/>
                          </a:schemeClr>
                        </a:solidFill>
                        <a:effectLst>
                          <a:outerShdw blurRad="38100" dist="38100" dir="2700000" algn="tl">
                            <a:srgbClr val="C0C0C0"/>
                          </a:outerShdw>
                        </a:effectLst>
                        <a:latin typeface="Arial" charset="0"/>
                      </a:endParaRPr>
                    </a:p>
                  </a:txBody>
                  <a:tcPr marL="90927" marR="90927" marT="45713" marB="45713">
                    <a:solidFill>
                      <a:schemeClr val="accent5">
                        <a:lumMod val="40000"/>
                        <a:lumOff val="6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115000"/>
                        <a:buFont typeface="Wingdings" pitchFamily="2" charset="2"/>
                        <a:buNone/>
                        <a:tabLst/>
                      </a:pPr>
                      <a:r>
                        <a:rPr kumimoji="0" lang="ru-RU" sz="2800" b="1" u="sng" strike="noStrike" cap="none" normalizeH="0" baseline="0" dirty="0" smtClean="0">
                          <a:ln>
                            <a:noFill/>
                          </a:ln>
                          <a:solidFill>
                            <a:schemeClr val="accent4">
                              <a:lumMod val="60000"/>
                              <a:lumOff val="40000"/>
                            </a:schemeClr>
                          </a:solidFill>
                          <a:effectLst>
                            <a:outerShdw blurRad="38100" dist="38100" dir="2700000" algn="tl">
                              <a:srgbClr val="C0C0C0"/>
                            </a:outerShdw>
                          </a:effectLst>
                          <a:hlinkClick r:id="rId15" action="ppaction://hlinksldjump"/>
                        </a:rPr>
                        <a:t>40</a:t>
                      </a:r>
                      <a:endParaRPr kumimoji="0" lang="tt-RU" sz="2800" b="1" i="0" u="sng" strike="noStrike" cap="none" normalizeH="0" baseline="0" dirty="0" smtClean="0">
                        <a:ln>
                          <a:noFill/>
                        </a:ln>
                        <a:solidFill>
                          <a:schemeClr val="accent4">
                            <a:lumMod val="60000"/>
                            <a:lumOff val="40000"/>
                          </a:schemeClr>
                        </a:solidFill>
                        <a:effectLst>
                          <a:outerShdw blurRad="38100" dist="38100" dir="2700000" algn="tl">
                            <a:srgbClr val="C0C0C0"/>
                          </a:outerShdw>
                        </a:effectLst>
                        <a:latin typeface="Arial" charset="0"/>
                      </a:endParaRPr>
                    </a:p>
                  </a:txBody>
                  <a:tcPr marL="90927" marR="90927" marT="45713" marB="45713">
                    <a:solidFill>
                      <a:schemeClr val="accent5">
                        <a:lumMod val="40000"/>
                        <a:lumOff val="6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115000"/>
                        <a:buFont typeface="Wingdings" pitchFamily="2" charset="2"/>
                        <a:buNone/>
                        <a:tabLst/>
                      </a:pPr>
                      <a:r>
                        <a:rPr kumimoji="0" lang="ru-RU" sz="2800" b="1" u="sng" strike="noStrike" cap="none" normalizeH="0" baseline="0" dirty="0" smtClean="0">
                          <a:ln>
                            <a:noFill/>
                          </a:ln>
                          <a:solidFill>
                            <a:schemeClr val="accent4">
                              <a:lumMod val="60000"/>
                              <a:lumOff val="40000"/>
                            </a:schemeClr>
                          </a:solidFill>
                          <a:effectLst>
                            <a:outerShdw blurRad="38100" dist="38100" dir="2700000" algn="tl">
                              <a:srgbClr val="C0C0C0"/>
                            </a:outerShdw>
                          </a:effectLst>
                          <a:hlinkClick r:id="rId16" action="ppaction://hlinksldjump"/>
                        </a:rPr>
                        <a:t>50</a:t>
                      </a:r>
                      <a:endParaRPr kumimoji="0" lang="tt-RU" sz="2800" b="1" i="0" u="sng" strike="noStrike" cap="none" normalizeH="0" baseline="0" dirty="0" smtClean="0">
                        <a:ln>
                          <a:noFill/>
                        </a:ln>
                        <a:solidFill>
                          <a:schemeClr val="accent4">
                            <a:lumMod val="60000"/>
                            <a:lumOff val="40000"/>
                          </a:schemeClr>
                        </a:solidFill>
                        <a:effectLst>
                          <a:outerShdw blurRad="38100" dist="38100" dir="2700000" algn="tl">
                            <a:srgbClr val="C0C0C0"/>
                          </a:outerShdw>
                        </a:effectLst>
                        <a:latin typeface="Arial" charset="0"/>
                      </a:endParaRPr>
                    </a:p>
                  </a:txBody>
                  <a:tcPr marL="90927" marR="90927" marT="45713" marB="45713">
                    <a:solidFill>
                      <a:schemeClr val="accent5">
                        <a:lumMod val="40000"/>
                        <a:lumOff val="60000"/>
                      </a:schemeClr>
                    </a:solidFill>
                  </a:tcPr>
                </a:tc>
              </a:tr>
              <a:tr h="99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2800" b="1" u="none" strike="noStrike" cap="none" normalizeH="0" baseline="0" dirty="0" smtClean="0">
                          <a:ln>
                            <a:noFill/>
                          </a:ln>
                          <a:solidFill>
                            <a:schemeClr val="tx1"/>
                          </a:solidFill>
                          <a:effectLst/>
                        </a:rPr>
                        <a:t>События</a:t>
                      </a:r>
                      <a:endParaRPr kumimoji="0" lang="tt-RU" sz="2800" b="1" i="0" u="none" strike="noStrike" cap="none" normalizeH="0" baseline="0" dirty="0" smtClean="0">
                        <a:ln>
                          <a:noFill/>
                        </a:ln>
                        <a:solidFill>
                          <a:schemeClr val="tx1"/>
                        </a:solidFill>
                        <a:effectLst/>
                        <a:latin typeface="Arial" charset="0"/>
                      </a:endParaRPr>
                    </a:p>
                  </a:txBody>
                  <a:tcPr marL="90927" marR="90927" marT="45713" marB="45713">
                    <a:solidFill>
                      <a:schemeClr val="accent3">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115000"/>
                        <a:buFont typeface="Wingdings" pitchFamily="2" charset="2"/>
                        <a:buNone/>
                        <a:tabLst/>
                      </a:pPr>
                      <a:r>
                        <a:rPr kumimoji="0" lang="ru-RU" sz="2800" b="1" u="sng" strike="noStrike" cap="none" normalizeH="0" baseline="0" dirty="0" smtClean="0">
                          <a:ln>
                            <a:noFill/>
                          </a:ln>
                          <a:effectLst>
                            <a:outerShdw blurRad="38100" dist="38100" dir="2700000" algn="tl">
                              <a:srgbClr val="C0C0C0"/>
                            </a:outerShdw>
                          </a:effectLst>
                          <a:hlinkClick r:id="rId17" action="ppaction://hlinksldjump"/>
                        </a:rPr>
                        <a:t>20</a:t>
                      </a:r>
                      <a:endParaRPr kumimoji="0" lang="tt-RU" sz="2800" b="1" i="0" u="sng" strike="noStrike" cap="none" normalizeH="0" baseline="0" dirty="0" smtClean="0">
                        <a:ln>
                          <a:noFill/>
                        </a:ln>
                        <a:solidFill>
                          <a:schemeClr val="tx1"/>
                        </a:solidFill>
                        <a:effectLst>
                          <a:outerShdw blurRad="38100" dist="38100" dir="2700000" algn="tl">
                            <a:srgbClr val="C0C0C0"/>
                          </a:outerShdw>
                        </a:effectLst>
                        <a:latin typeface="Arial" charset="0"/>
                      </a:endParaRPr>
                    </a:p>
                  </a:txBody>
                  <a:tcPr marL="90927" marR="90927" marT="45713" marB="45713">
                    <a:solidFill>
                      <a:schemeClr val="accent3">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115000"/>
                        <a:buFont typeface="Wingdings" pitchFamily="2" charset="2"/>
                        <a:buNone/>
                        <a:tabLst/>
                      </a:pPr>
                      <a:r>
                        <a:rPr kumimoji="0" lang="ru-RU" sz="2800" b="1" u="sng" strike="noStrike" cap="none" normalizeH="0" baseline="0" dirty="0" smtClean="0">
                          <a:ln>
                            <a:noFill/>
                          </a:ln>
                          <a:effectLst>
                            <a:outerShdw blurRad="38100" dist="38100" dir="2700000" algn="tl">
                              <a:srgbClr val="C0C0C0"/>
                            </a:outerShdw>
                          </a:effectLst>
                          <a:hlinkClick r:id="rId18" action="ppaction://hlinksldjump"/>
                        </a:rPr>
                        <a:t>30</a:t>
                      </a:r>
                      <a:endParaRPr kumimoji="0" lang="tt-RU" sz="2800" b="1" i="0" u="sng" strike="noStrike" cap="none" normalizeH="0" baseline="0" dirty="0" smtClean="0">
                        <a:ln>
                          <a:noFill/>
                        </a:ln>
                        <a:solidFill>
                          <a:schemeClr val="tx1"/>
                        </a:solidFill>
                        <a:effectLst>
                          <a:outerShdw blurRad="38100" dist="38100" dir="2700000" algn="tl">
                            <a:srgbClr val="C0C0C0"/>
                          </a:outerShdw>
                        </a:effectLst>
                        <a:latin typeface="Arial" charset="0"/>
                      </a:endParaRPr>
                    </a:p>
                  </a:txBody>
                  <a:tcPr marL="90927" marR="90927" marT="45713" marB="45713">
                    <a:solidFill>
                      <a:schemeClr val="accent3">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115000"/>
                        <a:buFont typeface="Wingdings" pitchFamily="2" charset="2"/>
                        <a:buNone/>
                        <a:tabLst/>
                      </a:pPr>
                      <a:r>
                        <a:rPr kumimoji="0" lang="ru-RU" sz="2800" b="1" u="sng" strike="noStrike" cap="none" normalizeH="0" baseline="0" dirty="0" smtClean="0">
                          <a:ln>
                            <a:noFill/>
                          </a:ln>
                          <a:effectLst>
                            <a:outerShdw blurRad="38100" dist="38100" dir="2700000" algn="tl">
                              <a:srgbClr val="C0C0C0"/>
                            </a:outerShdw>
                          </a:effectLst>
                          <a:hlinkClick r:id="rId19" action="ppaction://hlinksldjump"/>
                        </a:rPr>
                        <a:t>40</a:t>
                      </a:r>
                      <a:endParaRPr kumimoji="0" lang="tt-RU" sz="2800" b="1" i="0" u="sng" strike="noStrike" cap="none" normalizeH="0" baseline="0" dirty="0" smtClean="0">
                        <a:ln>
                          <a:noFill/>
                        </a:ln>
                        <a:solidFill>
                          <a:schemeClr val="tx1"/>
                        </a:solidFill>
                        <a:effectLst>
                          <a:outerShdw blurRad="38100" dist="38100" dir="2700000" algn="tl">
                            <a:srgbClr val="C0C0C0"/>
                          </a:outerShdw>
                        </a:effectLst>
                        <a:latin typeface="Arial" charset="0"/>
                      </a:endParaRPr>
                    </a:p>
                  </a:txBody>
                  <a:tcPr marL="90927" marR="90927" marT="45713" marB="45713">
                    <a:solidFill>
                      <a:schemeClr val="accent3">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115000"/>
                        <a:buFont typeface="Wingdings" pitchFamily="2" charset="2"/>
                        <a:buNone/>
                        <a:tabLst/>
                      </a:pPr>
                      <a:r>
                        <a:rPr kumimoji="0" lang="ru-RU" sz="2800" b="1" u="sng" strike="noStrike" cap="none" normalizeH="0" baseline="0" dirty="0" smtClean="0">
                          <a:ln>
                            <a:noFill/>
                          </a:ln>
                          <a:effectLst>
                            <a:outerShdw blurRad="38100" dist="38100" dir="2700000" algn="tl">
                              <a:srgbClr val="C0C0C0"/>
                            </a:outerShdw>
                          </a:effectLst>
                          <a:hlinkClick r:id="rId20" action="ppaction://hlinksldjump"/>
                        </a:rPr>
                        <a:t>50</a:t>
                      </a:r>
                      <a:endParaRPr kumimoji="0" lang="tt-RU" sz="2800" b="1" i="0" u="sng" strike="noStrike" cap="none" normalizeH="0" baseline="0" dirty="0" smtClean="0">
                        <a:ln>
                          <a:noFill/>
                        </a:ln>
                        <a:solidFill>
                          <a:schemeClr val="tx1"/>
                        </a:solidFill>
                        <a:effectLst>
                          <a:outerShdw blurRad="38100" dist="38100" dir="2700000" algn="tl">
                            <a:srgbClr val="C0C0C0"/>
                          </a:outerShdw>
                        </a:effectLst>
                        <a:latin typeface="Arial" charset="0"/>
                      </a:endParaRPr>
                    </a:p>
                  </a:txBody>
                  <a:tcPr marL="90927" marR="90927" marT="45713" marB="45713">
                    <a:solidFill>
                      <a:schemeClr val="accent3">
                        <a:lumMod val="60000"/>
                        <a:lumOff val="4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115000"/>
                        <a:buFont typeface="Wingdings" pitchFamily="2" charset="2"/>
                        <a:buNone/>
                        <a:tabLst/>
                      </a:pPr>
                      <a:r>
                        <a:rPr kumimoji="0" lang="ru-RU" sz="2800" b="1" u="sng" strike="noStrike" cap="none" normalizeH="0" baseline="0" dirty="0" smtClean="0">
                          <a:ln>
                            <a:noFill/>
                          </a:ln>
                          <a:effectLst>
                            <a:outerShdw blurRad="38100" dist="38100" dir="2700000" algn="tl">
                              <a:srgbClr val="C0C0C0"/>
                            </a:outerShdw>
                          </a:effectLst>
                          <a:hlinkClick r:id="rId21" action="ppaction://hlinksldjump"/>
                        </a:rPr>
                        <a:t>60</a:t>
                      </a:r>
                      <a:endParaRPr kumimoji="0" lang="tt-RU" sz="2800" b="1" i="0" u="sng" strike="noStrike" cap="none" normalizeH="0" baseline="0" dirty="0" smtClean="0">
                        <a:ln>
                          <a:noFill/>
                        </a:ln>
                        <a:solidFill>
                          <a:schemeClr val="tx1"/>
                        </a:solidFill>
                        <a:effectLst>
                          <a:outerShdw blurRad="38100" dist="38100" dir="2700000" algn="tl">
                            <a:srgbClr val="C0C0C0"/>
                          </a:outerShdw>
                        </a:effectLst>
                        <a:latin typeface="Arial" charset="0"/>
                      </a:endParaRPr>
                    </a:p>
                  </a:txBody>
                  <a:tcPr marL="90927" marR="90927" marT="45713" marB="45713">
                    <a:solidFill>
                      <a:schemeClr val="accent3">
                        <a:lumMod val="60000"/>
                        <a:lumOff val="40000"/>
                      </a:schemeClr>
                    </a:solidFill>
                  </a:tcPr>
                </a:tc>
              </a:tr>
              <a:tr h="990000">
                <a:tc>
                  <a:txBody>
                    <a:bodyPr/>
                    <a:lstStyle/>
                    <a:p>
                      <a:r>
                        <a:rPr kumimoji="0" lang="ru-RU" sz="2800" b="1" u="none" strike="noStrike" cap="none" normalizeH="0" baseline="0" dirty="0" smtClean="0">
                          <a:ln>
                            <a:noFill/>
                          </a:ln>
                          <a:solidFill>
                            <a:schemeClr val="tx1"/>
                          </a:solidFill>
                          <a:effectLst/>
                        </a:rPr>
                        <a:t>Для самых внимательных</a:t>
                      </a:r>
                      <a:endParaRPr lang="ru-RU" sz="2800" b="1" dirty="0">
                        <a:solidFill>
                          <a:schemeClr val="tx1"/>
                        </a:solidFill>
                        <a:effectLst/>
                      </a:endParaRPr>
                    </a:p>
                  </a:txBody>
                  <a:tcPr marL="90927" marR="90927" marT="45713" marB="45713">
                    <a:solidFill>
                      <a:schemeClr val="accent2">
                        <a:lumMod val="40000"/>
                        <a:lumOff val="6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115000"/>
                        <a:buFont typeface="Wingdings" pitchFamily="2" charset="2"/>
                        <a:buNone/>
                        <a:tabLst/>
                      </a:pPr>
                      <a:r>
                        <a:rPr kumimoji="0" lang="ru-RU" sz="2800" b="1" u="sng" strike="noStrike" cap="none" normalizeH="0" baseline="0" dirty="0" smtClean="0">
                          <a:ln>
                            <a:noFill/>
                          </a:ln>
                          <a:effectLst>
                            <a:outerShdw blurRad="38100" dist="38100" dir="2700000" algn="tl">
                              <a:srgbClr val="C0C0C0"/>
                            </a:outerShdw>
                          </a:effectLst>
                          <a:hlinkClick r:id="rId22" action="ppaction://hlinksldjump"/>
                        </a:rPr>
                        <a:t>15</a:t>
                      </a:r>
                      <a:endParaRPr kumimoji="0" lang="tt-RU" sz="2800" b="1" i="0" u="sng" strike="noStrike" cap="none" normalizeH="0" baseline="0" dirty="0" smtClean="0">
                        <a:ln>
                          <a:noFill/>
                        </a:ln>
                        <a:solidFill>
                          <a:schemeClr val="tx1"/>
                        </a:solidFill>
                        <a:effectLst>
                          <a:outerShdw blurRad="38100" dist="38100" dir="2700000" algn="tl">
                            <a:srgbClr val="C0C0C0"/>
                          </a:outerShdw>
                        </a:effectLst>
                        <a:latin typeface="Arial" charset="0"/>
                      </a:endParaRPr>
                    </a:p>
                  </a:txBody>
                  <a:tcPr marL="90927" marR="90927" marT="45713" marB="45713">
                    <a:solidFill>
                      <a:schemeClr val="accent2">
                        <a:lumMod val="40000"/>
                        <a:lumOff val="6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115000"/>
                        <a:buFont typeface="Wingdings" pitchFamily="2" charset="2"/>
                        <a:buNone/>
                        <a:tabLst/>
                      </a:pPr>
                      <a:r>
                        <a:rPr kumimoji="0" lang="ru-RU" sz="2800" b="1" u="sng" strike="noStrike" cap="none" normalizeH="0" baseline="0" dirty="0" smtClean="0">
                          <a:ln>
                            <a:noFill/>
                          </a:ln>
                          <a:effectLst>
                            <a:outerShdw blurRad="38100" dist="38100" dir="2700000" algn="tl">
                              <a:srgbClr val="C0C0C0"/>
                            </a:outerShdw>
                          </a:effectLst>
                          <a:hlinkClick r:id="rId23" action="ppaction://hlinksldjump"/>
                        </a:rPr>
                        <a:t>20</a:t>
                      </a:r>
                      <a:endParaRPr kumimoji="0" lang="tt-RU" sz="2800" b="1" i="0" u="sng" strike="noStrike" cap="none" normalizeH="0" baseline="0" dirty="0" smtClean="0">
                        <a:ln>
                          <a:noFill/>
                        </a:ln>
                        <a:solidFill>
                          <a:schemeClr val="tx1"/>
                        </a:solidFill>
                        <a:effectLst>
                          <a:outerShdw blurRad="38100" dist="38100" dir="2700000" algn="tl">
                            <a:srgbClr val="C0C0C0"/>
                          </a:outerShdw>
                        </a:effectLst>
                        <a:latin typeface="Arial" charset="0"/>
                      </a:endParaRPr>
                    </a:p>
                  </a:txBody>
                  <a:tcPr marL="90927" marR="90927" marT="45713" marB="45713">
                    <a:solidFill>
                      <a:schemeClr val="accent2">
                        <a:lumMod val="40000"/>
                        <a:lumOff val="6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115000"/>
                        <a:buFont typeface="Wingdings" pitchFamily="2" charset="2"/>
                        <a:buNone/>
                        <a:tabLst/>
                      </a:pPr>
                      <a:r>
                        <a:rPr kumimoji="0" lang="ru-RU" sz="2800" b="1" u="sng" strike="noStrike" cap="none" normalizeH="0" baseline="0" dirty="0" smtClean="0">
                          <a:ln>
                            <a:noFill/>
                          </a:ln>
                          <a:effectLst>
                            <a:outerShdw blurRad="38100" dist="38100" dir="2700000" algn="tl">
                              <a:srgbClr val="C0C0C0"/>
                            </a:outerShdw>
                          </a:effectLst>
                          <a:hlinkClick r:id="rId24" action="ppaction://hlinksldjump"/>
                        </a:rPr>
                        <a:t>25</a:t>
                      </a:r>
                      <a:endParaRPr kumimoji="0" lang="tt-RU" sz="2800" b="1" i="0" u="sng" strike="noStrike" cap="none" normalizeH="0" baseline="0" dirty="0" smtClean="0">
                        <a:ln>
                          <a:noFill/>
                        </a:ln>
                        <a:solidFill>
                          <a:schemeClr val="tx1"/>
                        </a:solidFill>
                        <a:effectLst>
                          <a:outerShdw blurRad="38100" dist="38100" dir="2700000" algn="tl">
                            <a:srgbClr val="C0C0C0"/>
                          </a:outerShdw>
                        </a:effectLst>
                        <a:latin typeface="Arial" charset="0"/>
                      </a:endParaRPr>
                    </a:p>
                  </a:txBody>
                  <a:tcPr marL="90927" marR="90927" marT="45713" marB="45713">
                    <a:solidFill>
                      <a:schemeClr val="accent2">
                        <a:lumMod val="40000"/>
                        <a:lumOff val="6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115000"/>
                        <a:buFont typeface="Wingdings" pitchFamily="2" charset="2"/>
                        <a:buNone/>
                        <a:tabLst/>
                      </a:pPr>
                      <a:r>
                        <a:rPr kumimoji="0" lang="ru-RU" sz="2800" b="1" u="sng" strike="noStrike" cap="none" normalizeH="0" baseline="0" dirty="0" smtClean="0">
                          <a:ln>
                            <a:noFill/>
                          </a:ln>
                          <a:effectLst>
                            <a:outerShdw blurRad="38100" dist="38100" dir="2700000" algn="tl">
                              <a:srgbClr val="C0C0C0"/>
                            </a:outerShdw>
                          </a:effectLst>
                          <a:hlinkClick r:id="rId25" action="ppaction://hlinksldjump"/>
                        </a:rPr>
                        <a:t>30</a:t>
                      </a:r>
                      <a:endParaRPr kumimoji="0" lang="tt-RU" sz="2800" b="1" i="0" u="sng" strike="noStrike" cap="none" normalizeH="0" baseline="0" dirty="0" smtClean="0">
                        <a:ln>
                          <a:noFill/>
                        </a:ln>
                        <a:solidFill>
                          <a:schemeClr val="tx1"/>
                        </a:solidFill>
                        <a:effectLst>
                          <a:outerShdw blurRad="38100" dist="38100" dir="2700000" algn="tl">
                            <a:srgbClr val="C0C0C0"/>
                          </a:outerShdw>
                        </a:effectLst>
                        <a:latin typeface="Arial" charset="0"/>
                      </a:endParaRPr>
                    </a:p>
                  </a:txBody>
                  <a:tcPr marL="90927" marR="90927" marT="45713" marB="45713">
                    <a:solidFill>
                      <a:schemeClr val="accent2">
                        <a:lumMod val="40000"/>
                        <a:lumOff val="6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115000"/>
                        <a:buFont typeface="Wingdings" pitchFamily="2" charset="2"/>
                        <a:buNone/>
                        <a:tabLst/>
                      </a:pPr>
                      <a:r>
                        <a:rPr kumimoji="0" lang="ru-RU" sz="2800" b="1" u="sng" strike="noStrike" cap="none" normalizeH="0" baseline="0" dirty="0" smtClean="0">
                          <a:ln>
                            <a:noFill/>
                          </a:ln>
                          <a:effectLst>
                            <a:outerShdw blurRad="38100" dist="38100" dir="2700000" algn="tl">
                              <a:srgbClr val="C0C0C0"/>
                            </a:outerShdw>
                          </a:effectLst>
                          <a:hlinkClick r:id="rId26" action="ppaction://hlinksldjump"/>
                        </a:rPr>
                        <a:t>35</a:t>
                      </a:r>
                      <a:endParaRPr kumimoji="0" lang="tt-RU" sz="2800" b="1" i="0" u="sng" strike="noStrike" cap="none" normalizeH="0" baseline="0" dirty="0" smtClean="0">
                        <a:ln>
                          <a:noFill/>
                        </a:ln>
                        <a:solidFill>
                          <a:schemeClr val="tx1"/>
                        </a:solidFill>
                        <a:effectLst>
                          <a:outerShdw blurRad="38100" dist="38100" dir="2700000" algn="tl">
                            <a:srgbClr val="C0C0C0"/>
                          </a:outerShdw>
                        </a:effectLst>
                        <a:latin typeface="Arial" charset="0"/>
                      </a:endParaRPr>
                    </a:p>
                  </a:txBody>
                  <a:tcPr marL="90927" marR="90927" marT="45713" marB="45713">
                    <a:solidFill>
                      <a:schemeClr val="accent2">
                        <a:lumMod val="40000"/>
                        <a:lumOff val="60000"/>
                      </a:schemeClr>
                    </a:solidFill>
                  </a:tcPr>
                </a:tc>
              </a:tr>
            </a:tbl>
          </a:graphicData>
        </a:graphic>
      </p:graphicFrame>
      <p:sp>
        <p:nvSpPr>
          <p:cNvPr id="4" name="Управляющая кнопка: далее 3">
            <a:hlinkClick r:id="rId27" action="ppaction://hlinksldjump" highlightClick="1"/>
          </p:cNvPr>
          <p:cNvSpPr/>
          <p:nvPr/>
        </p:nvSpPr>
        <p:spPr>
          <a:xfrm>
            <a:off x="8460432" y="6359016"/>
            <a:ext cx="360040" cy="332656"/>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5" name="Группа 4"/>
          <p:cNvGrpSpPr/>
          <p:nvPr/>
        </p:nvGrpSpPr>
        <p:grpSpPr>
          <a:xfrm>
            <a:off x="272601" y="5273887"/>
            <a:ext cx="8187831" cy="1390464"/>
            <a:chOff x="323527" y="5301208"/>
            <a:chExt cx="8187831" cy="1390464"/>
          </a:xfrm>
        </p:grpSpPr>
        <p:pic>
          <p:nvPicPr>
            <p:cNvPr id="62466" name="Picture 2" descr="http://img-fotki.yandex.ru/get/9261/230070907.a/0_b72ee_c16b2792_orig"/>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a:off x="323527" y="5301208"/>
              <a:ext cx="5844373" cy="1390464"/>
            </a:xfrm>
            <a:prstGeom prst="rect">
              <a:avLst/>
            </a:prstGeom>
            <a:noFill/>
            <a:extLst>
              <a:ext uri="{909E8E84-426E-40DD-AFC4-6F175D3DCCD1}">
                <a14:hiddenFill xmlns:a14="http://schemas.microsoft.com/office/drawing/2010/main">
                  <a:solidFill>
                    <a:srgbClr val="FFFFFF"/>
                  </a:solidFill>
                </a14:hiddenFill>
              </a:ext>
            </a:extLst>
          </p:spPr>
        </p:pic>
        <p:pic>
          <p:nvPicPr>
            <p:cNvPr id="62467" name="Picture 3" descr="G:\УРОКИ\2_Литература_NEW\Тема детства\Детский хоровод.png"/>
            <p:cNvPicPr>
              <a:picLocks noChangeAspect="1" noChangeArrowheads="1"/>
            </p:cNvPicPr>
            <p:nvPr/>
          </p:nvPicPr>
          <p:blipFill rotWithShape="1">
            <a:blip r:embed="rId29" cstate="print">
              <a:clrChange>
                <a:clrFrom>
                  <a:srgbClr val="FFFFFF"/>
                </a:clrFrom>
                <a:clrTo>
                  <a:srgbClr val="FFFFFF">
                    <a:alpha val="0"/>
                  </a:srgbClr>
                </a:clrTo>
              </a:clrChange>
              <a:extLst>
                <a:ext uri="{28A0092B-C50C-407E-A947-70E740481C1C}">
                  <a14:useLocalDpi xmlns:a14="http://schemas.microsoft.com/office/drawing/2010/main" val="0"/>
                </a:ext>
              </a:extLst>
            </a:blip>
            <a:srcRect r="56228"/>
            <a:stretch/>
          </p:blipFill>
          <p:spPr bwMode="auto">
            <a:xfrm>
              <a:off x="5953139" y="5301208"/>
              <a:ext cx="2558219" cy="139046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38498217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G:\УРОКИ\2_Литература_NEW\Тема детства\ФОНЫ_Литературные\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16" y="0"/>
            <a:ext cx="9154016"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923928" y="260648"/>
            <a:ext cx="4742067" cy="707886"/>
          </a:xfrm>
          <a:prstGeom prst="rect">
            <a:avLst/>
          </a:prstGeom>
          <a:noFill/>
        </p:spPr>
        <p:txBody>
          <a:bodyPr wrap="none" rtlCol="0">
            <a:spAutoFit/>
          </a:bodyPr>
          <a:lstStyle/>
          <a:p>
            <a:r>
              <a:rPr lang="ru-RU" sz="4000" b="1" dirty="0" smtClean="0">
                <a:solidFill>
                  <a:srgbClr val="C00000"/>
                </a:solidFill>
                <a:latin typeface="+mj-lt"/>
              </a:rPr>
              <a:t>Жанр произведения</a:t>
            </a:r>
            <a:endParaRPr lang="ru-RU" sz="4000" b="1" dirty="0">
              <a:solidFill>
                <a:srgbClr val="C00000"/>
              </a:solidFill>
              <a:latin typeface="+mj-lt"/>
            </a:endParaRPr>
          </a:p>
        </p:txBody>
      </p:sp>
      <p:sp>
        <p:nvSpPr>
          <p:cNvPr id="3" name="TextBox 2"/>
          <p:cNvSpPr txBox="1"/>
          <p:nvPr/>
        </p:nvSpPr>
        <p:spPr>
          <a:xfrm>
            <a:off x="971600" y="1720840"/>
            <a:ext cx="3735710" cy="2554545"/>
          </a:xfrm>
          <a:prstGeom prst="rect">
            <a:avLst/>
          </a:prstGeom>
          <a:noFill/>
        </p:spPr>
        <p:txBody>
          <a:bodyPr wrap="square" rtlCol="0">
            <a:spAutoFit/>
          </a:bodyPr>
          <a:lstStyle/>
          <a:p>
            <a:r>
              <a:rPr lang="ru-RU" sz="4000" b="1" dirty="0">
                <a:solidFill>
                  <a:schemeClr val="tx2">
                    <a:lumMod val="75000"/>
                  </a:schemeClr>
                </a:solidFill>
                <a:latin typeface="+mj-lt"/>
              </a:rPr>
              <a:t>Назовите жанр произведения А.М. Горького «Детство».</a:t>
            </a:r>
          </a:p>
        </p:txBody>
      </p:sp>
      <p:pic>
        <p:nvPicPr>
          <p:cNvPr id="4098" name="Picture 2" descr="http://900igr.net/datai/literatura/A.M.Gorkij/0003-003-Glavy-iz-povesti-Detstvo.jpg"/>
          <p:cNvPicPr>
            <a:picLocks noChangeAspect="1" noChangeArrowheads="1"/>
          </p:cNvPicPr>
          <p:nvPr/>
        </p:nvPicPr>
        <p:blipFill rotWithShape="1">
          <a:blip r:embed="rId3">
            <a:extLst>
              <a:ext uri="{28A0092B-C50C-407E-A947-70E740481C1C}">
                <a14:useLocalDpi xmlns:a14="http://schemas.microsoft.com/office/drawing/2010/main" val="0"/>
              </a:ext>
            </a:extLst>
          </a:blip>
          <a:srcRect t="2288"/>
          <a:stretch/>
        </p:blipFill>
        <p:spPr bwMode="auto">
          <a:xfrm>
            <a:off x="5364087" y="1080655"/>
            <a:ext cx="3379862" cy="4787908"/>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475985" y="5487615"/>
            <a:ext cx="895886" cy="461665"/>
          </a:xfrm>
          <a:prstGeom prst="rect">
            <a:avLst/>
          </a:prstGeom>
          <a:noFill/>
        </p:spPr>
        <p:txBody>
          <a:bodyPr wrap="none" rtlCol="0">
            <a:spAutoFit/>
          </a:bodyPr>
          <a:lstStyle/>
          <a:p>
            <a:r>
              <a:rPr lang="ru-RU" sz="2400" b="1" u="sng" dirty="0" smtClean="0">
                <a:solidFill>
                  <a:srgbClr val="0000CC"/>
                </a:solidFill>
                <a:hlinkClick r:id="rId4" action="ppaction://hlinksldjump"/>
              </a:rPr>
              <a:t>ответ</a:t>
            </a:r>
            <a:endParaRPr lang="ru-RU" sz="2400" b="1" u="sng" dirty="0">
              <a:solidFill>
                <a:srgbClr val="0000CC"/>
              </a:solidFill>
            </a:endParaRPr>
          </a:p>
        </p:txBody>
      </p:sp>
    </p:spTree>
    <p:extLst>
      <p:ext uri="{BB962C8B-B14F-4D97-AF65-F5344CB8AC3E}">
        <p14:creationId xmlns:p14="http://schemas.microsoft.com/office/powerpoint/2010/main" val="2621857343"/>
      </p:ext>
    </p:extLst>
  </p:cSld>
  <p:clrMapOvr>
    <a:masterClrMapping/>
  </p:clrMapOvr>
  <p:transition advClick="0">
    <p:wedg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УРОКИ\2_Литература_NEW\Тема детства\ФОНЫ_Литературные\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16" y="0"/>
            <a:ext cx="9154016" cy="6858000"/>
          </a:xfrm>
          <a:prstGeom prst="rect">
            <a:avLst/>
          </a:prstGeom>
          <a:noFill/>
          <a:extLst>
            <a:ext uri="{909E8E84-426E-40DD-AFC4-6F175D3DCCD1}">
              <a14:hiddenFill xmlns:a14="http://schemas.microsoft.com/office/drawing/2010/main">
                <a:solidFill>
                  <a:srgbClr val="FFFFFF"/>
                </a:solidFill>
              </a14:hiddenFill>
            </a:ext>
          </a:extLst>
        </p:spPr>
      </p:pic>
      <p:sp>
        <p:nvSpPr>
          <p:cNvPr id="10243" name="AutoShape 5">
            <a:hlinkClick r:id="rId3" action="ppaction://hlinksldjump" highlightClick="1"/>
          </p:cNvPr>
          <p:cNvSpPr>
            <a:spLocks noChangeArrowheads="1"/>
          </p:cNvSpPr>
          <p:nvPr/>
        </p:nvSpPr>
        <p:spPr bwMode="auto">
          <a:xfrm>
            <a:off x="323528" y="6121977"/>
            <a:ext cx="590550" cy="476250"/>
          </a:xfrm>
          <a:prstGeom prst="actionButtonHom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endParaRPr lang="ru-RU">
              <a:latin typeface="Verdana" pitchFamily="34" charset="0"/>
            </a:endParaRPr>
          </a:p>
        </p:txBody>
      </p:sp>
      <p:sp>
        <p:nvSpPr>
          <p:cNvPr id="7" name="TextBox 6"/>
          <p:cNvSpPr txBox="1"/>
          <p:nvPr/>
        </p:nvSpPr>
        <p:spPr>
          <a:xfrm>
            <a:off x="305022" y="2101684"/>
            <a:ext cx="4915050" cy="1323439"/>
          </a:xfrm>
          <a:prstGeom prst="rect">
            <a:avLst/>
          </a:prstGeom>
          <a:noFill/>
        </p:spPr>
        <p:txBody>
          <a:bodyPr wrap="square" rtlCol="0">
            <a:spAutoFit/>
          </a:bodyPr>
          <a:lstStyle/>
          <a:p>
            <a:pPr algn="ctr"/>
            <a:r>
              <a:rPr lang="ru-RU" sz="4000" b="1" dirty="0">
                <a:solidFill>
                  <a:schemeClr val="tx2">
                    <a:lumMod val="75000"/>
                  </a:schemeClr>
                </a:solidFill>
                <a:latin typeface="+mj-lt"/>
              </a:rPr>
              <a:t>Автобиографическая повесть</a:t>
            </a:r>
          </a:p>
        </p:txBody>
      </p:sp>
      <p:pic>
        <p:nvPicPr>
          <p:cNvPr id="8" name="Picture 2" descr="http://900igr.net/datai/literatura/A.M.Gorkij/0003-003-Glavy-iz-povesti-Detstvo.jpg"/>
          <p:cNvPicPr>
            <a:picLocks noChangeAspect="1" noChangeArrowheads="1"/>
          </p:cNvPicPr>
          <p:nvPr/>
        </p:nvPicPr>
        <p:blipFill rotWithShape="1">
          <a:blip r:embed="rId4">
            <a:extLst>
              <a:ext uri="{28A0092B-C50C-407E-A947-70E740481C1C}">
                <a14:useLocalDpi xmlns:a14="http://schemas.microsoft.com/office/drawing/2010/main" val="0"/>
              </a:ext>
            </a:extLst>
          </a:blip>
          <a:srcRect t="2288"/>
          <a:stretch/>
        </p:blipFill>
        <p:spPr bwMode="auto">
          <a:xfrm>
            <a:off x="5364087" y="1080655"/>
            <a:ext cx="3379862" cy="4787908"/>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3923928" y="260648"/>
            <a:ext cx="4742067" cy="707886"/>
          </a:xfrm>
          <a:prstGeom prst="rect">
            <a:avLst/>
          </a:prstGeom>
          <a:noFill/>
        </p:spPr>
        <p:txBody>
          <a:bodyPr wrap="none" rtlCol="0">
            <a:spAutoFit/>
          </a:bodyPr>
          <a:lstStyle/>
          <a:p>
            <a:r>
              <a:rPr lang="ru-RU" sz="4000" b="1" dirty="0" smtClean="0">
                <a:solidFill>
                  <a:srgbClr val="C00000"/>
                </a:solidFill>
                <a:latin typeface="+mj-lt"/>
              </a:rPr>
              <a:t>Жанр произведения</a:t>
            </a:r>
            <a:endParaRPr lang="ru-RU" sz="4000" b="1" dirty="0">
              <a:solidFill>
                <a:srgbClr val="C00000"/>
              </a:solidFill>
              <a:latin typeface="+mj-lt"/>
            </a:endParaRPr>
          </a:p>
        </p:txBody>
      </p:sp>
    </p:spTree>
    <p:extLst>
      <p:ext uri="{BB962C8B-B14F-4D97-AF65-F5344CB8AC3E}">
        <p14:creationId xmlns:p14="http://schemas.microsoft.com/office/powerpoint/2010/main" val="2833992638"/>
      </p:ext>
    </p:extLst>
  </p:cSld>
  <p:clrMapOvr>
    <a:masterClrMapping/>
  </p:clrMapOvr>
  <p:transition advClick="0">
    <p:wedg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G:\УРОКИ\2_Литература_NEW\Тема детства\ФОНЫ_Литературные\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16" y="0"/>
            <a:ext cx="9154016" cy="6858000"/>
          </a:xfrm>
          <a:prstGeom prst="rect">
            <a:avLst/>
          </a:prstGeom>
          <a:noFill/>
          <a:extLst>
            <a:ext uri="{909E8E84-426E-40DD-AFC4-6F175D3DCCD1}">
              <a14:hiddenFill xmlns:a14="http://schemas.microsoft.com/office/drawing/2010/main">
                <a:solidFill>
                  <a:srgbClr val="FFFFFF"/>
                </a:solidFill>
              </a14:hiddenFill>
            </a:ext>
          </a:extLst>
        </p:spPr>
      </p:pic>
      <p:sp>
        <p:nvSpPr>
          <p:cNvPr id="11267" name="Прямоугольник 2">
            <a:hlinkClick r:id="rId3" action="ppaction://hlinksldjump"/>
          </p:cNvPr>
          <p:cNvSpPr>
            <a:spLocks noChangeArrowheads="1"/>
          </p:cNvSpPr>
          <p:nvPr/>
        </p:nvSpPr>
        <p:spPr bwMode="auto">
          <a:xfrm>
            <a:off x="3203848" y="5723409"/>
            <a:ext cx="901700" cy="369887"/>
          </a:xfrm>
          <a:prstGeom prst="rect">
            <a:avLst/>
          </a:prstGeom>
          <a:noFill/>
          <a:ln w="9525">
            <a:noFill/>
            <a:miter lim="800000"/>
            <a:headEnd/>
            <a:tailEnd/>
          </a:ln>
        </p:spPr>
        <p:txBody>
          <a:bodyPr wrap="none">
            <a:spAutoFit/>
          </a:bodyPr>
          <a:lstStyle/>
          <a:p>
            <a:pPr>
              <a:spcBef>
                <a:spcPct val="50000"/>
              </a:spcBef>
            </a:pPr>
            <a:r>
              <a:rPr lang="ru-RU" b="1" dirty="0">
                <a:latin typeface="Verdana" pitchFamily="34" charset="0"/>
                <a:hlinkClick r:id="rId3" action="ppaction://hlinksldjump"/>
              </a:rPr>
              <a:t>ответ</a:t>
            </a:r>
            <a:endParaRPr lang="ru-RU" b="1" dirty="0">
              <a:latin typeface="Verdana" pitchFamily="34" charset="0"/>
            </a:endParaRPr>
          </a:p>
        </p:txBody>
      </p:sp>
      <p:sp>
        <p:nvSpPr>
          <p:cNvPr id="6" name="TextBox 5"/>
          <p:cNvSpPr txBox="1"/>
          <p:nvPr/>
        </p:nvSpPr>
        <p:spPr>
          <a:xfrm>
            <a:off x="971600" y="1413931"/>
            <a:ext cx="3735710" cy="3170099"/>
          </a:xfrm>
          <a:prstGeom prst="rect">
            <a:avLst/>
          </a:prstGeom>
          <a:noFill/>
        </p:spPr>
        <p:txBody>
          <a:bodyPr wrap="square" rtlCol="0">
            <a:spAutoFit/>
          </a:bodyPr>
          <a:lstStyle/>
          <a:p>
            <a:r>
              <a:rPr lang="ru-RU" sz="4000" b="1" dirty="0">
                <a:solidFill>
                  <a:schemeClr val="tx2">
                    <a:lumMod val="75000"/>
                  </a:schemeClr>
                </a:solidFill>
                <a:latin typeface="+mj-lt"/>
              </a:rPr>
              <a:t>Назовите жанр произведения Б.В. Шергина «Детство в Архангельске».</a:t>
            </a:r>
          </a:p>
        </p:txBody>
      </p:sp>
      <p:pic>
        <p:nvPicPr>
          <p:cNvPr id="8" name="Picture 14" descr="http://patriot-pomor.ru/shop/products_pictures/200-200-img904.jpg"/>
          <p:cNvPicPr>
            <a:picLocks noChangeAspect="1" noChangeArrowheads="1"/>
          </p:cNvPicPr>
          <p:nvPr/>
        </p:nvPicPr>
        <p:blipFill rotWithShape="1">
          <a:blip r:embed="rId4">
            <a:extLst>
              <a:ext uri="{28A0092B-C50C-407E-A947-70E740481C1C}">
                <a14:useLocalDpi xmlns:a14="http://schemas.microsoft.com/office/drawing/2010/main" val="0"/>
              </a:ext>
            </a:extLst>
          </a:blip>
          <a:srcRect l="4151"/>
          <a:stretch/>
        </p:blipFill>
        <p:spPr bwMode="auto">
          <a:xfrm>
            <a:off x="4982474" y="1043907"/>
            <a:ext cx="3746195" cy="488555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3923928" y="260648"/>
            <a:ext cx="4742067" cy="707886"/>
          </a:xfrm>
          <a:prstGeom prst="rect">
            <a:avLst/>
          </a:prstGeom>
          <a:noFill/>
        </p:spPr>
        <p:txBody>
          <a:bodyPr wrap="none" rtlCol="0">
            <a:spAutoFit/>
          </a:bodyPr>
          <a:lstStyle/>
          <a:p>
            <a:r>
              <a:rPr lang="ru-RU" sz="4000" b="1" dirty="0" smtClean="0">
                <a:solidFill>
                  <a:srgbClr val="C00000"/>
                </a:solidFill>
                <a:latin typeface="+mj-lt"/>
              </a:rPr>
              <a:t>Жанр произведения</a:t>
            </a:r>
            <a:endParaRPr lang="ru-RU" sz="4000" b="1" dirty="0">
              <a:solidFill>
                <a:srgbClr val="C00000"/>
              </a:solidFill>
              <a:latin typeface="+mj-lt"/>
            </a:endParaRPr>
          </a:p>
        </p:txBody>
      </p:sp>
    </p:spTree>
    <p:extLst>
      <p:ext uri="{BB962C8B-B14F-4D97-AF65-F5344CB8AC3E}">
        <p14:creationId xmlns:p14="http://schemas.microsoft.com/office/powerpoint/2010/main" val="923693078"/>
      </p:ext>
    </p:extLst>
  </p:cSld>
  <p:clrMapOvr>
    <a:masterClrMapping/>
  </p:clrMapOvr>
  <p:transition advClick="0">
    <p:wedg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descr="G:\УРОКИ\2_Литература_NEW\Тема детства\ФОНЫ_Литературные\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16" y="0"/>
            <a:ext cx="9154016"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971600" y="2204864"/>
            <a:ext cx="3735710" cy="707886"/>
          </a:xfrm>
          <a:prstGeom prst="rect">
            <a:avLst/>
          </a:prstGeom>
          <a:noFill/>
        </p:spPr>
        <p:txBody>
          <a:bodyPr wrap="square" rtlCol="0">
            <a:spAutoFit/>
          </a:bodyPr>
          <a:lstStyle/>
          <a:p>
            <a:pPr algn="ctr"/>
            <a:r>
              <a:rPr lang="ru-RU" sz="4000" b="1" dirty="0">
                <a:solidFill>
                  <a:schemeClr val="tx2">
                    <a:lumMod val="75000"/>
                  </a:schemeClr>
                </a:solidFill>
                <a:latin typeface="+mj-lt"/>
              </a:rPr>
              <a:t>Рассказ</a:t>
            </a:r>
          </a:p>
        </p:txBody>
      </p:sp>
      <p:pic>
        <p:nvPicPr>
          <p:cNvPr id="9" name="Picture 14" descr="http://patriot-pomor.ru/shop/products_pictures/200-200-img904.jpg"/>
          <p:cNvPicPr>
            <a:picLocks noChangeAspect="1" noChangeArrowheads="1"/>
          </p:cNvPicPr>
          <p:nvPr/>
        </p:nvPicPr>
        <p:blipFill rotWithShape="1">
          <a:blip r:embed="rId3">
            <a:extLst>
              <a:ext uri="{28A0092B-C50C-407E-A947-70E740481C1C}">
                <a14:useLocalDpi xmlns:a14="http://schemas.microsoft.com/office/drawing/2010/main" val="0"/>
              </a:ext>
            </a:extLst>
          </a:blip>
          <a:srcRect l="4151"/>
          <a:stretch/>
        </p:blipFill>
        <p:spPr bwMode="auto">
          <a:xfrm>
            <a:off x="4982474" y="1043907"/>
            <a:ext cx="3746195" cy="4885550"/>
          </a:xfrm>
          <a:prstGeom prst="rect">
            <a:avLst/>
          </a:prstGeom>
          <a:noFill/>
          <a:extLst>
            <a:ext uri="{909E8E84-426E-40DD-AFC4-6F175D3DCCD1}">
              <a14:hiddenFill xmlns:a14="http://schemas.microsoft.com/office/drawing/2010/main">
                <a:solidFill>
                  <a:srgbClr val="FFFFFF"/>
                </a:solidFill>
              </a14:hiddenFill>
            </a:ext>
          </a:extLst>
        </p:spPr>
      </p:pic>
      <p:sp>
        <p:nvSpPr>
          <p:cNvPr id="12292" name="AutoShape 5">
            <a:hlinkClick r:id="rId4" action="ppaction://hlinksldjump" highlightClick="1"/>
          </p:cNvPr>
          <p:cNvSpPr>
            <a:spLocks noChangeArrowheads="1"/>
          </p:cNvSpPr>
          <p:nvPr/>
        </p:nvSpPr>
        <p:spPr bwMode="auto">
          <a:xfrm>
            <a:off x="251520" y="6177058"/>
            <a:ext cx="590550" cy="476250"/>
          </a:xfrm>
          <a:prstGeom prst="actionButtonHom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endParaRPr lang="ru-RU">
              <a:latin typeface="Verdana" pitchFamily="34" charset="0"/>
            </a:endParaRPr>
          </a:p>
        </p:txBody>
      </p:sp>
      <p:sp>
        <p:nvSpPr>
          <p:cNvPr id="11" name="TextBox 10"/>
          <p:cNvSpPr txBox="1"/>
          <p:nvPr/>
        </p:nvSpPr>
        <p:spPr>
          <a:xfrm>
            <a:off x="3923928" y="260648"/>
            <a:ext cx="4742067" cy="707886"/>
          </a:xfrm>
          <a:prstGeom prst="rect">
            <a:avLst/>
          </a:prstGeom>
          <a:noFill/>
        </p:spPr>
        <p:txBody>
          <a:bodyPr wrap="none" rtlCol="0">
            <a:spAutoFit/>
          </a:bodyPr>
          <a:lstStyle/>
          <a:p>
            <a:r>
              <a:rPr lang="ru-RU" sz="4000" b="1" dirty="0" smtClean="0">
                <a:solidFill>
                  <a:srgbClr val="C00000"/>
                </a:solidFill>
                <a:latin typeface="+mj-lt"/>
              </a:rPr>
              <a:t>Жанр произведения</a:t>
            </a:r>
            <a:endParaRPr lang="ru-RU" sz="4000" b="1" dirty="0">
              <a:solidFill>
                <a:srgbClr val="C00000"/>
              </a:solidFill>
              <a:latin typeface="+mj-lt"/>
            </a:endParaRPr>
          </a:p>
        </p:txBody>
      </p:sp>
    </p:spTree>
    <p:extLst>
      <p:ext uri="{BB962C8B-B14F-4D97-AF65-F5344CB8AC3E}">
        <p14:creationId xmlns:p14="http://schemas.microsoft.com/office/powerpoint/2010/main" val="4258122573"/>
      </p:ext>
    </p:extLst>
  </p:cSld>
  <p:clrMapOvr>
    <a:masterClrMapping/>
  </p:clrMapOvr>
  <p:transition advClick="0">
    <p:wedg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G:\УРОКИ\2_Литература_NEW\Тема детства\ФОНЫ_Литературные\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16" y="-27384"/>
            <a:ext cx="9154016" cy="6885384"/>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755576" y="1386547"/>
            <a:ext cx="4248472" cy="3170099"/>
          </a:xfrm>
          <a:prstGeom prst="rect">
            <a:avLst/>
          </a:prstGeom>
          <a:noFill/>
        </p:spPr>
        <p:txBody>
          <a:bodyPr wrap="square" rtlCol="0">
            <a:spAutoFit/>
          </a:bodyPr>
          <a:lstStyle/>
          <a:p>
            <a:pPr algn="ctr"/>
            <a:r>
              <a:rPr lang="ru-RU" sz="4000" b="1" dirty="0">
                <a:solidFill>
                  <a:schemeClr val="tx2">
                    <a:lumMod val="75000"/>
                  </a:schemeClr>
                </a:solidFill>
                <a:latin typeface="+mj-lt"/>
              </a:rPr>
              <a:t>Назовите жанр произведения      Н.Г. Гарина-Михайловского «Детство Тёмы».</a:t>
            </a:r>
          </a:p>
        </p:txBody>
      </p:sp>
      <p:sp>
        <p:nvSpPr>
          <p:cNvPr id="11267" name="Прямоугольник 2">
            <a:hlinkClick r:id="rId3" action="ppaction://hlinksldjump"/>
          </p:cNvPr>
          <p:cNvSpPr>
            <a:spLocks noChangeArrowheads="1"/>
          </p:cNvSpPr>
          <p:nvPr/>
        </p:nvSpPr>
        <p:spPr bwMode="auto">
          <a:xfrm>
            <a:off x="3473078" y="5680408"/>
            <a:ext cx="901700" cy="369887"/>
          </a:xfrm>
          <a:prstGeom prst="rect">
            <a:avLst/>
          </a:prstGeom>
          <a:noFill/>
          <a:ln w="9525">
            <a:noFill/>
            <a:miter lim="800000"/>
            <a:headEnd/>
            <a:tailEnd/>
          </a:ln>
        </p:spPr>
        <p:txBody>
          <a:bodyPr wrap="none">
            <a:spAutoFit/>
          </a:bodyPr>
          <a:lstStyle/>
          <a:p>
            <a:pPr>
              <a:spcBef>
                <a:spcPct val="50000"/>
              </a:spcBef>
            </a:pPr>
            <a:r>
              <a:rPr lang="ru-RU" b="1" dirty="0">
                <a:latin typeface="Verdana" pitchFamily="34" charset="0"/>
                <a:hlinkClick r:id="rId3" action="ppaction://hlinksldjump"/>
              </a:rPr>
              <a:t>ответ</a:t>
            </a:r>
            <a:endParaRPr lang="ru-RU" b="1" dirty="0">
              <a:latin typeface="Verdana" pitchFamily="34" charset="0"/>
            </a:endParaRPr>
          </a:p>
        </p:txBody>
      </p:sp>
      <p:pic>
        <p:nvPicPr>
          <p:cNvPr id="5122" name="Picture 2" descr="https://www.litres.ru/static/bookimages/14/64/88/14648888.bin.dir/14648888.cover.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2080" y="1061933"/>
            <a:ext cx="3183790" cy="489654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3923928" y="260648"/>
            <a:ext cx="4742067" cy="707886"/>
          </a:xfrm>
          <a:prstGeom prst="rect">
            <a:avLst/>
          </a:prstGeom>
          <a:noFill/>
        </p:spPr>
        <p:txBody>
          <a:bodyPr wrap="none" rtlCol="0">
            <a:spAutoFit/>
          </a:bodyPr>
          <a:lstStyle/>
          <a:p>
            <a:r>
              <a:rPr lang="ru-RU" sz="4000" b="1" dirty="0" smtClean="0">
                <a:solidFill>
                  <a:srgbClr val="C00000"/>
                </a:solidFill>
                <a:latin typeface="+mj-lt"/>
              </a:rPr>
              <a:t>Жанр произведения</a:t>
            </a:r>
            <a:endParaRPr lang="ru-RU" sz="4000" b="1" dirty="0">
              <a:solidFill>
                <a:srgbClr val="C00000"/>
              </a:solidFill>
              <a:latin typeface="+mj-lt"/>
            </a:endParaRPr>
          </a:p>
        </p:txBody>
      </p:sp>
    </p:spTree>
    <p:extLst>
      <p:ext uri="{BB962C8B-B14F-4D97-AF65-F5344CB8AC3E}">
        <p14:creationId xmlns:p14="http://schemas.microsoft.com/office/powerpoint/2010/main" val="4255185251"/>
      </p:ext>
    </p:extLst>
  </p:cSld>
  <p:clrMapOvr>
    <a:masterClrMapping/>
  </p:clrMapOvr>
  <p:transition advClick="0">
    <p:wedg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657045" y="116632"/>
            <a:ext cx="3379451" cy="461665"/>
          </a:xfrm>
          <a:prstGeom prst="rect">
            <a:avLst/>
          </a:prstGeom>
          <a:noFill/>
        </p:spPr>
        <p:txBody>
          <a:bodyPr wrap="none" rtlCol="0">
            <a:spAutoFit/>
          </a:bodyPr>
          <a:lstStyle/>
          <a:p>
            <a:r>
              <a:rPr lang="ru-RU" sz="2400" b="1" i="1" dirty="0" smtClean="0">
                <a:solidFill>
                  <a:schemeClr val="accent6">
                    <a:lumMod val="50000"/>
                  </a:schemeClr>
                </a:solidFill>
                <a:latin typeface="Georgia" pitchFamily="18" charset="0"/>
              </a:rPr>
              <a:t>Конкурс ораторов</a:t>
            </a:r>
            <a:endParaRPr lang="ru-RU" sz="2400" b="1" i="1" dirty="0">
              <a:solidFill>
                <a:schemeClr val="accent6">
                  <a:lumMod val="50000"/>
                </a:schemeClr>
              </a:solidFill>
              <a:latin typeface="Georgia" pitchFamily="18" charset="0"/>
            </a:endParaRPr>
          </a:p>
        </p:txBody>
      </p:sp>
      <p:sp>
        <p:nvSpPr>
          <p:cNvPr id="4" name="TextBox 3"/>
          <p:cNvSpPr txBox="1"/>
          <p:nvPr/>
        </p:nvSpPr>
        <p:spPr>
          <a:xfrm>
            <a:off x="249453" y="980728"/>
            <a:ext cx="5992346" cy="2431435"/>
          </a:xfrm>
          <a:prstGeom prst="rect">
            <a:avLst/>
          </a:prstGeom>
          <a:noFill/>
        </p:spPr>
        <p:txBody>
          <a:bodyPr wrap="none" rtlCol="0">
            <a:spAutoFit/>
          </a:bodyPr>
          <a:lstStyle/>
          <a:p>
            <a:r>
              <a:rPr lang="ru-RU" sz="2800" b="1" u="sng" dirty="0" smtClean="0">
                <a:solidFill>
                  <a:schemeClr val="accent4">
                    <a:lumMod val="75000"/>
                  </a:schemeClr>
                </a:solidFill>
                <a:latin typeface="Georgia" pitchFamily="18" charset="0"/>
              </a:rPr>
              <a:t>Обращение к читателям</a:t>
            </a:r>
          </a:p>
          <a:p>
            <a:endParaRPr lang="ru-RU" sz="2800" b="1" i="1" dirty="0" smtClean="0">
              <a:solidFill>
                <a:schemeClr val="accent4">
                  <a:lumMod val="75000"/>
                </a:schemeClr>
              </a:solidFill>
              <a:latin typeface="Georgia" pitchFamily="18" charset="0"/>
            </a:endParaRPr>
          </a:p>
          <a:p>
            <a:r>
              <a:rPr lang="ru-RU" sz="3200" b="1" i="1" dirty="0" smtClean="0">
                <a:solidFill>
                  <a:schemeClr val="accent4">
                    <a:lumMod val="75000"/>
                  </a:schemeClr>
                </a:solidFill>
                <a:latin typeface="Georgia" pitchFamily="18" charset="0"/>
              </a:rPr>
              <a:t>«Почему стоит читать </a:t>
            </a:r>
          </a:p>
          <a:p>
            <a:r>
              <a:rPr lang="ru-RU" sz="3200" b="1" i="1" dirty="0" smtClean="0">
                <a:solidFill>
                  <a:schemeClr val="accent4">
                    <a:lumMod val="75000"/>
                  </a:schemeClr>
                </a:solidFill>
                <a:latin typeface="Georgia" pitchFamily="18" charset="0"/>
              </a:rPr>
              <a:t>книги о детстве</a:t>
            </a:r>
          </a:p>
          <a:p>
            <a:r>
              <a:rPr lang="ru-RU" sz="3200" b="1" i="1" dirty="0" smtClean="0">
                <a:solidFill>
                  <a:schemeClr val="accent4">
                    <a:lumMod val="75000"/>
                  </a:schemeClr>
                </a:solidFill>
                <a:latin typeface="Georgia" pitchFamily="18" charset="0"/>
              </a:rPr>
              <a:t> человека?»</a:t>
            </a:r>
            <a:endParaRPr lang="ru-RU" sz="3200" b="1" i="1" dirty="0">
              <a:solidFill>
                <a:schemeClr val="accent4">
                  <a:lumMod val="75000"/>
                </a:schemeClr>
              </a:solidFill>
              <a:latin typeface="Georgia" pitchFamily="18" charset="0"/>
            </a:endParaRPr>
          </a:p>
        </p:txBody>
      </p:sp>
      <p:sp>
        <p:nvSpPr>
          <p:cNvPr id="16386" name="AutoShape 2" descr="https://exchang.es/uploads/image_block/000/084/352/image/large_46630cee46.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6388" name="AutoShape 4" descr="https://exchang.es/uploads/image_block/000/084/352/image/large_46630cee46.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6390" name="AutoShape 6" descr="https://exchang.es/uploads/image_block/000/084/352/image/large_46630cee46.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6392" name="AutoShape 8" descr="https://exchang.es/uploads/image_block/000/084/352/image/large_46630cee46.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16393" name="Picture 9" descr="E:\First\Мои документы\Николаева\2_Литература_NEW\Тема детства\Оратор.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3279204" y="908720"/>
            <a:ext cx="5829300" cy="5829300"/>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УРОКИ\2_Литература_NEW\Тема детства\ФОНЫ_Литературные\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16" y="-27384"/>
            <a:ext cx="9154016" cy="6885384"/>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3923928" y="233264"/>
            <a:ext cx="4998484" cy="707886"/>
          </a:xfrm>
          <a:prstGeom prst="rect">
            <a:avLst/>
          </a:prstGeom>
          <a:noFill/>
        </p:spPr>
        <p:txBody>
          <a:bodyPr wrap="none" rtlCol="0">
            <a:spAutoFit/>
          </a:bodyPr>
          <a:lstStyle/>
          <a:p>
            <a:r>
              <a:rPr lang="ru-RU" sz="4000" b="1" dirty="0" smtClean="0">
                <a:solidFill>
                  <a:srgbClr val="C00000"/>
                </a:solidFill>
                <a:latin typeface="1Isadora M Bold" panose="02020800000000000000" pitchFamily="18" charset="2"/>
              </a:rPr>
              <a:t>Жанр произведения</a:t>
            </a:r>
            <a:endParaRPr lang="ru-RU" sz="4000" b="1" dirty="0">
              <a:solidFill>
                <a:srgbClr val="C00000"/>
              </a:solidFill>
              <a:latin typeface="1Isadora M Bold" panose="02020800000000000000" pitchFamily="18" charset="2"/>
            </a:endParaRPr>
          </a:p>
        </p:txBody>
      </p:sp>
      <p:sp>
        <p:nvSpPr>
          <p:cNvPr id="8" name="TextBox 7"/>
          <p:cNvSpPr txBox="1"/>
          <p:nvPr/>
        </p:nvSpPr>
        <p:spPr>
          <a:xfrm>
            <a:off x="786555" y="2204864"/>
            <a:ext cx="4248472" cy="707886"/>
          </a:xfrm>
          <a:prstGeom prst="rect">
            <a:avLst/>
          </a:prstGeom>
          <a:noFill/>
        </p:spPr>
        <p:txBody>
          <a:bodyPr wrap="square" rtlCol="0">
            <a:spAutoFit/>
          </a:bodyPr>
          <a:lstStyle/>
          <a:p>
            <a:pPr algn="ctr"/>
            <a:r>
              <a:rPr lang="ru-RU" sz="4000" b="1" dirty="0">
                <a:solidFill>
                  <a:schemeClr val="tx2">
                    <a:lumMod val="75000"/>
                  </a:schemeClr>
                </a:solidFill>
                <a:latin typeface="+mj-lt"/>
              </a:rPr>
              <a:t>Повесть</a:t>
            </a:r>
          </a:p>
        </p:txBody>
      </p:sp>
      <p:pic>
        <p:nvPicPr>
          <p:cNvPr id="9" name="Picture 2" descr="https://www.litres.ru/static/bookimages/14/64/88/14648888.bin.dir/14648888.cove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061933"/>
            <a:ext cx="3183790" cy="4896544"/>
          </a:xfrm>
          <a:prstGeom prst="rect">
            <a:avLst/>
          </a:prstGeom>
          <a:noFill/>
          <a:extLst>
            <a:ext uri="{909E8E84-426E-40DD-AFC4-6F175D3DCCD1}">
              <a14:hiddenFill xmlns:a14="http://schemas.microsoft.com/office/drawing/2010/main">
                <a:solidFill>
                  <a:srgbClr val="FFFFFF"/>
                </a:solidFill>
              </a14:hiddenFill>
            </a:ext>
          </a:extLst>
        </p:spPr>
      </p:pic>
      <p:sp>
        <p:nvSpPr>
          <p:cNvPr id="14341" name="AutoShape 5">
            <a:hlinkClick r:id="rId4" action="ppaction://hlinksldjump" highlightClick="1"/>
          </p:cNvPr>
          <p:cNvSpPr>
            <a:spLocks noChangeArrowheads="1"/>
          </p:cNvSpPr>
          <p:nvPr/>
        </p:nvSpPr>
        <p:spPr bwMode="auto">
          <a:xfrm>
            <a:off x="323528" y="6088346"/>
            <a:ext cx="590550" cy="476250"/>
          </a:xfrm>
          <a:prstGeom prst="actionButtonHom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endParaRPr lang="ru-RU">
              <a:latin typeface="Verdana" pitchFamily="34" charset="0"/>
            </a:endParaRPr>
          </a:p>
        </p:txBody>
      </p:sp>
    </p:spTree>
    <p:extLst>
      <p:ext uri="{BB962C8B-B14F-4D97-AF65-F5344CB8AC3E}">
        <p14:creationId xmlns:p14="http://schemas.microsoft.com/office/powerpoint/2010/main" val="2784852606"/>
      </p:ext>
    </p:extLst>
  </p:cSld>
  <p:clrMapOvr>
    <a:masterClrMapping/>
  </p:clrMapOvr>
  <p:transition advClick="0">
    <p:wedg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 descr="G:\УРОКИ\2_Литература_NEW\Тема детства\ФОНЫ_Литературные\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16" y="-27384"/>
            <a:ext cx="9154016" cy="6885384"/>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899592" y="1386546"/>
            <a:ext cx="3816424" cy="3170099"/>
          </a:xfrm>
          <a:prstGeom prst="rect">
            <a:avLst/>
          </a:prstGeom>
          <a:noFill/>
        </p:spPr>
        <p:txBody>
          <a:bodyPr wrap="square" rtlCol="0">
            <a:spAutoFit/>
          </a:bodyPr>
          <a:lstStyle/>
          <a:p>
            <a:r>
              <a:rPr lang="ru-RU" sz="4000" b="1" dirty="0">
                <a:solidFill>
                  <a:schemeClr val="tx2">
                    <a:lumMod val="75000"/>
                  </a:schemeClr>
                </a:solidFill>
                <a:latin typeface="+mj-lt"/>
              </a:rPr>
              <a:t>Назовите жанр произведения     М.И. Цветаевой «Отец и его музей».</a:t>
            </a:r>
          </a:p>
        </p:txBody>
      </p:sp>
      <p:sp>
        <p:nvSpPr>
          <p:cNvPr id="15363" name="Прямоугольник 2">
            <a:hlinkClick r:id="rId3" action="ppaction://hlinksldjump"/>
          </p:cNvPr>
          <p:cNvSpPr>
            <a:spLocks noChangeArrowheads="1"/>
          </p:cNvSpPr>
          <p:nvPr/>
        </p:nvSpPr>
        <p:spPr bwMode="auto">
          <a:xfrm>
            <a:off x="3347864" y="5702301"/>
            <a:ext cx="901700" cy="369887"/>
          </a:xfrm>
          <a:prstGeom prst="rect">
            <a:avLst/>
          </a:prstGeom>
          <a:noFill/>
          <a:ln w="9525">
            <a:noFill/>
            <a:miter lim="800000"/>
            <a:headEnd/>
            <a:tailEnd/>
          </a:ln>
        </p:spPr>
        <p:txBody>
          <a:bodyPr wrap="none">
            <a:spAutoFit/>
          </a:bodyPr>
          <a:lstStyle/>
          <a:p>
            <a:pPr>
              <a:spcBef>
                <a:spcPct val="50000"/>
              </a:spcBef>
            </a:pPr>
            <a:r>
              <a:rPr lang="ru-RU" b="1" dirty="0">
                <a:latin typeface="Verdana" pitchFamily="34" charset="0"/>
                <a:hlinkClick r:id="rId3" action="ppaction://hlinksldjump"/>
              </a:rPr>
              <a:t>ответ</a:t>
            </a:r>
            <a:endParaRPr lang="ru-RU" b="1" dirty="0">
              <a:latin typeface="Verdana" pitchFamily="34" charset="0"/>
            </a:endParaRPr>
          </a:p>
        </p:txBody>
      </p:sp>
      <p:pic>
        <p:nvPicPr>
          <p:cNvPr id="9220" name="Picture 4" descr="https://www.litres.ru/static/bookimages/00/17/23/00172308.bin.dir/00172308.cover.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6733" y="1027842"/>
            <a:ext cx="3384376" cy="4738126"/>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3923928" y="260648"/>
            <a:ext cx="4742067" cy="707886"/>
          </a:xfrm>
          <a:prstGeom prst="rect">
            <a:avLst/>
          </a:prstGeom>
          <a:noFill/>
        </p:spPr>
        <p:txBody>
          <a:bodyPr wrap="none" rtlCol="0">
            <a:spAutoFit/>
          </a:bodyPr>
          <a:lstStyle/>
          <a:p>
            <a:r>
              <a:rPr lang="ru-RU" sz="4000" b="1" dirty="0" smtClean="0">
                <a:solidFill>
                  <a:srgbClr val="C00000"/>
                </a:solidFill>
                <a:latin typeface="+mj-lt"/>
              </a:rPr>
              <a:t>Жанр произведения</a:t>
            </a:r>
            <a:endParaRPr lang="ru-RU" sz="4000" b="1" dirty="0">
              <a:solidFill>
                <a:srgbClr val="C00000"/>
              </a:solidFill>
              <a:latin typeface="+mj-lt"/>
            </a:endParaRPr>
          </a:p>
        </p:txBody>
      </p:sp>
    </p:spTree>
    <p:extLst>
      <p:ext uri="{BB962C8B-B14F-4D97-AF65-F5344CB8AC3E}">
        <p14:creationId xmlns:p14="http://schemas.microsoft.com/office/powerpoint/2010/main" val="2832012902"/>
      </p:ext>
    </p:extLst>
  </p:cSld>
  <p:clrMapOvr>
    <a:masterClrMapping/>
  </p:clrMapOvr>
  <p:transition advClick="0">
    <p:wedg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7" name="Rectangle 3"/>
          <p:cNvSpPr>
            <a:spLocks noGrp="1" noChangeArrowheads="1"/>
          </p:cNvSpPr>
          <p:nvPr>
            <p:ph idx="4294967295"/>
          </p:nvPr>
        </p:nvSpPr>
        <p:spPr>
          <a:xfrm>
            <a:off x="323850" y="1357313"/>
            <a:ext cx="5176838" cy="2857500"/>
          </a:xfrm>
        </p:spPr>
        <p:txBody>
          <a:bodyPr/>
          <a:lstStyle/>
          <a:p>
            <a:pPr algn="ctr" eaLnBrk="1" hangingPunct="1">
              <a:buFont typeface="Wingdings" pitchFamily="2" charset="2"/>
              <a:buNone/>
              <a:defRPr/>
            </a:pPr>
            <a:endParaRPr lang="ru-RU" sz="3600" b="1" dirty="0" smtClean="0"/>
          </a:p>
          <a:p>
            <a:pPr algn="ctr" eaLnBrk="1" hangingPunct="1">
              <a:buFont typeface="Wingdings" pitchFamily="2" charset="2"/>
              <a:buNone/>
              <a:defRPr/>
            </a:pPr>
            <a:endParaRPr lang="ru-RU" sz="3600" b="1" dirty="0" smtClean="0"/>
          </a:p>
          <a:p>
            <a:pPr algn="ctr" eaLnBrk="1" hangingPunct="1">
              <a:buFont typeface="Wingdings 2" pitchFamily="18" charset="2"/>
              <a:buNone/>
              <a:defRPr/>
            </a:pPr>
            <a:endParaRPr lang="ru-RU" sz="3200" dirty="0" smtClean="0">
              <a:effectLst>
                <a:outerShdw blurRad="38100" dist="38100" dir="2700000" algn="tl">
                  <a:srgbClr val="FFFFFF"/>
                </a:outerShdw>
              </a:effectLst>
            </a:endParaRPr>
          </a:p>
        </p:txBody>
      </p:sp>
      <p:pic>
        <p:nvPicPr>
          <p:cNvPr id="6" name="Picture 4" descr="G:\УРОКИ\2_Литература_NEW\Тема детства\ФОНЫ_Литературные\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16" y="-27384"/>
            <a:ext cx="9154016" cy="6885384"/>
          </a:xfrm>
          <a:prstGeom prst="rect">
            <a:avLst/>
          </a:prstGeom>
          <a:noFill/>
          <a:extLst>
            <a:ext uri="{909E8E84-426E-40DD-AFC4-6F175D3DCCD1}">
              <a14:hiddenFill xmlns:a14="http://schemas.microsoft.com/office/drawing/2010/main">
                <a:solidFill>
                  <a:srgbClr val="FFFFFF"/>
                </a:solidFill>
              </a14:hiddenFill>
            </a:ext>
          </a:extLst>
        </p:spPr>
      </p:pic>
      <p:sp>
        <p:nvSpPr>
          <p:cNvPr id="16389" name="AutoShape 5">
            <a:hlinkClick r:id="rId3" action="ppaction://hlinksldjump" highlightClick="1"/>
          </p:cNvPr>
          <p:cNvSpPr>
            <a:spLocks noChangeArrowheads="1"/>
          </p:cNvSpPr>
          <p:nvPr/>
        </p:nvSpPr>
        <p:spPr bwMode="auto">
          <a:xfrm>
            <a:off x="323528" y="6093296"/>
            <a:ext cx="590550" cy="476250"/>
          </a:xfrm>
          <a:prstGeom prst="actionButtonHom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endParaRPr lang="ru-RU">
              <a:latin typeface="Verdana" pitchFamily="34" charset="0"/>
            </a:endParaRPr>
          </a:p>
        </p:txBody>
      </p:sp>
      <p:pic>
        <p:nvPicPr>
          <p:cNvPr id="10" name="Picture 4" descr="https://www.litres.ru/static/bookimages/00/17/23/00172308.bin.dir/00172308.cover.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64088" y="1050081"/>
            <a:ext cx="3384376" cy="4738126"/>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179513" y="2101684"/>
            <a:ext cx="4968552" cy="1323439"/>
          </a:xfrm>
          <a:prstGeom prst="rect">
            <a:avLst/>
          </a:prstGeom>
          <a:noFill/>
        </p:spPr>
        <p:txBody>
          <a:bodyPr wrap="square" rtlCol="0">
            <a:spAutoFit/>
          </a:bodyPr>
          <a:lstStyle/>
          <a:p>
            <a:pPr algn="ctr"/>
            <a:r>
              <a:rPr lang="ru-RU" sz="4000" b="1" dirty="0">
                <a:solidFill>
                  <a:schemeClr val="tx2">
                    <a:lumMod val="75000"/>
                  </a:schemeClr>
                </a:solidFill>
                <a:latin typeface="+mj-lt"/>
              </a:rPr>
              <a:t>Автобиографический очерк</a:t>
            </a:r>
          </a:p>
        </p:txBody>
      </p:sp>
      <p:sp>
        <p:nvSpPr>
          <p:cNvPr id="13" name="TextBox 12"/>
          <p:cNvSpPr txBox="1"/>
          <p:nvPr/>
        </p:nvSpPr>
        <p:spPr>
          <a:xfrm>
            <a:off x="3923928" y="260648"/>
            <a:ext cx="4742067" cy="707886"/>
          </a:xfrm>
          <a:prstGeom prst="rect">
            <a:avLst/>
          </a:prstGeom>
          <a:noFill/>
        </p:spPr>
        <p:txBody>
          <a:bodyPr wrap="none" rtlCol="0">
            <a:spAutoFit/>
          </a:bodyPr>
          <a:lstStyle/>
          <a:p>
            <a:r>
              <a:rPr lang="ru-RU" sz="4000" b="1" dirty="0" smtClean="0">
                <a:solidFill>
                  <a:srgbClr val="C00000"/>
                </a:solidFill>
                <a:latin typeface="+mj-lt"/>
              </a:rPr>
              <a:t>Жанр произведения</a:t>
            </a:r>
            <a:endParaRPr lang="ru-RU" sz="4000" b="1" dirty="0">
              <a:solidFill>
                <a:srgbClr val="C00000"/>
              </a:solidFill>
              <a:latin typeface="+mj-lt"/>
            </a:endParaRPr>
          </a:p>
        </p:txBody>
      </p:sp>
    </p:spTree>
    <p:extLst>
      <p:ext uri="{BB962C8B-B14F-4D97-AF65-F5344CB8AC3E}">
        <p14:creationId xmlns:p14="http://schemas.microsoft.com/office/powerpoint/2010/main" val="96645388"/>
      </p:ext>
    </p:extLst>
  </p:cSld>
  <p:clrMapOvr>
    <a:masterClrMapping/>
  </p:clrMapOvr>
  <p:transition advClick="0">
    <p:wedg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УРОКИ\2_Литература_NEW\Тема детства\ФОНЫ_Литературные\1.jp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16" y="-27384"/>
            <a:ext cx="9154016" cy="688538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755576" y="1386546"/>
            <a:ext cx="4176464" cy="2554545"/>
          </a:xfrm>
          <a:prstGeom prst="rect">
            <a:avLst/>
          </a:prstGeom>
          <a:noFill/>
        </p:spPr>
        <p:txBody>
          <a:bodyPr wrap="square" rtlCol="0">
            <a:spAutoFit/>
          </a:bodyPr>
          <a:lstStyle/>
          <a:p>
            <a:r>
              <a:rPr lang="ru-RU" sz="4000" b="1" dirty="0">
                <a:solidFill>
                  <a:schemeClr val="tx2">
                    <a:lumMod val="75000"/>
                  </a:schemeClr>
                </a:solidFill>
                <a:latin typeface="+mj-lt"/>
              </a:rPr>
              <a:t>Назовите жанр произведения     А.И. Герцена «Былое и думы».</a:t>
            </a:r>
          </a:p>
        </p:txBody>
      </p:sp>
      <p:sp>
        <p:nvSpPr>
          <p:cNvPr id="17412" name="Прямоугольник 5">
            <a:hlinkClick r:id="rId2" action="ppaction://hlinksldjump"/>
          </p:cNvPr>
          <p:cNvSpPr>
            <a:spLocks noChangeArrowheads="1"/>
          </p:cNvSpPr>
          <p:nvPr/>
        </p:nvSpPr>
        <p:spPr bwMode="auto">
          <a:xfrm>
            <a:off x="3654707" y="5733256"/>
            <a:ext cx="901700" cy="369887"/>
          </a:xfrm>
          <a:prstGeom prst="rect">
            <a:avLst/>
          </a:prstGeom>
          <a:noFill/>
          <a:ln w="9525">
            <a:noFill/>
            <a:miter lim="800000"/>
            <a:headEnd/>
            <a:tailEnd/>
          </a:ln>
        </p:spPr>
        <p:txBody>
          <a:bodyPr wrap="none">
            <a:spAutoFit/>
          </a:bodyPr>
          <a:lstStyle/>
          <a:p>
            <a:pPr>
              <a:spcBef>
                <a:spcPct val="50000"/>
              </a:spcBef>
            </a:pPr>
            <a:r>
              <a:rPr lang="ru-RU" b="1" dirty="0">
                <a:latin typeface="Verdana" pitchFamily="34" charset="0"/>
                <a:hlinkClick r:id="rId2" action="ppaction://hlinksldjump"/>
              </a:rPr>
              <a:t>ответ</a:t>
            </a:r>
            <a:endParaRPr lang="ru-RU" b="1" dirty="0">
              <a:latin typeface="Verdana" pitchFamily="34" charset="0"/>
            </a:endParaRPr>
          </a:p>
        </p:txBody>
      </p:sp>
      <p:pic>
        <p:nvPicPr>
          <p:cNvPr id="11266" name="Picture 2" descr="https://www.litmir.me/data/Book/0/251000/251484/BC2_1432457837.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24295" y="1164080"/>
            <a:ext cx="3456384" cy="4666118"/>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3923928" y="260648"/>
            <a:ext cx="4742067" cy="707886"/>
          </a:xfrm>
          <a:prstGeom prst="rect">
            <a:avLst/>
          </a:prstGeom>
          <a:noFill/>
        </p:spPr>
        <p:txBody>
          <a:bodyPr wrap="none" rtlCol="0">
            <a:spAutoFit/>
          </a:bodyPr>
          <a:lstStyle/>
          <a:p>
            <a:r>
              <a:rPr lang="ru-RU" sz="4000" b="1" dirty="0" smtClean="0">
                <a:solidFill>
                  <a:srgbClr val="C00000"/>
                </a:solidFill>
                <a:latin typeface="+mj-lt"/>
              </a:rPr>
              <a:t>Жанр произведения</a:t>
            </a:r>
            <a:endParaRPr lang="ru-RU" sz="4000" b="1" dirty="0">
              <a:solidFill>
                <a:srgbClr val="C00000"/>
              </a:solidFill>
              <a:latin typeface="+mj-lt"/>
            </a:endParaRPr>
          </a:p>
        </p:txBody>
      </p:sp>
    </p:spTree>
    <p:extLst>
      <p:ext uri="{BB962C8B-B14F-4D97-AF65-F5344CB8AC3E}">
        <p14:creationId xmlns:p14="http://schemas.microsoft.com/office/powerpoint/2010/main" val="3370314863"/>
      </p:ext>
    </p:extLst>
  </p:cSld>
  <p:clrMapOvr>
    <a:masterClrMapping/>
  </p:clrMapOvr>
  <p:transition advClick="0">
    <p:wedg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G:\УРОКИ\2_Литература_NEW\Тема детства\ФОНЫ_Литературные\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16" y="-27384"/>
            <a:ext cx="9154016" cy="6885384"/>
          </a:xfrm>
          <a:prstGeom prst="rect">
            <a:avLst/>
          </a:prstGeom>
          <a:noFill/>
          <a:extLst>
            <a:ext uri="{909E8E84-426E-40DD-AFC4-6F175D3DCCD1}">
              <a14:hiddenFill xmlns:a14="http://schemas.microsoft.com/office/drawing/2010/main">
                <a:solidFill>
                  <a:srgbClr val="FFFFFF"/>
                </a:solidFill>
              </a14:hiddenFill>
            </a:ext>
          </a:extLst>
        </p:spPr>
      </p:pic>
      <p:sp>
        <p:nvSpPr>
          <p:cNvPr id="18436" name="AutoShape 5">
            <a:hlinkClick r:id="rId3" action="ppaction://hlinksldjump" highlightClick="1"/>
          </p:cNvPr>
          <p:cNvSpPr>
            <a:spLocks noChangeArrowheads="1"/>
          </p:cNvSpPr>
          <p:nvPr/>
        </p:nvSpPr>
        <p:spPr bwMode="auto">
          <a:xfrm>
            <a:off x="251520" y="6093296"/>
            <a:ext cx="590550" cy="476250"/>
          </a:xfrm>
          <a:prstGeom prst="actionButtonHom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endParaRPr lang="ru-RU">
              <a:latin typeface="Verdana" pitchFamily="34" charset="0"/>
            </a:endParaRPr>
          </a:p>
        </p:txBody>
      </p:sp>
      <p:sp>
        <p:nvSpPr>
          <p:cNvPr id="6" name="TextBox 5"/>
          <p:cNvSpPr txBox="1"/>
          <p:nvPr/>
        </p:nvSpPr>
        <p:spPr>
          <a:xfrm>
            <a:off x="762294" y="2348880"/>
            <a:ext cx="4248472" cy="707886"/>
          </a:xfrm>
          <a:prstGeom prst="rect">
            <a:avLst/>
          </a:prstGeom>
          <a:noFill/>
        </p:spPr>
        <p:txBody>
          <a:bodyPr wrap="square" rtlCol="0">
            <a:spAutoFit/>
          </a:bodyPr>
          <a:lstStyle/>
          <a:p>
            <a:pPr algn="ctr"/>
            <a:r>
              <a:rPr lang="ru-RU" sz="4000" b="1" dirty="0">
                <a:solidFill>
                  <a:schemeClr val="tx2">
                    <a:lumMod val="75000"/>
                  </a:schemeClr>
                </a:solidFill>
                <a:latin typeface="+mj-lt"/>
              </a:rPr>
              <a:t>Мемуары</a:t>
            </a:r>
          </a:p>
        </p:txBody>
      </p:sp>
      <p:pic>
        <p:nvPicPr>
          <p:cNvPr id="13314" name="Picture 2" descr="http://publ.lib.ru/ARCHIVES/B/''Biblioteka_vsemirnoy_literatury''/.Online/BVL07369S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06156" y="1094865"/>
            <a:ext cx="3552825" cy="47625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3923928" y="260648"/>
            <a:ext cx="4742067" cy="707886"/>
          </a:xfrm>
          <a:prstGeom prst="rect">
            <a:avLst/>
          </a:prstGeom>
          <a:noFill/>
        </p:spPr>
        <p:txBody>
          <a:bodyPr wrap="none" rtlCol="0">
            <a:spAutoFit/>
          </a:bodyPr>
          <a:lstStyle/>
          <a:p>
            <a:r>
              <a:rPr lang="ru-RU" sz="4000" b="1" dirty="0" smtClean="0">
                <a:solidFill>
                  <a:srgbClr val="C00000"/>
                </a:solidFill>
                <a:latin typeface="+mj-lt"/>
              </a:rPr>
              <a:t>Жанр произведения</a:t>
            </a:r>
            <a:endParaRPr lang="ru-RU" sz="4000" b="1" dirty="0">
              <a:solidFill>
                <a:srgbClr val="C00000"/>
              </a:solidFill>
              <a:latin typeface="+mj-lt"/>
            </a:endParaRPr>
          </a:p>
        </p:txBody>
      </p:sp>
    </p:spTree>
    <p:extLst>
      <p:ext uri="{BB962C8B-B14F-4D97-AF65-F5344CB8AC3E}">
        <p14:creationId xmlns:p14="http://schemas.microsoft.com/office/powerpoint/2010/main" val="3855047344"/>
      </p:ext>
    </p:extLst>
  </p:cSld>
  <p:clrMapOvr>
    <a:masterClrMapping/>
  </p:clrMapOvr>
  <p:transition advClick="0">
    <p:wedg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G:\УРОКИ\2_Литература_NEW\Тема детства\ФОНЫ_Литературные\quill-and-will.jpg"/>
          <p:cNvPicPr>
            <a:picLocks noChangeAspect="1" noChangeArrowheads="1"/>
          </p:cNvPicPr>
          <p:nvPr/>
        </p:nvPicPr>
        <p:blipFill rotWithShape="1">
          <a:blip r:embed="rId2">
            <a:extLst>
              <a:ext uri="{28A0092B-C50C-407E-A947-70E740481C1C}">
                <a14:useLocalDpi xmlns:a14="http://schemas.microsoft.com/office/drawing/2010/main" val="0"/>
              </a:ext>
            </a:extLst>
          </a:blip>
          <a:srcRect r="11529"/>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1507" name="Прямоугольник 3"/>
          <p:cNvSpPr>
            <a:spLocks noChangeArrowheads="1"/>
          </p:cNvSpPr>
          <p:nvPr/>
        </p:nvSpPr>
        <p:spPr bwMode="auto">
          <a:xfrm>
            <a:off x="6876256" y="6309320"/>
            <a:ext cx="901700" cy="369887"/>
          </a:xfrm>
          <a:prstGeom prst="rect">
            <a:avLst/>
          </a:prstGeom>
          <a:noFill/>
          <a:ln w="9525">
            <a:noFill/>
            <a:miter lim="800000"/>
            <a:headEnd/>
            <a:tailEnd/>
          </a:ln>
        </p:spPr>
        <p:txBody>
          <a:bodyPr wrap="none">
            <a:spAutoFit/>
          </a:bodyPr>
          <a:lstStyle/>
          <a:p>
            <a:pPr>
              <a:spcBef>
                <a:spcPct val="50000"/>
              </a:spcBef>
            </a:pPr>
            <a:r>
              <a:rPr lang="ru-RU" b="1" dirty="0">
                <a:latin typeface="Verdana" pitchFamily="34" charset="0"/>
                <a:hlinkClick r:id="rId3" action="ppaction://hlinksldjump"/>
              </a:rPr>
              <a:t>ответ</a:t>
            </a:r>
            <a:endParaRPr lang="ru-RU" b="1" dirty="0">
              <a:latin typeface="Verdana" pitchFamily="34" charset="0"/>
            </a:endParaRPr>
          </a:p>
        </p:txBody>
      </p:sp>
      <p:sp>
        <p:nvSpPr>
          <p:cNvPr id="5" name="TextBox 4"/>
          <p:cNvSpPr txBox="1"/>
          <p:nvPr/>
        </p:nvSpPr>
        <p:spPr>
          <a:xfrm>
            <a:off x="5940152" y="323011"/>
            <a:ext cx="2846100" cy="707886"/>
          </a:xfrm>
          <a:prstGeom prst="rect">
            <a:avLst/>
          </a:prstGeom>
          <a:noFill/>
        </p:spPr>
        <p:txBody>
          <a:bodyPr wrap="none" rtlCol="0">
            <a:spAutoFit/>
          </a:bodyPr>
          <a:lstStyle/>
          <a:p>
            <a:r>
              <a:rPr lang="ru-RU" sz="4000" b="1" dirty="0">
                <a:solidFill>
                  <a:srgbClr val="C00000"/>
                </a:solidFill>
                <a:latin typeface="+mj-lt"/>
              </a:rPr>
              <a:t>Узнай героя</a:t>
            </a:r>
          </a:p>
        </p:txBody>
      </p:sp>
      <p:sp>
        <p:nvSpPr>
          <p:cNvPr id="2" name="Прямоугольник 1"/>
          <p:cNvSpPr/>
          <p:nvPr/>
        </p:nvSpPr>
        <p:spPr>
          <a:xfrm>
            <a:off x="107504" y="811733"/>
            <a:ext cx="5832648" cy="6001643"/>
          </a:xfrm>
          <a:prstGeom prst="rect">
            <a:avLst/>
          </a:prstGeom>
        </p:spPr>
        <p:txBody>
          <a:bodyPr wrap="square">
            <a:spAutoFit/>
          </a:bodyPr>
          <a:lstStyle/>
          <a:p>
            <a:r>
              <a:rPr lang="ru-RU" sz="3200" b="1" i="1" dirty="0">
                <a:solidFill>
                  <a:schemeClr val="tx2">
                    <a:lumMod val="75000"/>
                  </a:schemeClr>
                </a:solidFill>
                <a:latin typeface="Book Antiqua" panose="02040602050305030304" pitchFamily="18" charset="0"/>
              </a:rPr>
              <a:t>«…мне представляются только ее карие глаза, выражающие всегда одинаковую доброту и любовь, родинка на шее, немного ниже того места, где вьются маленькие волосики, шитый белый воротничок, нежная сухая рука, которая так часто меня ласкала и которую я так часто </a:t>
            </a:r>
            <a:r>
              <a:rPr lang="ru-RU" sz="3200" b="1" i="1" dirty="0" smtClean="0">
                <a:solidFill>
                  <a:schemeClr val="tx2">
                    <a:lumMod val="75000"/>
                  </a:schemeClr>
                </a:solidFill>
                <a:latin typeface="Book Antiqua" panose="02040602050305030304" pitchFamily="18" charset="0"/>
              </a:rPr>
              <a:t>целовал…»</a:t>
            </a:r>
            <a:endParaRPr lang="ru-RU" sz="3200" b="1" i="1" dirty="0">
              <a:solidFill>
                <a:schemeClr val="tx2">
                  <a:lumMod val="75000"/>
                </a:schemeClr>
              </a:solidFill>
              <a:latin typeface="Book Antiqua" panose="02040602050305030304" pitchFamily="18" charset="0"/>
            </a:endParaRPr>
          </a:p>
        </p:txBody>
      </p:sp>
    </p:spTree>
    <p:extLst>
      <p:ext uri="{BB962C8B-B14F-4D97-AF65-F5344CB8AC3E}">
        <p14:creationId xmlns:p14="http://schemas.microsoft.com/office/powerpoint/2010/main" val="1337938578"/>
      </p:ext>
    </p:extLst>
  </p:cSld>
  <p:clrMapOvr>
    <a:masterClrMapping/>
  </p:clrMapOvr>
  <p:transition advClick="0">
    <p:wedg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9" name="Rectangle 6"/>
          <p:cNvSpPr>
            <a:spLocks noGrp="1"/>
          </p:cNvSpPr>
          <p:nvPr>
            <p:ph type="body" sz="half" idx="4294967295"/>
          </p:nvPr>
        </p:nvSpPr>
        <p:spPr>
          <a:xfrm>
            <a:off x="4643438" y="1011238"/>
            <a:ext cx="4214812" cy="4632340"/>
          </a:xfrm>
        </p:spPr>
        <p:txBody>
          <a:bodyPr>
            <a:normAutofit/>
          </a:bodyPr>
          <a:lstStyle/>
          <a:p>
            <a:pPr algn="ctr" eaLnBrk="1" hangingPunct="1">
              <a:lnSpc>
                <a:spcPct val="80000"/>
              </a:lnSpc>
              <a:buFont typeface="Georgia" pitchFamily="18" charset="0"/>
              <a:buNone/>
              <a:defRPr/>
            </a:pPr>
            <a:endParaRPr lang="ru-RU" sz="9000" b="1" dirty="0" smtClean="0">
              <a:latin typeface="Georgia" pitchFamily="18" charset="0"/>
            </a:endParaRPr>
          </a:p>
          <a:p>
            <a:pPr algn="ctr" eaLnBrk="1" hangingPunct="1">
              <a:lnSpc>
                <a:spcPct val="80000"/>
              </a:lnSpc>
              <a:buFont typeface="Georgia" pitchFamily="18" charset="0"/>
              <a:buNone/>
              <a:defRPr/>
            </a:pPr>
            <a:endParaRPr lang="ru-RU" sz="1300" b="1" dirty="0" smtClean="0">
              <a:latin typeface="Georgia" pitchFamily="18" charset="0"/>
            </a:endParaRPr>
          </a:p>
          <a:p>
            <a:pPr algn="ctr" eaLnBrk="1" hangingPunct="1">
              <a:lnSpc>
                <a:spcPct val="80000"/>
              </a:lnSpc>
              <a:buFont typeface="Georgia" pitchFamily="18" charset="0"/>
              <a:buNone/>
              <a:defRPr/>
            </a:pPr>
            <a:endParaRPr lang="ru-RU" sz="1300" b="1" dirty="0" smtClean="0">
              <a:latin typeface="Georgia" pitchFamily="18" charset="0"/>
            </a:endParaRPr>
          </a:p>
          <a:p>
            <a:pPr algn="ctr" eaLnBrk="1" hangingPunct="1">
              <a:lnSpc>
                <a:spcPct val="80000"/>
              </a:lnSpc>
              <a:buFont typeface="Georgia" pitchFamily="18" charset="0"/>
              <a:buNone/>
              <a:defRPr/>
            </a:pPr>
            <a:endParaRPr lang="ru-RU" sz="3600" b="1" dirty="0" smtClean="0">
              <a:latin typeface="Georgia" pitchFamily="18" charset="0"/>
            </a:endParaRPr>
          </a:p>
        </p:txBody>
      </p:sp>
      <p:pic>
        <p:nvPicPr>
          <p:cNvPr id="8" name="Picture 2" descr="G:\УРОКИ\2_Литература_NEW\Тема детства\ФОНЫ_Литературные\quill-and-will.jpg"/>
          <p:cNvPicPr>
            <a:picLocks noChangeAspect="1" noChangeArrowheads="1"/>
          </p:cNvPicPr>
          <p:nvPr/>
        </p:nvPicPr>
        <p:blipFill rotWithShape="1">
          <a:blip r:embed="rId2">
            <a:extLst>
              <a:ext uri="{28A0092B-C50C-407E-A947-70E740481C1C}">
                <a14:useLocalDpi xmlns:a14="http://schemas.microsoft.com/office/drawing/2010/main" val="0"/>
              </a:ext>
            </a:extLst>
          </a:blip>
          <a:srcRect r="11529"/>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0483" name="AutoShape 5">
            <a:hlinkClick r:id="rId3" action="ppaction://hlinksldjump" highlightClick="1"/>
          </p:cNvPr>
          <p:cNvSpPr>
            <a:spLocks noChangeArrowheads="1"/>
          </p:cNvSpPr>
          <p:nvPr/>
        </p:nvSpPr>
        <p:spPr bwMode="auto">
          <a:xfrm>
            <a:off x="251520" y="6160077"/>
            <a:ext cx="590550" cy="476250"/>
          </a:xfrm>
          <a:prstGeom prst="actionButtonHom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endParaRPr lang="ru-RU">
              <a:latin typeface="Verdana" pitchFamily="34" charset="0"/>
            </a:endParaRPr>
          </a:p>
        </p:txBody>
      </p:sp>
      <p:pic>
        <p:nvPicPr>
          <p:cNvPr id="23554" name="Picture 2" descr="http://bookmix.ru/groups/img/groups_1297664809.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25855" y="1188027"/>
            <a:ext cx="4000500" cy="5448300"/>
          </a:xfrm>
          <a:prstGeom prst="rect">
            <a:avLst/>
          </a:prstGeom>
          <a:noFill/>
          <a:extLst>
            <a:ext uri="{909E8E84-426E-40DD-AFC4-6F175D3DCCD1}">
              <a14:hiddenFill xmlns:a14="http://schemas.microsoft.com/office/drawing/2010/main">
                <a:solidFill>
                  <a:srgbClr val="FFFFFF"/>
                </a:solidFill>
              </a14:hiddenFill>
            </a:ext>
          </a:extLst>
        </p:spPr>
      </p:pic>
      <p:sp>
        <p:nvSpPr>
          <p:cNvPr id="10" name="Прямоугольник 9"/>
          <p:cNvSpPr/>
          <p:nvPr/>
        </p:nvSpPr>
        <p:spPr>
          <a:xfrm>
            <a:off x="179512" y="1628800"/>
            <a:ext cx="4824536" cy="3539430"/>
          </a:xfrm>
          <a:prstGeom prst="rect">
            <a:avLst/>
          </a:prstGeom>
        </p:spPr>
        <p:txBody>
          <a:bodyPr wrap="square">
            <a:spAutoFit/>
          </a:bodyPr>
          <a:lstStyle/>
          <a:p>
            <a:r>
              <a:rPr lang="ru-RU" sz="3200" b="1" i="1" dirty="0" err="1" smtClean="0">
                <a:solidFill>
                  <a:schemeClr val="tx2">
                    <a:lumMod val="75000"/>
                  </a:schemeClr>
                </a:solidFill>
                <a:latin typeface="Book Antiqua" panose="02040602050305030304" pitchFamily="18" charset="0"/>
              </a:rPr>
              <a:t>Маман</a:t>
            </a:r>
            <a:r>
              <a:rPr lang="ru-RU" sz="3200" b="1" i="1" dirty="0" smtClean="0">
                <a:solidFill>
                  <a:schemeClr val="tx2">
                    <a:lumMod val="75000"/>
                  </a:schemeClr>
                </a:solidFill>
                <a:latin typeface="Book Antiqua" panose="02040602050305030304" pitchFamily="18" charset="0"/>
              </a:rPr>
              <a:t> </a:t>
            </a:r>
          </a:p>
          <a:p>
            <a:r>
              <a:rPr lang="ru-RU" sz="3200" b="1" i="1" dirty="0" smtClean="0">
                <a:solidFill>
                  <a:schemeClr val="tx2">
                    <a:lumMod val="75000"/>
                  </a:schemeClr>
                </a:solidFill>
                <a:latin typeface="Book Antiqua" panose="02040602050305030304" pitchFamily="18" charset="0"/>
              </a:rPr>
              <a:t>Николеньки Иртеньева</a:t>
            </a:r>
          </a:p>
          <a:p>
            <a:r>
              <a:rPr lang="ru-RU" sz="3200" b="1" i="1" dirty="0" smtClean="0">
                <a:solidFill>
                  <a:schemeClr val="tx2">
                    <a:lumMod val="75000"/>
                  </a:schemeClr>
                </a:solidFill>
                <a:latin typeface="Book Antiqua" panose="02040602050305030304" pitchFamily="18" charset="0"/>
              </a:rPr>
              <a:t>Наталья Николаевна</a:t>
            </a:r>
          </a:p>
          <a:p>
            <a:endParaRPr lang="ru-RU" sz="3200" b="1" i="1" dirty="0" smtClean="0">
              <a:solidFill>
                <a:schemeClr val="tx2">
                  <a:lumMod val="75000"/>
                </a:schemeClr>
              </a:solidFill>
              <a:latin typeface="Book Antiqua" panose="02040602050305030304" pitchFamily="18" charset="0"/>
            </a:endParaRPr>
          </a:p>
          <a:p>
            <a:r>
              <a:rPr lang="ru-RU" sz="3200" b="1" i="1" dirty="0" smtClean="0">
                <a:solidFill>
                  <a:schemeClr val="tx2">
                    <a:lumMod val="75000"/>
                  </a:schemeClr>
                </a:solidFill>
                <a:latin typeface="Book Antiqua" panose="02040602050305030304" pitchFamily="18" charset="0"/>
              </a:rPr>
              <a:t>(повесть Л.Н. Толстого «Детство»)</a:t>
            </a:r>
          </a:p>
          <a:p>
            <a:endParaRPr lang="ru-RU" sz="3200" b="1" i="1" dirty="0">
              <a:latin typeface="Book Antiqua" panose="02040602050305030304" pitchFamily="18" charset="0"/>
            </a:endParaRPr>
          </a:p>
        </p:txBody>
      </p:sp>
      <p:sp>
        <p:nvSpPr>
          <p:cNvPr id="11" name="TextBox 10"/>
          <p:cNvSpPr txBox="1"/>
          <p:nvPr/>
        </p:nvSpPr>
        <p:spPr>
          <a:xfrm>
            <a:off x="5940152" y="323011"/>
            <a:ext cx="2846100" cy="707886"/>
          </a:xfrm>
          <a:prstGeom prst="rect">
            <a:avLst/>
          </a:prstGeom>
          <a:noFill/>
        </p:spPr>
        <p:txBody>
          <a:bodyPr wrap="none" rtlCol="0">
            <a:spAutoFit/>
          </a:bodyPr>
          <a:lstStyle/>
          <a:p>
            <a:r>
              <a:rPr lang="ru-RU" sz="4000" b="1" dirty="0">
                <a:solidFill>
                  <a:srgbClr val="C00000"/>
                </a:solidFill>
                <a:latin typeface="+mj-lt"/>
              </a:rPr>
              <a:t>Узнай героя</a:t>
            </a:r>
          </a:p>
        </p:txBody>
      </p:sp>
    </p:spTree>
    <p:extLst>
      <p:ext uri="{BB962C8B-B14F-4D97-AF65-F5344CB8AC3E}">
        <p14:creationId xmlns:p14="http://schemas.microsoft.com/office/powerpoint/2010/main" val="3433403530"/>
      </p:ext>
    </p:extLst>
  </p:cSld>
  <p:clrMapOvr>
    <a:masterClrMapping/>
  </p:clrMapOvr>
  <p:transition advClick="0">
    <p:wedg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G:\УРОКИ\2_Литература_NEW\Тема детства\ФОНЫ_Литературные\quill-and-will.jpg"/>
          <p:cNvPicPr>
            <a:picLocks noChangeAspect="1" noChangeArrowheads="1"/>
          </p:cNvPicPr>
          <p:nvPr/>
        </p:nvPicPr>
        <p:blipFill rotWithShape="1">
          <a:blip r:embed="rId2">
            <a:extLst>
              <a:ext uri="{28A0092B-C50C-407E-A947-70E740481C1C}">
                <a14:useLocalDpi xmlns:a14="http://schemas.microsoft.com/office/drawing/2010/main" val="0"/>
              </a:ext>
            </a:extLst>
          </a:blip>
          <a:srcRect r="11529"/>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1507" name="Прямоугольник 3"/>
          <p:cNvSpPr>
            <a:spLocks noChangeArrowheads="1"/>
          </p:cNvSpPr>
          <p:nvPr/>
        </p:nvSpPr>
        <p:spPr bwMode="auto">
          <a:xfrm>
            <a:off x="6516216" y="6309320"/>
            <a:ext cx="901700" cy="369887"/>
          </a:xfrm>
          <a:prstGeom prst="rect">
            <a:avLst/>
          </a:prstGeom>
          <a:noFill/>
          <a:ln w="9525">
            <a:noFill/>
            <a:miter lim="800000"/>
            <a:headEnd/>
            <a:tailEnd/>
          </a:ln>
        </p:spPr>
        <p:txBody>
          <a:bodyPr wrap="none">
            <a:spAutoFit/>
          </a:bodyPr>
          <a:lstStyle/>
          <a:p>
            <a:pPr>
              <a:spcBef>
                <a:spcPct val="50000"/>
              </a:spcBef>
            </a:pPr>
            <a:r>
              <a:rPr lang="ru-RU" b="1" dirty="0">
                <a:latin typeface="Verdana" pitchFamily="34" charset="0"/>
                <a:hlinkClick r:id="rId3" action="ppaction://hlinksldjump"/>
              </a:rPr>
              <a:t>ответ</a:t>
            </a:r>
            <a:endParaRPr lang="ru-RU" b="1" dirty="0">
              <a:latin typeface="Verdana" pitchFamily="34" charset="0"/>
            </a:endParaRPr>
          </a:p>
        </p:txBody>
      </p:sp>
      <p:sp>
        <p:nvSpPr>
          <p:cNvPr id="2" name="Прямоугольник 1"/>
          <p:cNvSpPr/>
          <p:nvPr/>
        </p:nvSpPr>
        <p:spPr>
          <a:xfrm>
            <a:off x="179512" y="1076538"/>
            <a:ext cx="5616624" cy="5016758"/>
          </a:xfrm>
          <a:prstGeom prst="rect">
            <a:avLst/>
          </a:prstGeom>
        </p:spPr>
        <p:txBody>
          <a:bodyPr wrap="square">
            <a:spAutoFit/>
          </a:bodyPr>
          <a:lstStyle/>
          <a:p>
            <a:r>
              <a:rPr lang="ru-RU" sz="3200" b="1" i="1" dirty="0">
                <a:solidFill>
                  <a:schemeClr val="tx2">
                    <a:lumMod val="75000"/>
                  </a:schemeClr>
                </a:solidFill>
                <a:latin typeface="Book Antiqua" panose="02040602050305030304" pitchFamily="18" charset="0"/>
              </a:rPr>
              <a:t>«Вся она — тёмная, но светилась изнутри — через глаза — неугасимым, весёлым и тёплым светом. Она сутулая, почти горбатая: очень полная, а двигалась легко и ловко, точно большая кошка, — она и мягкая такая же, как этот ласковый зверь».</a:t>
            </a:r>
            <a:endParaRPr lang="ru-RU" sz="3200" b="1" i="1" dirty="0">
              <a:latin typeface="Book Antiqua" panose="02040602050305030304" pitchFamily="18" charset="0"/>
            </a:endParaRPr>
          </a:p>
        </p:txBody>
      </p:sp>
      <p:sp>
        <p:nvSpPr>
          <p:cNvPr id="7" name="TextBox 6"/>
          <p:cNvSpPr txBox="1"/>
          <p:nvPr/>
        </p:nvSpPr>
        <p:spPr>
          <a:xfrm>
            <a:off x="5940152" y="323011"/>
            <a:ext cx="2846100" cy="707886"/>
          </a:xfrm>
          <a:prstGeom prst="rect">
            <a:avLst/>
          </a:prstGeom>
          <a:noFill/>
        </p:spPr>
        <p:txBody>
          <a:bodyPr wrap="none" rtlCol="0">
            <a:spAutoFit/>
          </a:bodyPr>
          <a:lstStyle/>
          <a:p>
            <a:r>
              <a:rPr lang="ru-RU" sz="4000" b="1" dirty="0">
                <a:solidFill>
                  <a:srgbClr val="C00000"/>
                </a:solidFill>
                <a:latin typeface="+mj-lt"/>
              </a:rPr>
              <a:t>Узнай героя</a:t>
            </a:r>
          </a:p>
        </p:txBody>
      </p:sp>
    </p:spTree>
    <p:extLst>
      <p:ext uri="{BB962C8B-B14F-4D97-AF65-F5344CB8AC3E}">
        <p14:creationId xmlns:p14="http://schemas.microsoft.com/office/powerpoint/2010/main" val="995551781"/>
      </p:ext>
    </p:extLst>
  </p:cSld>
  <p:clrMapOvr>
    <a:masterClrMapping/>
  </p:clrMapOvr>
  <p:transition advClick="0">
    <p:wedg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G:\УРОКИ\2_Литература_NEW\Тема детства\ФОНЫ_Литературные\quill-and-will.jpg"/>
          <p:cNvPicPr>
            <a:picLocks noChangeAspect="1" noChangeArrowheads="1"/>
          </p:cNvPicPr>
          <p:nvPr/>
        </p:nvPicPr>
        <p:blipFill rotWithShape="1">
          <a:blip r:embed="rId2">
            <a:extLst>
              <a:ext uri="{28A0092B-C50C-407E-A947-70E740481C1C}">
                <a14:useLocalDpi xmlns:a14="http://schemas.microsoft.com/office/drawing/2010/main" val="0"/>
              </a:ext>
            </a:extLst>
          </a:blip>
          <a:srcRect r="11529"/>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2531" name="AutoShape 5">
            <a:hlinkClick r:id="rId3" action="ppaction://hlinksldjump" highlightClick="1"/>
          </p:cNvPr>
          <p:cNvSpPr>
            <a:spLocks noChangeArrowheads="1"/>
          </p:cNvSpPr>
          <p:nvPr/>
        </p:nvSpPr>
        <p:spPr bwMode="auto">
          <a:xfrm>
            <a:off x="251520" y="6229350"/>
            <a:ext cx="590550" cy="476250"/>
          </a:xfrm>
          <a:prstGeom prst="actionButtonHom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endParaRPr lang="ru-RU">
              <a:latin typeface="Verdana" pitchFamily="34" charset="0"/>
            </a:endParaRPr>
          </a:p>
        </p:txBody>
      </p:sp>
      <p:pic>
        <p:nvPicPr>
          <p:cNvPr id="21506" name="Picture 2" descr="https://otvet.imgsmail.ru/download/96720614_484113bf9230c960ab12f2a47d7dd365_80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20072" y="1119587"/>
            <a:ext cx="3744416" cy="5663824"/>
          </a:xfrm>
          <a:prstGeom prst="rect">
            <a:avLst/>
          </a:prstGeom>
          <a:noFill/>
          <a:extLst>
            <a:ext uri="{909E8E84-426E-40DD-AFC4-6F175D3DCCD1}">
              <a14:hiddenFill xmlns:a14="http://schemas.microsoft.com/office/drawing/2010/main">
                <a:solidFill>
                  <a:srgbClr val="FFFFFF"/>
                </a:solidFill>
              </a14:hiddenFill>
            </a:ext>
          </a:extLst>
        </p:spPr>
      </p:pic>
      <p:sp>
        <p:nvSpPr>
          <p:cNvPr id="9" name="Прямоугольник 8"/>
          <p:cNvSpPr/>
          <p:nvPr/>
        </p:nvSpPr>
        <p:spPr>
          <a:xfrm>
            <a:off x="179512" y="1628800"/>
            <a:ext cx="4824536" cy="3046988"/>
          </a:xfrm>
          <a:prstGeom prst="rect">
            <a:avLst/>
          </a:prstGeom>
        </p:spPr>
        <p:txBody>
          <a:bodyPr wrap="square">
            <a:spAutoFit/>
          </a:bodyPr>
          <a:lstStyle/>
          <a:p>
            <a:r>
              <a:rPr lang="ru-RU" sz="3200" b="1" i="1" dirty="0" smtClean="0">
                <a:solidFill>
                  <a:schemeClr val="tx2">
                    <a:lumMod val="75000"/>
                  </a:schemeClr>
                </a:solidFill>
                <a:latin typeface="Book Antiqua" panose="02040602050305030304" pitchFamily="18" charset="0"/>
              </a:rPr>
              <a:t>Бабушка Алёши</a:t>
            </a:r>
          </a:p>
          <a:p>
            <a:r>
              <a:rPr lang="ru-RU" sz="3200" b="1" i="1" dirty="0" smtClean="0">
                <a:solidFill>
                  <a:schemeClr val="tx2">
                    <a:lumMod val="75000"/>
                  </a:schemeClr>
                </a:solidFill>
                <a:latin typeface="Book Antiqua" panose="02040602050305030304" pitchFamily="18" charset="0"/>
              </a:rPr>
              <a:t>Акулина Ивановна</a:t>
            </a:r>
          </a:p>
          <a:p>
            <a:endParaRPr lang="ru-RU" sz="3200" b="1" i="1" dirty="0" smtClean="0">
              <a:solidFill>
                <a:schemeClr val="tx2">
                  <a:lumMod val="75000"/>
                </a:schemeClr>
              </a:solidFill>
              <a:latin typeface="Book Antiqua" panose="02040602050305030304" pitchFamily="18" charset="0"/>
            </a:endParaRPr>
          </a:p>
          <a:p>
            <a:r>
              <a:rPr lang="ru-RU" sz="3200" b="1" i="1" dirty="0" smtClean="0">
                <a:solidFill>
                  <a:schemeClr val="tx2">
                    <a:lumMod val="75000"/>
                  </a:schemeClr>
                </a:solidFill>
                <a:latin typeface="Book Antiqua" panose="02040602050305030304" pitchFamily="18" charset="0"/>
              </a:rPr>
              <a:t>(повесть А.М. Горького «Детство»)</a:t>
            </a:r>
          </a:p>
          <a:p>
            <a:endParaRPr lang="ru-RU" sz="3200" b="1" i="1" dirty="0">
              <a:latin typeface="Book Antiqua" panose="02040602050305030304" pitchFamily="18" charset="0"/>
            </a:endParaRPr>
          </a:p>
        </p:txBody>
      </p:sp>
      <p:sp>
        <p:nvSpPr>
          <p:cNvPr id="8" name="TextBox 7"/>
          <p:cNvSpPr txBox="1"/>
          <p:nvPr/>
        </p:nvSpPr>
        <p:spPr>
          <a:xfrm>
            <a:off x="5940152" y="323011"/>
            <a:ext cx="2846100" cy="707886"/>
          </a:xfrm>
          <a:prstGeom prst="rect">
            <a:avLst/>
          </a:prstGeom>
          <a:noFill/>
        </p:spPr>
        <p:txBody>
          <a:bodyPr wrap="none" rtlCol="0">
            <a:spAutoFit/>
          </a:bodyPr>
          <a:lstStyle/>
          <a:p>
            <a:r>
              <a:rPr lang="ru-RU" sz="4000" b="1" dirty="0">
                <a:solidFill>
                  <a:srgbClr val="C00000"/>
                </a:solidFill>
                <a:latin typeface="+mj-lt"/>
              </a:rPr>
              <a:t>Узнай героя</a:t>
            </a:r>
          </a:p>
        </p:txBody>
      </p:sp>
    </p:spTree>
    <p:extLst>
      <p:ext uri="{BB962C8B-B14F-4D97-AF65-F5344CB8AC3E}">
        <p14:creationId xmlns:p14="http://schemas.microsoft.com/office/powerpoint/2010/main" val="1312071019"/>
      </p:ext>
    </p:extLst>
  </p:cSld>
  <p:clrMapOvr>
    <a:masterClrMapping/>
  </p:clrMapOvr>
  <p:transition advClick="0">
    <p:wedg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G:\УРОКИ\2_Литература_NEW\Тема детства\ФОНЫ_Литературные\quill-and-will.jpg"/>
          <p:cNvPicPr>
            <a:picLocks noChangeAspect="1" noChangeArrowheads="1"/>
          </p:cNvPicPr>
          <p:nvPr/>
        </p:nvPicPr>
        <p:blipFill rotWithShape="1">
          <a:blip r:embed="rId2">
            <a:extLst>
              <a:ext uri="{28A0092B-C50C-407E-A947-70E740481C1C}">
                <a14:useLocalDpi xmlns:a14="http://schemas.microsoft.com/office/drawing/2010/main" val="0"/>
              </a:ext>
            </a:extLst>
          </a:blip>
          <a:srcRect r="11529"/>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3555" name="Прямоугольник 2"/>
          <p:cNvSpPr>
            <a:spLocks noChangeArrowheads="1"/>
          </p:cNvSpPr>
          <p:nvPr/>
        </p:nvSpPr>
        <p:spPr bwMode="auto">
          <a:xfrm>
            <a:off x="6876256" y="6237312"/>
            <a:ext cx="901700" cy="369888"/>
          </a:xfrm>
          <a:prstGeom prst="rect">
            <a:avLst/>
          </a:prstGeom>
          <a:noFill/>
          <a:ln w="9525">
            <a:noFill/>
            <a:miter lim="800000"/>
            <a:headEnd/>
            <a:tailEnd/>
          </a:ln>
        </p:spPr>
        <p:txBody>
          <a:bodyPr wrap="none">
            <a:spAutoFit/>
          </a:bodyPr>
          <a:lstStyle/>
          <a:p>
            <a:pPr>
              <a:spcBef>
                <a:spcPct val="50000"/>
              </a:spcBef>
            </a:pPr>
            <a:r>
              <a:rPr lang="ru-RU" b="1" dirty="0">
                <a:latin typeface="Verdana" pitchFamily="34" charset="0"/>
                <a:hlinkClick r:id="rId3" action="ppaction://hlinksldjump"/>
              </a:rPr>
              <a:t>ответ</a:t>
            </a:r>
            <a:endParaRPr lang="ru-RU" b="1" dirty="0">
              <a:latin typeface="Verdana" pitchFamily="34" charset="0"/>
            </a:endParaRPr>
          </a:p>
        </p:txBody>
      </p:sp>
      <p:sp>
        <p:nvSpPr>
          <p:cNvPr id="6" name="Прямоугольник 5"/>
          <p:cNvSpPr/>
          <p:nvPr/>
        </p:nvSpPr>
        <p:spPr>
          <a:xfrm>
            <a:off x="251876" y="1268760"/>
            <a:ext cx="5544616" cy="4524315"/>
          </a:xfrm>
          <a:prstGeom prst="rect">
            <a:avLst/>
          </a:prstGeom>
        </p:spPr>
        <p:txBody>
          <a:bodyPr wrap="square">
            <a:spAutoFit/>
          </a:bodyPr>
          <a:lstStyle/>
          <a:p>
            <a:r>
              <a:rPr lang="ru-RU" sz="3200" b="1" i="1" dirty="0" smtClean="0">
                <a:solidFill>
                  <a:schemeClr val="tx2">
                    <a:lumMod val="75000"/>
                  </a:schemeClr>
                </a:solidFill>
                <a:latin typeface="Book Antiqua" panose="02040602050305030304" pitchFamily="18" charset="0"/>
              </a:rPr>
              <a:t>«… </a:t>
            </a:r>
            <a:r>
              <a:rPr lang="ru-RU" sz="3200" b="1" i="1" dirty="0">
                <a:solidFill>
                  <a:schemeClr val="tx2">
                    <a:lumMod val="75000"/>
                  </a:schemeClr>
                </a:solidFill>
                <a:latin typeface="Book Antiqua" panose="02040602050305030304" pitchFamily="18" charset="0"/>
              </a:rPr>
              <a:t>в нём было что-то доброе, кроткое и </a:t>
            </a:r>
            <a:r>
              <a:rPr lang="ru-RU" sz="3200" b="1" i="1" dirty="0" smtClean="0">
                <a:solidFill>
                  <a:schemeClr val="tx2">
                    <a:lumMod val="75000"/>
                  </a:schemeClr>
                </a:solidFill>
                <a:latin typeface="Book Antiqua" panose="02040602050305030304" pitchFamily="18" charset="0"/>
              </a:rPr>
              <a:t>задумчивое</a:t>
            </a:r>
            <a:r>
              <a:rPr lang="ru-RU" sz="3200" b="1" i="1" dirty="0">
                <a:solidFill>
                  <a:schemeClr val="tx2">
                    <a:lumMod val="75000"/>
                  </a:schemeClr>
                </a:solidFill>
                <a:latin typeface="Book Antiqua" panose="02040602050305030304" pitchFamily="18" charset="0"/>
              </a:rPr>
              <a:t>; он вовсе не походил на других мальчиков, которых мне</a:t>
            </a:r>
          </a:p>
          <a:p>
            <a:r>
              <a:rPr lang="ru-RU" sz="3200" b="1" i="1" dirty="0">
                <a:solidFill>
                  <a:schemeClr val="tx2">
                    <a:lumMod val="75000"/>
                  </a:schemeClr>
                </a:solidFill>
                <a:latin typeface="Book Antiqua" panose="02040602050305030304" pitchFamily="18" charset="0"/>
              </a:rPr>
              <a:t>случалось видеть; тем не менее сближались мы туго. Он был </a:t>
            </a:r>
            <a:r>
              <a:rPr lang="ru-RU" sz="3200" b="1" i="1" dirty="0" smtClean="0">
                <a:solidFill>
                  <a:schemeClr val="tx2">
                    <a:lumMod val="75000"/>
                  </a:schemeClr>
                </a:solidFill>
                <a:latin typeface="Book Antiqua" panose="02040602050305030304" pitchFamily="18" charset="0"/>
              </a:rPr>
              <a:t>молчалив</a:t>
            </a:r>
            <a:r>
              <a:rPr lang="ru-RU" sz="3200" b="1" i="1" dirty="0">
                <a:solidFill>
                  <a:schemeClr val="tx2">
                    <a:lumMod val="75000"/>
                  </a:schemeClr>
                </a:solidFill>
                <a:latin typeface="Book Antiqua" panose="02040602050305030304" pitchFamily="18" charset="0"/>
              </a:rPr>
              <a:t>, </a:t>
            </a:r>
            <a:r>
              <a:rPr lang="ru-RU" sz="3200" b="1" i="1" dirty="0" smtClean="0">
                <a:solidFill>
                  <a:schemeClr val="tx2">
                    <a:lumMod val="75000"/>
                  </a:schemeClr>
                </a:solidFill>
                <a:latin typeface="Book Antiqua" panose="02040602050305030304" pitchFamily="18" charset="0"/>
              </a:rPr>
              <a:t>задумчив…»</a:t>
            </a:r>
            <a:endParaRPr lang="ru-RU" sz="3200" b="1" i="1" dirty="0">
              <a:solidFill>
                <a:schemeClr val="tx2">
                  <a:lumMod val="75000"/>
                </a:schemeClr>
              </a:solidFill>
              <a:latin typeface="Book Antiqua" panose="02040602050305030304" pitchFamily="18" charset="0"/>
            </a:endParaRPr>
          </a:p>
        </p:txBody>
      </p:sp>
      <p:sp>
        <p:nvSpPr>
          <p:cNvPr id="7" name="TextBox 6"/>
          <p:cNvSpPr txBox="1"/>
          <p:nvPr/>
        </p:nvSpPr>
        <p:spPr>
          <a:xfrm>
            <a:off x="5940152" y="323011"/>
            <a:ext cx="2846100" cy="707886"/>
          </a:xfrm>
          <a:prstGeom prst="rect">
            <a:avLst/>
          </a:prstGeom>
          <a:noFill/>
        </p:spPr>
        <p:txBody>
          <a:bodyPr wrap="none" rtlCol="0">
            <a:spAutoFit/>
          </a:bodyPr>
          <a:lstStyle/>
          <a:p>
            <a:r>
              <a:rPr lang="ru-RU" sz="4000" b="1" dirty="0">
                <a:solidFill>
                  <a:srgbClr val="C00000"/>
                </a:solidFill>
                <a:latin typeface="+mj-lt"/>
              </a:rPr>
              <a:t>Узнай героя</a:t>
            </a:r>
          </a:p>
        </p:txBody>
      </p:sp>
    </p:spTree>
    <p:extLst>
      <p:ext uri="{BB962C8B-B14F-4D97-AF65-F5344CB8AC3E}">
        <p14:creationId xmlns:p14="http://schemas.microsoft.com/office/powerpoint/2010/main" val="2603436230"/>
      </p:ext>
    </p:extLst>
  </p:cSld>
  <p:clrMapOvr>
    <a:masterClrMapping/>
  </p:clrMapOvr>
  <p:transition advClick="0">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G:\УРОКИ\2_Литература_NEW\Тема детства\ФОНЫ_Литературные\OPDdPVV.jpg"/>
          <p:cNvPicPr>
            <a:picLocks noChangeAspect="1" noChangeArrowheads="1"/>
          </p:cNvPicPr>
          <p:nvPr/>
        </p:nvPicPr>
        <p:blipFill rotWithShape="1">
          <a:blip r:embed="rId2">
            <a:extLst>
              <a:ext uri="{28A0092B-C50C-407E-A947-70E740481C1C}">
                <a14:useLocalDpi xmlns:a14="http://schemas.microsoft.com/office/drawing/2010/main" val="0"/>
              </a:ext>
            </a:extLst>
          </a:blip>
          <a:srcRect l="17311" t="15450" r="31896" b="23598"/>
          <a:stretch/>
        </p:blipFill>
        <p:spPr bwMode="auto">
          <a:xfrm>
            <a:off x="0" y="0"/>
            <a:ext cx="9144000" cy="6831376"/>
          </a:xfrm>
          <a:prstGeom prst="rect">
            <a:avLst/>
          </a:prstGeom>
          <a:noFill/>
          <a:extLst>
            <a:ext uri="{909E8E84-426E-40DD-AFC4-6F175D3DCCD1}">
              <a14:hiddenFill xmlns:a14="http://schemas.microsoft.com/office/drawing/2010/main">
                <a:solidFill>
                  <a:srgbClr val="FFFFFF"/>
                </a:solidFill>
              </a14:hiddenFill>
            </a:ext>
          </a:extLst>
        </p:spPr>
      </p:pic>
      <p:pic>
        <p:nvPicPr>
          <p:cNvPr id="15362" name="Picture 2" descr="http://www.pics-zone.ru/img.php?url=http://mini55.ru/assets/images/min_book/levtolctoi.jpg"/>
          <p:cNvPicPr>
            <a:picLocks noChangeAspect="1" noChangeArrowheads="1"/>
          </p:cNvPicPr>
          <p:nvPr/>
        </p:nvPicPr>
        <p:blipFill>
          <a:blip r:embed="rId3" cstate="print"/>
          <a:srcRect/>
          <a:stretch>
            <a:fillRect/>
          </a:stretch>
        </p:blipFill>
        <p:spPr bwMode="auto">
          <a:xfrm>
            <a:off x="179512" y="611459"/>
            <a:ext cx="5048250" cy="6057901"/>
          </a:xfrm>
          <a:prstGeom prst="rect">
            <a:avLst/>
          </a:prstGeom>
          <a:noFill/>
        </p:spPr>
      </p:pic>
      <p:sp>
        <p:nvSpPr>
          <p:cNvPr id="3" name="Прямоугольник 2"/>
          <p:cNvSpPr/>
          <p:nvPr/>
        </p:nvSpPr>
        <p:spPr>
          <a:xfrm>
            <a:off x="5364088" y="5766355"/>
            <a:ext cx="3563888" cy="830997"/>
          </a:xfrm>
          <a:prstGeom prst="rect">
            <a:avLst/>
          </a:prstGeom>
        </p:spPr>
        <p:txBody>
          <a:bodyPr wrap="square">
            <a:spAutoFit/>
          </a:bodyPr>
          <a:lstStyle/>
          <a:p>
            <a:r>
              <a:rPr lang="ru-RU" sz="1600" b="1" i="1" dirty="0" smtClean="0">
                <a:solidFill>
                  <a:schemeClr val="accent6">
                    <a:lumMod val="50000"/>
                  </a:schemeClr>
                </a:solidFill>
                <a:latin typeface="Georgia" pitchFamily="18" charset="0"/>
              </a:rPr>
              <a:t>Портрет Л.Н. Толстого. 1887. Художник И.Репин. Холст, масло. </a:t>
            </a:r>
          </a:p>
        </p:txBody>
      </p:sp>
      <p:sp>
        <p:nvSpPr>
          <p:cNvPr id="4" name="TextBox 3"/>
          <p:cNvSpPr txBox="1"/>
          <p:nvPr/>
        </p:nvSpPr>
        <p:spPr>
          <a:xfrm>
            <a:off x="6012160" y="1364575"/>
            <a:ext cx="2218877" cy="646331"/>
          </a:xfrm>
          <a:prstGeom prst="rect">
            <a:avLst/>
          </a:prstGeom>
          <a:noFill/>
        </p:spPr>
        <p:txBody>
          <a:bodyPr wrap="none" rtlCol="0">
            <a:spAutoFit/>
          </a:bodyPr>
          <a:lstStyle/>
          <a:p>
            <a:r>
              <a:rPr lang="ru-RU" sz="3600" b="1" dirty="0" smtClean="0">
                <a:latin typeface="Georgia" pitchFamily="18" charset="0"/>
              </a:rPr>
              <a:t>Толстой</a:t>
            </a:r>
            <a:endParaRPr lang="ru-RU" sz="3600" b="1" dirty="0">
              <a:latin typeface="Georgia" pitchFamily="18" charset="0"/>
            </a:endParaRPr>
          </a:p>
        </p:txBody>
      </p:sp>
      <p:sp>
        <p:nvSpPr>
          <p:cNvPr id="5" name="TextBox 4"/>
          <p:cNvSpPr txBox="1"/>
          <p:nvPr/>
        </p:nvSpPr>
        <p:spPr>
          <a:xfrm>
            <a:off x="5436096" y="1940639"/>
            <a:ext cx="3384376" cy="1200329"/>
          </a:xfrm>
          <a:prstGeom prst="rect">
            <a:avLst/>
          </a:prstGeom>
          <a:noFill/>
        </p:spPr>
        <p:txBody>
          <a:bodyPr wrap="square" rtlCol="0">
            <a:spAutoFit/>
          </a:bodyPr>
          <a:lstStyle/>
          <a:p>
            <a:pPr algn="ctr"/>
            <a:r>
              <a:rPr lang="ru-RU" sz="3600" b="1" dirty="0" smtClean="0">
                <a:latin typeface="Georgia" pitchFamily="18" charset="0"/>
              </a:rPr>
              <a:t>Лев Николаевич</a:t>
            </a:r>
            <a:endParaRPr lang="ru-RU" sz="3600" b="1" dirty="0">
              <a:latin typeface="Georgia" pitchFamily="18" charset="0"/>
            </a:endParaRPr>
          </a:p>
        </p:txBody>
      </p:sp>
      <p:sp>
        <p:nvSpPr>
          <p:cNvPr id="6" name="TextBox 5"/>
          <p:cNvSpPr txBox="1"/>
          <p:nvPr/>
        </p:nvSpPr>
        <p:spPr>
          <a:xfrm>
            <a:off x="4284748" y="116632"/>
            <a:ext cx="4823756" cy="461665"/>
          </a:xfrm>
          <a:prstGeom prst="rect">
            <a:avLst/>
          </a:prstGeom>
          <a:noFill/>
        </p:spPr>
        <p:txBody>
          <a:bodyPr wrap="none" rtlCol="0">
            <a:spAutoFit/>
          </a:bodyPr>
          <a:lstStyle/>
          <a:p>
            <a:r>
              <a:rPr lang="ru-RU" sz="2400" b="1" i="1" dirty="0" smtClean="0">
                <a:solidFill>
                  <a:schemeClr val="accent6">
                    <a:lumMod val="50000"/>
                  </a:schemeClr>
                </a:solidFill>
                <a:latin typeface="Georgia" pitchFamily="18" charset="0"/>
              </a:rPr>
              <a:t>Конкурс «Узнай писателя»</a:t>
            </a:r>
            <a:endParaRPr lang="ru-RU" sz="2400" b="1" i="1" dirty="0">
              <a:solidFill>
                <a:schemeClr val="accent6">
                  <a:lumMod val="50000"/>
                </a:schemeClr>
              </a:solidFill>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9"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ppt_x</p:attrName>
                                        </p:attrNameLst>
                                      </p:cBhvr>
                                      <p:tavLst>
                                        <p:tav tm="0">
                                          <p:val>
                                            <p:strVal val="#ppt_x-.2"/>
                                          </p:val>
                                        </p:tav>
                                        <p:tav tm="100000">
                                          <p:val>
                                            <p:strVal val="#ppt_x"/>
                                          </p:val>
                                        </p:tav>
                                      </p:tavLst>
                                    </p:anim>
                                    <p:anim calcmode="lin" valueType="num">
                                      <p:cBhvr>
                                        <p:cTn id="1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G:\УРОКИ\2_Литература_NEW\Тема детства\ФОНЫ_Литературные\quill-and-will.jpg"/>
          <p:cNvPicPr>
            <a:picLocks noChangeAspect="1" noChangeArrowheads="1"/>
          </p:cNvPicPr>
          <p:nvPr/>
        </p:nvPicPr>
        <p:blipFill rotWithShape="1">
          <a:blip r:embed="rId2">
            <a:extLst>
              <a:ext uri="{28A0092B-C50C-407E-A947-70E740481C1C}">
                <a14:useLocalDpi xmlns:a14="http://schemas.microsoft.com/office/drawing/2010/main" val="0"/>
              </a:ext>
            </a:extLst>
          </a:blip>
          <a:srcRect r="11529"/>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4579" name="AutoShape 5">
            <a:hlinkClick r:id="rId3" action="ppaction://hlinksldjump" highlightClick="1"/>
          </p:cNvPr>
          <p:cNvSpPr>
            <a:spLocks noChangeArrowheads="1"/>
          </p:cNvSpPr>
          <p:nvPr/>
        </p:nvSpPr>
        <p:spPr bwMode="auto">
          <a:xfrm>
            <a:off x="251520" y="6165304"/>
            <a:ext cx="590550" cy="476250"/>
          </a:xfrm>
          <a:prstGeom prst="actionButtonHom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endParaRPr lang="ru-RU">
              <a:latin typeface="Verdana" pitchFamily="34" charset="0"/>
            </a:endParaRPr>
          </a:p>
        </p:txBody>
      </p:sp>
      <p:sp>
        <p:nvSpPr>
          <p:cNvPr id="8" name="Прямоугольник 7"/>
          <p:cNvSpPr/>
          <p:nvPr/>
        </p:nvSpPr>
        <p:spPr>
          <a:xfrm>
            <a:off x="179512" y="1628800"/>
            <a:ext cx="4824536" cy="3046988"/>
          </a:xfrm>
          <a:prstGeom prst="rect">
            <a:avLst/>
          </a:prstGeom>
        </p:spPr>
        <p:txBody>
          <a:bodyPr wrap="square">
            <a:spAutoFit/>
          </a:bodyPr>
          <a:lstStyle/>
          <a:p>
            <a:r>
              <a:rPr lang="ru-RU" sz="3200" b="1" i="1" dirty="0" smtClean="0">
                <a:solidFill>
                  <a:schemeClr val="tx2">
                    <a:lumMod val="75000"/>
                  </a:schemeClr>
                </a:solidFill>
                <a:latin typeface="Book Antiqua" panose="02040602050305030304" pitchFamily="18" charset="0"/>
              </a:rPr>
              <a:t>Ник (Николай Огарев), друг Александра Герцена</a:t>
            </a:r>
          </a:p>
          <a:p>
            <a:endParaRPr lang="ru-RU" sz="3200" b="1" i="1" dirty="0" smtClean="0">
              <a:solidFill>
                <a:schemeClr val="tx2">
                  <a:lumMod val="75000"/>
                </a:schemeClr>
              </a:solidFill>
              <a:latin typeface="Book Antiqua" panose="02040602050305030304" pitchFamily="18" charset="0"/>
            </a:endParaRPr>
          </a:p>
          <a:p>
            <a:r>
              <a:rPr lang="ru-RU" sz="3200" b="1" i="1" dirty="0" smtClean="0">
                <a:solidFill>
                  <a:schemeClr val="tx2">
                    <a:lumMod val="75000"/>
                  </a:schemeClr>
                </a:solidFill>
                <a:latin typeface="Book Antiqua" panose="02040602050305030304" pitchFamily="18" charset="0"/>
              </a:rPr>
              <a:t>(«Былое и думы»)</a:t>
            </a:r>
          </a:p>
          <a:p>
            <a:endParaRPr lang="ru-RU" sz="3200" b="1" i="1" dirty="0">
              <a:latin typeface="Book Antiqua" panose="02040602050305030304" pitchFamily="18" charset="0"/>
            </a:endParaRPr>
          </a:p>
        </p:txBody>
      </p:sp>
      <p:pic>
        <p:nvPicPr>
          <p:cNvPr id="19458" name="Picture 2" descr="http://museumogarev.mrsu.ru/3Ogarev/1Exposition/Exposition3_Ogarev/Image_Exposition3_og/photo_1_big.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04049" y="1311151"/>
            <a:ext cx="3989546" cy="5320696"/>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5940152" y="323011"/>
            <a:ext cx="2846100" cy="707886"/>
          </a:xfrm>
          <a:prstGeom prst="rect">
            <a:avLst/>
          </a:prstGeom>
          <a:noFill/>
        </p:spPr>
        <p:txBody>
          <a:bodyPr wrap="none" rtlCol="0">
            <a:spAutoFit/>
          </a:bodyPr>
          <a:lstStyle/>
          <a:p>
            <a:r>
              <a:rPr lang="ru-RU" sz="4000" b="1" dirty="0">
                <a:solidFill>
                  <a:srgbClr val="C00000"/>
                </a:solidFill>
                <a:latin typeface="+mj-lt"/>
              </a:rPr>
              <a:t>Узнай героя</a:t>
            </a:r>
          </a:p>
        </p:txBody>
      </p:sp>
    </p:spTree>
    <p:extLst>
      <p:ext uri="{BB962C8B-B14F-4D97-AF65-F5344CB8AC3E}">
        <p14:creationId xmlns:p14="http://schemas.microsoft.com/office/powerpoint/2010/main" val="107738060"/>
      </p:ext>
    </p:extLst>
  </p:cSld>
  <p:clrMapOvr>
    <a:masterClrMapping/>
  </p:clrMapOvr>
  <p:transition advClick="0">
    <p:wedg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G:\УРОКИ\2_Литература_NEW\Тема детства\ФОНЫ_Литературные\quill-and-will.jpg"/>
          <p:cNvPicPr>
            <a:picLocks noChangeAspect="1" noChangeArrowheads="1"/>
          </p:cNvPicPr>
          <p:nvPr/>
        </p:nvPicPr>
        <p:blipFill rotWithShape="1">
          <a:blip r:embed="rId2">
            <a:extLst>
              <a:ext uri="{28A0092B-C50C-407E-A947-70E740481C1C}">
                <a14:useLocalDpi xmlns:a14="http://schemas.microsoft.com/office/drawing/2010/main" val="0"/>
              </a:ext>
            </a:extLst>
          </a:blip>
          <a:srcRect r="11529"/>
          <a:stretch/>
        </p:blipFill>
        <p:spPr bwMode="auto">
          <a:xfrm>
            <a:off x="19681"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5603" name="Прямоугольник 2"/>
          <p:cNvSpPr>
            <a:spLocks noChangeArrowheads="1"/>
          </p:cNvSpPr>
          <p:nvPr/>
        </p:nvSpPr>
        <p:spPr bwMode="auto">
          <a:xfrm>
            <a:off x="7020272" y="6165304"/>
            <a:ext cx="901700" cy="369887"/>
          </a:xfrm>
          <a:prstGeom prst="rect">
            <a:avLst/>
          </a:prstGeom>
          <a:noFill/>
          <a:ln w="9525">
            <a:noFill/>
            <a:miter lim="800000"/>
            <a:headEnd/>
            <a:tailEnd/>
          </a:ln>
        </p:spPr>
        <p:txBody>
          <a:bodyPr wrap="none">
            <a:spAutoFit/>
          </a:bodyPr>
          <a:lstStyle/>
          <a:p>
            <a:pPr>
              <a:spcBef>
                <a:spcPct val="50000"/>
              </a:spcBef>
            </a:pPr>
            <a:r>
              <a:rPr lang="ru-RU" b="1" dirty="0">
                <a:latin typeface="Verdana" pitchFamily="34" charset="0"/>
                <a:hlinkClick r:id="rId3" action="ppaction://hlinksldjump"/>
              </a:rPr>
              <a:t>ответ</a:t>
            </a:r>
            <a:endParaRPr lang="ru-RU" b="1" dirty="0">
              <a:latin typeface="Verdana" pitchFamily="34" charset="0"/>
            </a:endParaRPr>
          </a:p>
        </p:txBody>
      </p:sp>
      <p:sp>
        <p:nvSpPr>
          <p:cNvPr id="2" name="Rectangle 1"/>
          <p:cNvSpPr>
            <a:spLocks noChangeArrowheads="1"/>
          </p:cNvSpPr>
          <p:nvPr/>
        </p:nvSpPr>
        <p:spPr bwMode="auto">
          <a:xfrm>
            <a:off x="122312" y="764704"/>
            <a:ext cx="5220072" cy="6001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ru-RU" altLang="ru-RU" sz="3200" b="1" i="1" dirty="0" smtClean="0">
                <a:solidFill>
                  <a:schemeClr val="tx2">
                    <a:lumMod val="75000"/>
                  </a:schemeClr>
                </a:solidFill>
                <a:latin typeface="Book Antiqua" panose="02040602050305030304" pitchFamily="18" charset="0"/>
              </a:rPr>
              <a:t>«Ах</a:t>
            </a:r>
            <a:r>
              <a:rPr lang="ru-RU" altLang="ru-RU" sz="3200" b="1" i="1" dirty="0">
                <a:solidFill>
                  <a:schemeClr val="tx2">
                    <a:lumMod val="75000"/>
                  </a:schemeClr>
                </a:solidFill>
                <a:latin typeface="Book Antiqua" panose="02040602050305030304" pitchFamily="18" charset="0"/>
              </a:rPr>
              <a:t>, какой он страшный, какое нехорошее у него лицо... И зачем он молчит, не говорит ничего?! Зачем он расстегивает свой мундир?! Какой противный этот желтенький узенький ремешок, который виднеется в складке синих штанов </a:t>
            </a:r>
            <a:r>
              <a:rPr lang="ru-RU" altLang="ru-RU" sz="3200" b="1" i="1" dirty="0" smtClean="0">
                <a:solidFill>
                  <a:schemeClr val="tx2">
                    <a:lumMod val="75000"/>
                  </a:schemeClr>
                </a:solidFill>
                <a:latin typeface="Book Antiqua" panose="02040602050305030304" pitchFamily="18" charset="0"/>
              </a:rPr>
              <a:t>его». </a:t>
            </a:r>
            <a:endParaRPr lang="ru-RU" altLang="ru-RU" sz="3200" b="1" i="1" dirty="0">
              <a:solidFill>
                <a:schemeClr val="tx2">
                  <a:lumMod val="75000"/>
                </a:schemeClr>
              </a:solidFill>
              <a:latin typeface="Book Antiqua" panose="02040602050305030304" pitchFamily="18" charset="0"/>
            </a:endParaRPr>
          </a:p>
        </p:txBody>
      </p:sp>
      <p:sp>
        <p:nvSpPr>
          <p:cNvPr id="6" name="TextBox 5"/>
          <p:cNvSpPr txBox="1"/>
          <p:nvPr/>
        </p:nvSpPr>
        <p:spPr>
          <a:xfrm>
            <a:off x="5940152" y="323011"/>
            <a:ext cx="2846100" cy="707886"/>
          </a:xfrm>
          <a:prstGeom prst="rect">
            <a:avLst/>
          </a:prstGeom>
          <a:noFill/>
        </p:spPr>
        <p:txBody>
          <a:bodyPr wrap="none" rtlCol="0">
            <a:spAutoFit/>
          </a:bodyPr>
          <a:lstStyle/>
          <a:p>
            <a:r>
              <a:rPr lang="ru-RU" sz="4000" b="1" dirty="0">
                <a:solidFill>
                  <a:srgbClr val="C00000"/>
                </a:solidFill>
                <a:latin typeface="+mj-lt"/>
              </a:rPr>
              <a:t>Узнай героя</a:t>
            </a:r>
          </a:p>
        </p:txBody>
      </p:sp>
    </p:spTree>
    <p:extLst>
      <p:ext uri="{BB962C8B-B14F-4D97-AF65-F5344CB8AC3E}">
        <p14:creationId xmlns:p14="http://schemas.microsoft.com/office/powerpoint/2010/main" val="3388856788"/>
      </p:ext>
    </p:extLst>
  </p:cSld>
  <p:clrMapOvr>
    <a:masterClrMapping/>
  </p:clrMapOvr>
  <p:transition advClick="0">
    <p:wedg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G:\УРОКИ\2_Литература_NEW\Тема детства\ФОНЫ_Литературные\quill-and-will.jpg"/>
          <p:cNvPicPr>
            <a:picLocks noChangeAspect="1" noChangeArrowheads="1"/>
          </p:cNvPicPr>
          <p:nvPr/>
        </p:nvPicPr>
        <p:blipFill rotWithShape="1">
          <a:blip r:embed="rId2">
            <a:extLst>
              <a:ext uri="{28A0092B-C50C-407E-A947-70E740481C1C}">
                <a14:useLocalDpi xmlns:a14="http://schemas.microsoft.com/office/drawing/2010/main" val="0"/>
              </a:ext>
            </a:extLst>
          </a:blip>
          <a:srcRect r="11529"/>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6627" name="AutoShape 5">
            <a:hlinkClick r:id="rId3" action="ppaction://hlinksldjump" highlightClick="1"/>
          </p:cNvPr>
          <p:cNvSpPr>
            <a:spLocks noChangeArrowheads="1"/>
          </p:cNvSpPr>
          <p:nvPr/>
        </p:nvSpPr>
        <p:spPr bwMode="auto">
          <a:xfrm>
            <a:off x="251520" y="6160077"/>
            <a:ext cx="590550" cy="476250"/>
          </a:xfrm>
          <a:prstGeom prst="actionButtonHom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endParaRPr lang="ru-RU">
              <a:latin typeface="Verdana" pitchFamily="34" charset="0"/>
            </a:endParaRPr>
          </a:p>
        </p:txBody>
      </p:sp>
      <p:sp>
        <p:nvSpPr>
          <p:cNvPr id="8" name="Прямоугольник 7"/>
          <p:cNvSpPr/>
          <p:nvPr/>
        </p:nvSpPr>
        <p:spPr>
          <a:xfrm>
            <a:off x="179512" y="1628800"/>
            <a:ext cx="4824536" cy="3539430"/>
          </a:xfrm>
          <a:prstGeom prst="rect">
            <a:avLst/>
          </a:prstGeom>
        </p:spPr>
        <p:txBody>
          <a:bodyPr wrap="square">
            <a:spAutoFit/>
          </a:bodyPr>
          <a:lstStyle/>
          <a:p>
            <a:r>
              <a:rPr lang="ru-RU" sz="3200" b="1" i="1" dirty="0" smtClean="0">
                <a:solidFill>
                  <a:schemeClr val="tx2">
                    <a:lumMod val="75000"/>
                  </a:schemeClr>
                </a:solidFill>
                <a:latin typeface="Book Antiqua" panose="02040602050305030304" pitchFamily="18" charset="0"/>
              </a:rPr>
              <a:t>Отец Тёмы </a:t>
            </a:r>
          </a:p>
          <a:p>
            <a:r>
              <a:rPr lang="ru-RU" sz="3200" b="1" i="1" dirty="0" smtClean="0">
                <a:solidFill>
                  <a:schemeClr val="tx2">
                    <a:lumMod val="75000"/>
                  </a:schemeClr>
                </a:solidFill>
                <a:latin typeface="Book Antiqua" panose="02040602050305030304" pitchFamily="18" charset="0"/>
              </a:rPr>
              <a:t>Николай Семёнович</a:t>
            </a:r>
          </a:p>
          <a:p>
            <a:endParaRPr lang="ru-RU" sz="3200" b="1" i="1" dirty="0" smtClean="0">
              <a:solidFill>
                <a:schemeClr val="tx2">
                  <a:lumMod val="75000"/>
                </a:schemeClr>
              </a:solidFill>
              <a:latin typeface="Book Antiqua" panose="02040602050305030304" pitchFamily="18" charset="0"/>
            </a:endParaRPr>
          </a:p>
          <a:p>
            <a:r>
              <a:rPr lang="ru-RU" sz="3200" b="1" i="1" dirty="0" smtClean="0">
                <a:solidFill>
                  <a:schemeClr val="tx2">
                    <a:lumMod val="75000"/>
                  </a:schemeClr>
                </a:solidFill>
                <a:latin typeface="Book Antiqua" panose="02040602050305030304" pitchFamily="18" charset="0"/>
              </a:rPr>
              <a:t>(Н.Г. Гарин-Михайловский «Детство Тёмы»)</a:t>
            </a:r>
          </a:p>
          <a:p>
            <a:endParaRPr lang="ru-RU" sz="3200" b="1" i="1" dirty="0">
              <a:latin typeface="Book Antiqua" panose="02040602050305030304" pitchFamily="18" charset="0"/>
            </a:endParaRPr>
          </a:p>
        </p:txBody>
      </p:sp>
      <p:pic>
        <p:nvPicPr>
          <p:cNvPr id="17411" name="Picture 3" descr="http://img.labirint.ru/images/comments_pic/1533/5_c14f528c0836073e5bd5b2b82f0e95db_1439547698.jpg"/>
          <p:cNvPicPr>
            <a:picLocks noChangeAspect="1" noChangeArrowheads="1"/>
          </p:cNvPicPr>
          <p:nvPr/>
        </p:nvPicPr>
        <p:blipFill rotWithShape="1">
          <a:blip r:embed="rId4">
            <a:extLst>
              <a:ext uri="{28A0092B-C50C-407E-A947-70E740481C1C}">
                <a14:useLocalDpi xmlns:a14="http://schemas.microsoft.com/office/drawing/2010/main" val="0"/>
              </a:ext>
            </a:extLst>
          </a:blip>
          <a:srcRect l="14456" t="25334" r="14818" b="8423"/>
          <a:stretch/>
        </p:blipFill>
        <p:spPr bwMode="auto">
          <a:xfrm>
            <a:off x="4875434" y="1272909"/>
            <a:ext cx="4090777" cy="5396451"/>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5940152" y="323011"/>
            <a:ext cx="2846100" cy="707886"/>
          </a:xfrm>
          <a:prstGeom prst="rect">
            <a:avLst/>
          </a:prstGeom>
          <a:noFill/>
        </p:spPr>
        <p:txBody>
          <a:bodyPr wrap="none" rtlCol="0">
            <a:spAutoFit/>
          </a:bodyPr>
          <a:lstStyle/>
          <a:p>
            <a:r>
              <a:rPr lang="ru-RU" sz="4000" b="1" dirty="0">
                <a:solidFill>
                  <a:srgbClr val="C00000"/>
                </a:solidFill>
                <a:latin typeface="+mj-lt"/>
              </a:rPr>
              <a:t>Узнай героя</a:t>
            </a:r>
          </a:p>
        </p:txBody>
      </p:sp>
    </p:spTree>
    <p:extLst>
      <p:ext uri="{BB962C8B-B14F-4D97-AF65-F5344CB8AC3E}">
        <p14:creationId xmlns:p14="http://schemas.microsoft.com/office/powerpoint/2010/main" val="639430667"/>
      </p:ext>
    </p:extLst>
  </p:cSld>
  <p:clrMapOvr>
    <a:masterClrMapping/>
  </p:clrMapOvr>
  <p:transition advClick="0">
    <p:wedg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G:\УРОКИ\2_Литература_NEW\Тема детства\ФОНЫ_Литературные\quill-and-will.jpg"/>
          <p:cNvPicPr>
            <a:picLocks noChangeAspect="1" noChangeArrowheads="1"/>
          </p:cNvPicPr>
          <p:nvPr/>
        </p:nvPicPr>
        <p:blipFill rotWithShape="1">
          <a:blip r:embed="rId2">
            <a:extLst>
              <a:ext uri="{28A0092B-C50C-407E-A947-70E740481C1C}">
                <a14:useLocalDpi xmlns:a14="http://schemas.microsoft.com/office/drawing/2010/main" val="0"/>
              </a:ext>
            </a:extLst>
          </a:blip>
          <a:srcRect r="11529"/>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7651" name="Прямоугольник 2"/>
          <p:cNvSpPr>
            <a:spLocks noChangeArrowheads="1"/>
          </p:cNvSpPr>
          <p:nvPr/>
        </p:nvSpPr>
        <p:spPr bwMode="auto">
          <a:xfrm>
            <a:off x="7020272" y="6257131"/>
            <a:ext cx="901700" cy="369887"/>
          </a:xfrm>
          <a:prstGeom prst="rect">
            <a:avLst/>
          </a:prstGeom>
          <a:noFill/>
          <a:ln w="9525">
            <a:noFill/>
            <a:miter lim="800000"/>
            <a:headEnd/>
            <a:tailEnd/>
          </a:ln>
        </p:spPr>
        <p:txBody>
          <a:bodyPr wrap="none">
            <a:spAutoFit/>
          </a:bodyPr>
          <a:lstStyle/>
          <a:p>
            <a:pPr>
              <a:spcBef>
                <a:spcPct val="50000"/>
              </a:spcBef>
            </a:pPr>
            <a:r>
              <a:rPr lang="ru-RU" b="1" dirty="0">
                <a:latin typeface="Verdana" pitchFamily="34" charset="0"/>
                <a:hlinkClick r:id="rId3" action="ppaction://hlinksldjump"/>
              </a:rPr>
              <a:t>ответ</a:t>
            </a:r>
            <a:endParaRPr lang="ru-RU" b="1" dirty="0">
              <a:latin typeface="Verdana" pitchFamily="34" charset="0"/>
            </a:endParaRPr>
          </a:p>
        </p:txBody>
      </p:sp>
      <p:sp>
        <p:nvSpPr>
          <p:cNvPr id="3" name="Прямоугольник 2"/>
          <p:cNvSpPr/>
          <p:nvPr/>
        </p:nvSpPr>
        <p:spPr>
          <a:xfrm>
            <a:off x="467544" y="1149805"/>
            <a:ext cx="4896544" cy="3539430"/>
          </a:xfrm>
          <a:prstGeom prst="rect">
            <a:avLst/>
          </a:prstGeom>
        </p:spPr>
        <p:txBody>
          <a:bodyPr wrap="square">
            <a:spAutoFit/>
          </a:bodyPr>
          <a:lstStyle/>
          <a:p>
            <a:r>
              <a:rPr lang="ru-RU" sz="3200" b="1" i="1" dirty="0" smtClean="0">
                <a:solidFill>
                  <a:schemeClr val="tx2">
                    <a:lumMod val="75000"/>
                  </a:schemeClr>
                </a:solidFill>
                <a:latin typeface="Book Antiqua" panose="02040602050305030304" pitchFamily="18" charset="0"/>
              </a:rPr>
              <a:t>«… я </a:t>
            </a:r>
            <a:r>
              <a:rPr lang="ru-RU" sz="3200" b="1" i="1" dirty="0">
                <a:solidFill>
                  <a:schemeClr val="tx2">
                    <a:lumMod val="75000"/>
                  </a:schemeClr>
                </a:solidFill>
                <a:latin typeface="Book Antiqua" panose="02040602050305030304" pitchFamily="18" charset="0"/>
              </a:rPr>
              <a:t>любил час от часу горячее; ее дружба очень утешала меня, но я был старше, более развит и мог только сообщать ей свои мысли, а не советоваться с </a:t>
            </a:r>
            <a:r>
              <a:rPr lang="ru-RU" sz="3200" b="1" i="1" dirty="0" smtClean="0">
                <a:solidFill>
                  <a:schemeClr val="tx2">
                    <a:lumMod val="75000"/>
                  </a:schemeClr>
                </a:solidFill>
                <a:latin typeface="Book Antiqua" panose="02040602050305030304" pitchFamily="18" charset="0"/>
              </a:rPr>
              <a:t>ней».</a:t>
            </a:r>
            <a:r>
              <a:rPr lang="ru-RU" sz="3200" b="1" i="1" dirty="0">
                <a:solidFill>
                  <a:schemeClr val="tx2">
                    <a:lumMod val="75000"/>
                  </a:schemeClr>
                </a:solidFill>
                <a:latin typeface="Book Antiqua" panose="02040602050305030304" pitchFamily="18" charset="0"/>
              </a:rPr>
              <a:t> </a:t>
            </a:r>
          </a:p>
        </p:txBody>
      </p:sp>
      <p:sp>
        <p:nvSpPr>
          <p:cNvPr id="6" name="TextBox 5"/>
          <p:cNvSpPr txBox="1"/>
          <p:nvPr/>
        </p:nvSpPr>
        <p:spPr>
          <a:xfrm>
            <a:off x="5940152" y="323011"/>
            <a:ext cx="2846100" cy="707886"/>
          </a:xfrm>
          <a:prstGeom prst="rect">
            <a:avLst/>
          </a:prstGeom>
          <a:noFill/>
        </p:spPr>
        <p:txBody>
          <a:bodyPr wrap="none" rtlCol="0">
            <a:spAutoFit/>
          </a:bodyPr>
          <a:lstStyle/>
          <a:p>
            <a:r>
              <a:rPr lang="ru-RU" sz="4000" b="1" dirty="0">
                <a:solidFill>
                  <a:srgbClr val="C00000"/>
                </a:solidFill>
                <a:latin typeface="+mj-lt"/>
              </a:rPr>
              <a:t>Узнай героя</a:t>
            </a:r>
          </a:p>
        </p:txBody>
      </p:sp>
    </p:spTree>
    <p:extLst>
      <p:ext uri="{BB962C8B-B14F-4D97-AF65-F5344CB8AC3E}">
        <p14:creationId xmlns:p14="http://schemas.microsoft.com/office/powerpoint/2010/main" val="2546689243"/>
      </p:ext>
    </p:extLst>
  </p:cSld>
  <p:clrMapOvr>
    <a:masterClrMapping/>
  </p:clrMapOvr>
  <p:transition advClick="0">
    <p:wedg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G:\УРОКИ\2_Литература_NEW\Тема детства\ФОНЫ_Литературные\quill-and-will.jpg"/>
          <p:cNvPicPr>
            <a:picLocks noChangeAspect="1" noChangeArrowheads="1"/>
          </p:cNvPicPr>
          <p:nvPr/>
        </p:nvPicPr>
        <p:blipFill rotWithShape="1">
          <a:blip r:embed="rId2">
            <a:extLst>
              <a:ext uri="{28A0092B-C50C-407E-A947-70E740481C1C}">
                <a14:useLocalDpi xmlns:a14="http://schemas.microsoft.com/office/drawing/2010/main" val="0"/>
              </a:ext>
            </a:extLst>
          </a:blip>
          <a:srcRect r="11529"/>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8675" name="AutoShape 5">
            <a:hlinkClick r:id="rId3" action="ppaction://hlinksldjump" highlightClick="1"/>
          </p:cNvPr>
          <p:cNvSpPr>
            <a:spLocks noChangeArrowheads="1"/>
          </p:cNvSpPr>
          <p:nvPr/>
        </p:nvSpPr>
        <p:spPr bwMode="auto">
          <a:xfrm>
            <a:off x="323528" y="6121102"/>
            <a:ext cx="590550" cy="476250"/>
          </a:xfrm>
          <a:prstGeom prst="actionButtonHom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endParaRPr lang="ru-RU">
              <a:latin typeface="Verdana" pitchFamily="34" charset="0"/>
            </a:endParaRPr>
          </a:p>
        </p:txBody>
      </p:sp>
      <p:sp>
        <p:nvSpPr>
          <p:cNvPr id="8" name="Прямоугольник 7"/>
          <p:cNvSpPr/>
          <p:nvPr/>
        </p:nvSpPr>
        <p:spPr>
          <a:xfrm>
            <a:off x="179512" y="1628800"/>
            <a:ext cx="4824536" cy="3046988"/>
          </a:xfrm>
          <a:prstGeom prst="rect">
            <a:avLst/>
          </a:prstGeom>
        </p:spPr>
        <p:txBody>
          <a:bodyPr wrap="square">
            <a:spAutoFit/>
          </a:bodyPr>
          <a:lstStyle/>
          <a:p>
            <a:r>
              <a:rPr lang="ru-RU" sz="3200" b="1" i="1" dirty="0" smtClean="0">
                <a:solidFill>
                  <a:schemeClr val="tx2">
                    <a:lumMod val="75000"/>
                  </a:schemeClr>
                </a:solidFill>
                <a:latin typeface="Book Antiqua" panose="02040602050305030304" pitchFamily="18" charset="0"/>
              </a:rPr>
              <a:t>Сестрица главного героя Сергея</a:t>
            </a:r>
          </a:p>
          <a:p>
            <a:endParaRPr lang="ru-RU" sz="3200" b="1" i="1" dirty="0" smtClean="0">
              <a:solidFill>
                <a:schemeClr val="tx2">
                  <a:lumMod val="75000"/>
                </a:schemeClr>
              </a:solidFill>
              <a:latin typeface="Book Antiqua" panose="02040602050305030304" pitchFamily="18" charset="0"/>
            </a:endParaRPr>
          </a:p>
          <a:p>
            <a:r>
              <a:rPr lang="ru-RU" sz="3200" b="1" i="1" dirty="0" smtClean="0">
                <a:solidFill>
                  <a:schemeClr val="tx2">
                    <a:lumMod val="75000"/>
                  </a:schemeClr>
                </a:solidFill>
                <a:latin typeface="Book Antiqua" panose="02040602050305030304" pitchFamily="18" charset="0"/>
              </a:rPr>
              <a:t>(С.Т. Аксаков «Детские годы Багрова-внука»)</a:t>
            </a:r>
          </a:p>
          <a:p>
            <a:endParaRPr lang="ru-RU" sz="3200" b="1" i="1" dirty="0">
              <a:latin typeface="Book Antiqua" panose="02040602050305030304" pitchFamily="18" charset="0"/>
            </a:endParaRPr>
          </a:p>
        </p:txBody>
      </p:sp>
      <p:pic>
        <p:nvPicPr>
          <p:cNvPr id="15362" name="Picture 2" descr="http://alocvet.narod.ru/galer/bagrov/1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19257" y="1268760"/>
            <a:ext cx="3982054" cy="541250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5940152" y="323011"/>
            <a:ext cx="2846100" cy="707886"/>
          </a:xfrm>
          <a:prstGeom prst="rect">
            <a:avLst/>
          </a:prstGeom>
          <a:noFill/>
        </p:spPr>
        <p:txBody>
          <a:bodyPr wrap="none" rtlCol="0">
            <a:spAutoFit/>
          </a:bodyPr>
          <a:lstStyle/>
          <a:p>
            <a:r>
              <a:rPr lang="ru-RU" sz="4000" b="1" dirty="0">
                <a:solidFill>
                  <a:srgbClr val="C00000"/>
                </a:solidFill>
                <a:latin typeface="+mj-lt"/>
              </a:rPr>
              <a:t>Узнай героя</a:t>
            </a:r>
          </a:p>
        </p:txBody>
      </p:sp>
    </p:spTree>
    <p:extLst>
      <p:ext uri="{BB962C8B-B14F-4D97-AF65-F5344CB8AC3E}">
        <p14:creationId xmlns:p14="http://schemas.microsoft.com/office/powerpoint/2010/main" val="3582215418"/>
      </p:ext>
    </p:extLst>
  </p:cSld>
  <p:clrMapOvr>
    <a:masterClrMapping/>
  </p:clrMapOvr>
  <p:transition advClick="0">
    <p:wedg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G:\УРОКИ\Мне для уроков\ФОНЫ\Литература\литература\картинки\Фон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4355976" y="1484783"/>
            <a:ext cx="4572000" cy="4031873"/>
          </a:xfrm>
          <a:prstGeom prst="rect">
            <a:avLst/>
          </a:prstGeom>
        </p:spPr>
        <p:txBody>
          <a:bodyPr>
            <a:spAutoFit/>
          </a:bodyPr>
          <a:lstStyle/>
          <a:p>
            <a:r>
              <a:rPr lang="ru-RU" sz="3200" b="1" i="1" dirty="0">
                <a:solidFill>
                  <a:schemeClr val="bg2">
                    <a:lumMod val="10000"/>
                  </a:schemeClr>
                </a:solidFill>
                <a:latin typeface="Bookman Old Style" panose="02050604050505020204" pitchFamily="18" charset="0"/>
              </a:rPr>
              <a:t>Кто говорил Алёше:</a:t>
            </a:r>
            <a:br>
              <a:rPr lang="ru-RU" sz="3200" b="1" i="1" dirty="0">
                <a:solidFill>
                  <a:schemeClr val="bg2">
                    <a:lumMod val="10000"/>
                  </a:schemeClr>
                </a:solidFill>
                <a:latin typeface="Bookman Old Style" panose="02050604050505020204" pitchFamily="18" charset="0"/>
              </a:rPr>
            </a:br>
            <a:r>
              <a:rPr lang="ru-RU" sz="3200" b="1" i="1" dirty="0">
                <a:solidFill>
                  <a:schemeClr val="bg2">
                    <a:lumMod val="10000"/>
                  </a:schemeClr>
                </a:solidFill>
                <a:latin typeface="Bookman Old Style" panose="02050604050505020204" pitchFamily="18" charset="0"/>
              </a:rPr>
              <a:t>« Мы – не баре. Учить нас некому. Нам надо всё самим понимать</a:t>
            </a:r>
            <a:r>
              <a:rPr lang="ru-RU" sz="3200" b="1" i="1" dirty="0" smtClean="0">
                <a:solidFill>
                  <a:schemeClr val="bg2">
                    <a:lumMod val="10000"/>
                  </a:schemeClr>
                </a:solidFill>
                <a:latin typeface="Bookman Old Style" panose="02050604050505020204" pitchFamily="18" charset="0"/>
              </a:rPr>
              <a:t>… Всё </a:t>
            </a:r>
            <a:r>
              <a:rPr lang="ru-RU" sz="3200" b="1" i="1" dirty="0">
                <a:solidFill>
                  <a:schemeClr val="bg2">
                    <a:lumMod val="10000"/>
                  </a:schemeClr>
                </a:solidFill>
                <a:latin typeface="Bookman Old Style" panose="02050604050505020204" pitchFamily="18" charset="0"/>
              </a:rPr>
              <a:t>сам возьми</a:t>
            </a:r>
            <a:r>
              <a:rPr lang="ru-RU" sz="3200" b="1" i="1" dirty="0" smtClean="0">
                <a:solidFill>
                  <a:schemeClr val="bg2">
                    <a:lumMod val="10000"/>
                  </a:schemeClr>
                </a:solidFill>
                <a:latin typeface="Bookman Old Style" panose="02050604050505020204" pitchFamily="18" charset="0"/>
              </a:rPr>
              <a:t>»?</a:t>
            </a:r>
            <a:r>
              <a:rPr lang="ru-RU" sz="3200" b="1" i="1" dirty="0">
                <a:solidFill>
                  <a:schemeClr val="bg2">
                    <a:lumMod val="10000"/>
                  </a:schemeClr>
                </a:solidFill>
                <a:latin typeface="Bookman Old Style" panose="02050604050505020204" pitchFamily="18" charset="0"/>
              </a:rPr>
              <a:t/>
            </a:r>
            <a:br>
              <a:rPr lang="ru-RU" sz="3200" b="1" i="1" dirty="0">
                <a:solidFill>
                  <a:schemeClr val="bg2">
                    <a:lumMod val="10000"/>
                  </a:schemeClr>
                </a:solidFill>
                <a:latin typeface="Bookman Old Style" panose="02050604050505020204" pitchFamily="18" charset="0"/>
              </a:rPr>
            </a:br>
            <a:endParaRPr lang="ru-RU" sz="3200" b="1" i="1" dirty="0">
              <a:solidFill>
                <a:schemeClr val="bg2">
                  <a:lumMod val="10000"/>
                </a:schemeClr>
              </a:solidFill>
              <a:latin typeface="Bookman Old Style" panose="02050604050505020204" pitchFamily="18" charset="0"/>
            </a:endParaRPr>
          </a:p>
        </p:txBody>
      </p:sp>
      <p:sp>
        <p:nvSpPr>
          <p:cNvPr id="4" name="TextBox 3"/>
          <p:cNvSpPr txBox="1"/>
          <p:nvPr/>
        </p:nvSpPr>
        <p:spPr>
          <a:xfrm>
            <a:off x="4165326" y="164537"/>
            <a:ext cx="4762650" cy="923330"/>
          </a:xfrm>
          <a:prstGeom prst="rect">
            <a:avLst/>
          </a:prstGeom>
          <a:noFill/>
        </p:spPr>
        <p:txBody>
          <a:bodyPr wrap="none" rtlCol="0">
            <a:spAutoFit/>
          </a:bodyPr>
          <a:lstStyle/>
          <a:p>
            <a:r>
              <a:rPr lang="ru-RU" sz="5400" b="1" dirty="0" smtClean="0">
                <a:solidFill>
                  <a:schemeClr val="bg2">
                    <a:lumMod val="25000"/>
                  </a:schemeClr>
                </a:solidFill>
              </a:rPr>
              <a:t>Учителя героев</a:t>
            </a:r>
            <a:endParaRPr lang="ru-RU" sz="5400" b="1" dirty="0">
              <a:solidFill>
                <a:schemeClr val="bg2">
                  <a:lumMod val="25000"/>
                </a:schemeClr>
              </a:solidFill>
            </a:endParaRPr>
          </a:p>
        </p:txBody>
      </p:sp>
      <p:sp>
        <p:nvSpPr>
          <p:cNvPr id="5" name="TextBox 4"/>
          <p:cNvSpPr txBox="1"/>
          <p:nvPr/>
        </p:nvSpPr>
        <p:spPr>
          <a:xfrm>
            <a:off x="7915455" y="6033662"/>
            <a:ext cx="1012521" cy="523220"/>
          </a:xfrm>
          <a:prstGeom prst="rect">
            <a:avLst/>
          </a:prstGeom>
          <a:noFill/>
        </p:spPr>
        <p:txBody>
          <a:bodyPr wrap="none" rtlCol="0">
            <a:spAutoFit/>
          </a:bodyPr>
          <a:lstStyle/>
          <a:p>
            <a:r>
              <a:rPr lang="ru-RU" sz="2800" b="1" u="sng" dirty="0" smtClean="0">
                <a:solidFill>
                  <a:schemeClr val="accent4">
                    <a:lumMod val="50000"/>
                  </a:schemeClr>
                </a:solidFill>
                <a:hlinkClick r:id="rId3" action="ppaction://hlinksldjump"/>
              </a:rPr>
              <a:t>ответ</a:t>
            </a:r>
            <a:endParaRPr lang="ru-RU" sz="2800" b="1" u="sng" dirty="0">
              <a:solidFill>
                <a:schemeClr val="accent4">
                  <a:lumMod val="50000"/>
                </a:schemeClr>
              </a:solidFill>
            </a:endParaRPr>
          </a:p>
        </p:txBody>
      </p:sp>
    </p:spTree>
    <p:extLst>
      <p:ext uri="{BB962C8B-B14F-4D97-AF65-F5344CB8AC3E}">
        <p14:creationId xmlns:p14="http://schemas.microsoft.com/office/powerpoint/2010/main" val="379790278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G:\УРОКИ\Мне для уроков\ФОНЫ\Литература\литература\картинки\Фон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107504" y="1413063"/>
            <a:ext cx="4464496" cy="3539430"/>
          </a:xfrm>
          <a:prstGeom prst="rect">
            <a:avLst/>
          </a:prstGeom>
        </p:spPr>
        <p:txBody>
          <a:bodyPr wrap="square">
            <a:spAutoFit/>
          </a:bodyPr>
          <a:lstStyle/>
          <a:p>
            <a:r>
              <a:rPr lang="ru-RU" sz="3200" b="1" i="1" dirty="0">
                <a:solidFill>
                  <a:schemeClr val="bg2">
                    <a:lumMod val="10000"/>
                  </a:schemeClr>
                </a:solidFill>
                <a:latin typeface="Bookman Old Style" panose="02050604050505020204" pitchFamily="18" charset="0"/>
              </a:rPr>
              <a:t>Василий </a:t>
            </a:r>
            <a:r>
              <a:rPr lang="ru-RU" sz="3200" b="1" i="1" dirty="0" err="1">
                <a:solidFill>
                  <a:schemeClr val="bg2">
                    <a:lumMod val="10000"/>
                  </a:schemeClr>
                </a:solidFill>
                <a:latin typeface="Bookman Old Style" panose="02050604050505020204" pitchFamily="18" charset="0"/>
              </a:rPr>
              <a:t>Васильич</a:t>
            </a:r>
            <a:r>
              <a:rPr lang="ru-RU" sz="3200" b="1" i="1" dirty="0">
                <a:solidFill>
                  <a:schemeClr val="bg2">
                    <a:lumMod val="10000"/>
                  </a:schemeClr>
                </a:solidFill>
                <a:latin typeface="Bookman Old Style" panose="02050604050505020204" pitchFamily="18" charset="0"/>
              </a:rPr>
              <a:t> </a:t>
            </a:r>
            <a:r>
              <a:rPr lang="ru-RU" sz="3200" b="1" i="1" dirty="0" smtClean="0">
                <a:solidFill>
                  <a:schemeClr val="bg2">
                    <a:lumMod val="10000"/>
                  </a:schemeClr>
                </a:solidFill>
                <a:latin typeface="Bookman Old Style" panose="02050604050505020204" pitchFamily="18" charset="0"/>
              </a:rPr>
              <a:t>Каширин, дедушка Алёши</a:t>
            </a:r>
            <a:r>
              <a:rPr lang="ru-RU" sz="3200" b="1" i="1" dirty="0">
                <a:solidFill>
                  <a:schemeClr val="bg2">
                    <a:lumMod val="10000"/>
                  </a:schemeClr>
                </a:solidFill>
                <a:latin typeface="Bookman Old Style" panose="02050604050505020204" pitchFamily="18" charset="0"/>
              </a:rPr>
              <a:t/>
            </a:r>
            <a:br>
              <a:rPr lang="ru-RU" sz="3200" b="1" i="1" dirty="0">
                <a:solidFill>
                  <a:schemeClr val="bg2">
                    <a:lumMod val="10000"/>
                  </a:schemeClr>
                </a:solidFill>
                <a:latin typeface="Bookman Old Style" panose="02050604050505020204" pitchFamily="18" charset="0"/>
              </a:rPr>
            </a:br>
            <a:endParaRPr lang="ru-RU" sz="3200" b="1" i="1" dirty="0" smtClean="0">
              <a:solidFill>
                <a:schemeClr val="bg2">
                  <a:lumMod val="10000"/>
                </a:schemeClr>
              </a:solidFill>
              <a:latin typeface="Bookman Old Style" panose="02050604050505020204" pitchFamily="18" charset="0"/>
            </a:endParaRPr>
          </a:p>
          <a:p>
            <a:r>
              <a:rPr lang="ru-RU" sz="3200" b="1" i="1" dirty="0" smtClean="0">
                <a:solidFill>
                  <a:schemeClr val="bg2">
                    <a:lumMod val="10000"/>
                  </a:schemeClr>
                </a:solidFill>
                <a:latin typeface="Bookman Old Style" panose="02050604050505020204" pitchFamily="18" charset="0"/>
              </a:rPr>
              <a:t>(повесть </a:t>
            </a:r>
          </a:p>
          <a:p>
            <a:r>
              <a:rPr lang="ru-RU" sz="3200" b="1" i="1" dirty="0" smtClean="0">
                <a:solidFill>
                  <a:schemeClr val="bg2">
                    <a:lumMod val="10000"/>
                  </a:schemeClr>
                </a:solidFill>
                <a:latin typeface="Bookman Old Style" panose="02050604050505020204" pitchFamily="18" charset="0"/>
              </a:rPr>
              <a:t>А.М. Горького «Детство»)</a:t>
            </a:r>
            <a:endParaRPr lang="ru-RU" sz="3200" b="1" i="1" dirty="0">
              <a:solidFill>
                <a:schemeClr val="bg2">
                  <a:lumMod val="10000"/>
                </a:schemeClr>
              </a:solidFill>
              <a:latin typeface="Bookman Old Style" panose="02050604050505020204" pitchFamily="18" charset="0"/>
            </a:endParaRPr>
          </a:p>
        </p:txBody>
      </p:sp>
      <p:sp>
        <p:nvSpPr>
          <p:cNvPr id="2" name="Управляющая кнопка: домой 1">
            <a:hlinkClick r:id="rId3" action="ppaction://hlinksldjump" highlightClick="1"/>
          </p:cNvPr>
          <p:cNvSpPr/>
          <p:nvPr/>
        </p:nvSpPr>
        <p:spPr>
          <a:xfrm>
            <a:off x="193901" y="6256297"/>
            <a:ext cx="521208" cy="521208"/>
          </a:xfrm>
          <a:prstGeom prst="actionButtonHome">
            <a:avLst/>
          </a:prstGeom>
          <a:solidFill>
            <a:schemeClr val="bg2">
              <a:lumMod val="25000"/>
            </a:schemeClr>
          </a:solidFill>
          <a:ln>
            <a:solidFill>
              <a:schemeClr val="bg2">
                <a:lumMod val="50000"/>
              </a:schemeClr>
            </a:solidFill>
          </a:ln>
          <a:effectLst>
            <a:innerShdw blurRad="63500" dist="50800" dir="8100000">
              <a:prstClr val="black">
                <a:alpha val="0"/>
              </a:prstClr>
            </a:innerShdw>
          </a:effectLst>
          <a:scene3d>
            <a:camera prst="orthographicFront"/>
            <a:lightRig rig="two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3794" name="Picture 2" descr="http://russkay-literatura.ru/images/stories/rus-literatura/dettsvo-risunok-dehterev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02585" y="1204303"/>
            <a:ext cx="3857328" cy="4888993"/>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4165326" y="164537"/>
            <a:ext cx="4762650" cy="923330"/>
          </a:xfrm>
          <a:prstGeom prst="rect">
            <a:avLst/>
          </a:prstGeom>
          <a:noFill/>
        </p:spPr>
        <p:txBody>
          <a:bodyPr wrap="none" rtlCol="0">
            <a:spAutoFit/>
          </a:bodyPr>
          <a:lstStyle/>
          <a:p>
            <a:r>
              <a:rPr lang="ru-RU" sz="5400" b="1" dirty="0" smtClean="0">
                <a:solidFill>
                  <a:schemeClr val="bg2">
                    <a:lumMod val="25000"/>
                  </a:schemeClr>
                </a:solidFill>
              </a:rPr>
              <a:t>Учителя героев</a:t>
            </a:r>
            <a:endParaRPr lang="ru-RU" sz="5400" b="1" dirty="0">
              <a:solidFill>
                <a:schemeClr val="bg2">
                  <a:lumMod val="25000"/>
                </a:schemeClr>
              </a:solidFill>
            </a:endParaRPr>
          </a:p>
        </p:txBody>
      </p:sp>
    </p:spTree>
    <p:extLst>
      <p:ext uri="{BB962C8B-B14F-4D97-AF65-F5344CB8AC3E}">
        <p14:creationId xmlns:p14="http://schemas.microsoft.com/office/powerpoint/2010/main" val="226781402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G:\УРОКИ\Мне для уроков\ФОНЫ\Литература\литература\картинки\Фон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4176464" y="1196752"/>
            <a:ext cx="4932040" cy="5016758"/>
          </a:xfrm>
          <a:prstGeom prst="rect">
            <a:avLst/>
          </a:prstGeom>
        </p:spPr>
        <p:txBody>
          <a:bodyPr wrap="square">
            <a:spAutoFit/>
          </a:bodyPr>
          <a:lstStyle/>
          <a:p>
            <a:r>
              <a:rPr lang="ru-RU" sz="3200" b="1" i="1" dirty="0">
                <a:solidFill>
                  <a:schemeClr val="bg2">
                    <a:lumMod val="10000"/>
                  </a:schemeClr>
                </a:solidFill>
                <a:latin typeface="Bookman Old Style" panose="02050604050505020204" pitchFamily="18" charset="0"/>
              </a:rPr>
              <a:t>Кто </a:t>
            </a:r>
            <a:r>
              <a:rPr lang="ru-RU" sz="3200" b="1" i="1" dirty="0" smtClean="0">
                <a:solidFill>
                  <a:schemeClr val="bg2">
                    <a:lumMod val="10000"/>
                  </a:schemeClr>
                </a:solidFill>
                <a:latin typeface="Bookman Old Style" panose="02050604050505020204" pitchFamily="18" charset="0"/>
              </a:rPr>
              <a:t>«…рассердился</a:t>
            </a:r>
            <a:r>
              <a:rPr lang="ru-RU" sz="3200" b="1" i="1" dirty="0">
                <a:solidFill>
                  <a:schemeClr val="bg2">
                    <a:lumMod val="10000"/>
                  </a:schemeClr>
                </a:solidFill>
                <a:latin typeface="Bookman Old Style" panose="02050604050505020204" pitchFamily="18" charset="0"/>
              </a:rPr>
              <a:t>, поставил меня на колени, твердил, что это упрямство, </a:t>
            </a:r>
            <a:r>
              <a:rPr lang="ru-RU" sz="3200" b="1" i="1" dirty="0" smtClean="0">
                <a:solidFill>
                  <a:schemeClr val="bg2">
                    <a:lumMod val="10000"/>
                  </a:schemeClr>
                </a:solidFill>
                <a:latin typeface="Bookman Old Style" panose="02050604050505020204" pitchFamily="18" charset="0"/>
              </a:rPr>
              <a:t>…угрожал </a:t>
            </a:r>
            <a:r>
              <a:rPr lang="ru-RU" sz="3200" b="1" i="1" dirty="0">
                <a:solidFill>
                  <a:schemeClr val="bg2">
                    <a:lumMod val="10000"/>
                  </a:schemeClr>
                </a:solidFill>
                <a:latin typeface="Bookman Old Style" panose="02050604050505020204" pitchFamily="18" charset="0"/>
              </a:rPr>
              <a:t>линейкой и требовал, чтобы я просил прощенья, тогда как я от слез не мог слова вымолвить</a:t>
            </a:r>
            <a:r>
              <a:rPr lang="ru-RU" sz="3200" b="1" i="1" dirty="0" smtClean="0">
                <a:solidFill>
                  <a:schemeClr val="bg2">
                    <a:lumMod val="10000"/>
                  </a:schemeClr>
                </a:solidFill>
                <a:latin typeface="Bookman Old Style" panose="02050604050505020204" pitchFamily="18" charset="0"/>
              </a:rPr>
              <a:t>»?</a:t>
            </a:r>
            <a:endParaRPr lang="ru-RU" sz="3200" b="1" i="1" dirty="0">
              <a:solidFill>
                <a:schemeClr val="bg2">
                  <a:lumMod val="10000"/>
                </a:schemeClr>
              </a:solidFill>
              <a:latin typeface="Bookman Old Style" panose="02050604050505020204" pitchFamily="18" charset="0"/>
            </a:endParaRPr>
          </a:p>
        </p:txBody>
      </p:sp>
      <p:sp>
        <p:nvSpPr>
          <p:cNvPr id="5" name="TextBox 4"/>
          <p:cNvSpPr txBox="1"/>
          <p:nvPr/>
        </p:nvSpPr>
        <p:spPr>
          <a:xfrm>
            <a:off x="7915455" y="6033662"/>
            <a:ext cx="1012521" cy="523220"/>
          </a:xfrm>
          <a:prstGeom prst="rect">
            <a:avLst/>
          </a:prstGeom>
          <a:noFill/>
        </p:spPr>
        <p:txBody>
          <a:bodyPr wrap="none" rtlCol="0">
            <a:spAutoFit/>
          </a:bodyPr>
          <a:lstStyle/>
          <a:p>
            <a:r>
              <a:rPr lang="ru-RU" sz="2800" b="1" u="sng" dirty="0" smtClean="0">
                <a:solidFill>
                  <a:schemeClr val="accent4">
                    <a:lumMod val="50000"/>
                  </a:schemeClr>
                </a:solidFill>
                <a:hlinkClick r:id="rId3" action="ppaction://hlinksldjump"/>
              </a:rPr>
              <a:t>ответ</a:t>
            </a:r>
            <a:endParaRPr lang="ru-RU" sz="2800" b="1" u="sng" dirty="0">
              <a:solidFill>
                <a:schemeClr val="accent4">
                  <a:lumMod val="50000"/>
                </a:schemeClr>
              </a:solidFill>
            </a:endParaRPr>
          </a:p>
        </p:txBody>
      </p:sp>
      <p:sp>
        <p:nvSpPr>
          <p:cNvPr id="6" name="TextBox 5"/>
          <p:cNvSpPr txBox="1"/>
          <p:nvPr/>
        </p:nvSpPr>
        <p:spPr>
          <a:xfrm>
            <a:off x="4165326" y="164537"/>
            <a:ext cx="4762650" cy="923330"/>
          </a:xfrm>
          <a:prstGeom prst="rect">
            <a:avLst/>
          </a:prstGeom>
          <a:noFill/>
        </p:spPr>
        <p:txBody>
          <a:bodyPr wrap="none" rtlCol="0">
            <a:spAutoFit/>
          </a:bodyPr>
          <a:lstStyle/>
          <a:p>
            <a:r>
              <a:rPr lang="ru-RU" sz="5400" b="1" dirty="0" smtClean="0">
                <a:solidFill>
                  <a:schemeClr val="bg2">
                    <a:lumMod val="25000"/>
                  </a:schemeClr>
                </a:solidFill>
              </a:rPr>
              <a:t>Учителя героев</a:t>
            </a:r>
            <a:endParaRPr lang="ru-RU" sz="5400" b="1" dirty="0">
              <a:solidFill>
                <a:schemeClr val="bg2">
                  <a:lumMod val="25000"/>
                </a:schemeClr>
              </a:solidFill>
            </a:endParaRPr>
          </a:p>
        </p:txBody>
      </p:sp>
    </p:spTree>
    <p:extLst>
      <p:ext uri="{BB962C8B-B14F-4D97-AF65-F5344CB8AC3E}">
        <p14:creationId xmlns:p14="http://schemas.microsoft.com/office/powerpoint/2010/main" val="283268650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G:\УРОКИ\Мне для уроков\ФОНЫ\Литература\литература\картинки\Фон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107504" y="1413063"/>
            <a:ext cx="4464496" cy="4031873"/>
          </a:xfrm>
          <a:prstGeom prst="rect">
            <a:avLst/>
          </a:prstGeom>
        </p:spPr>
        <p:txBody>
          <a:bodyPr wrap="square">
            <a:spAutoFit/>
          </a:bodyPr>
          <a:lstStyle/>
          <a:p>
            <a:r>
              <a:rPr lang="ru-RU" sz="3200" b="1" i="1" dirty="0" smtClean="0">
                <a:solidFill>
                  <a:schemeClr val="bg2">
                    <a:lumMod val="10000"/>
                  </a:schemeClr>
                </a:solidFill>
                <a:latin typeface="Bookman Old Style" panose="02050604050505020204" pitchFamily="18" charset="0"/>
              </a:rPr>
              <a:t>Карл Иванович </a:t>
            </a:r>
            <a:r>
              <a:rPr lang="ru-RU" sz="3200" b="1" i="1" dirty="0" err="1" smtClean="0">
                <a:solidFill>
                  <a:schemeClr val="bg2">
                    <a:lumMod val="10000"/>
                  </a:schemeClr>
                </a:solidFill>
                <a:latin typeface="Bookman Old Style" panose="02050604050505020204" pitchFamily="18" charset="0"/>
              </a:rPr>
              <a:t>Мауер</a:t>
            </a:r>
            <a:r>
              <a:rPr lang="ru-RU" sz="3200" b="1" i="1" dirty="0" smtClean="0">
                <a:solidFill>
                  <a:schemeClr val="bg2">
                    <a:lumMod val="10000"/>
                  </a:schemeClr>
                </a:solidFill>
                <a:latin typeface="Bookman Old Style" panose="02050604050505020204" pitchFamily="18" charset="0"/>
              </a:rPr>
              <a:t>, домашний учитель Николеньки</a:t>
            </a:r>
            <a:r>
              <a:rPr lang="ru-RU" sz="3200" b="1" i="1" dirty="0">
                <a:solidFill>
                  <a:schemeClr val="bg2">
                    <a:lumMod val="10000"/>
                  </a:schemeClr>
                </a:solidFill>
                <a:latin typeface="Bookman Old Style" panose="02050604050505020204" pitchFamily="18" charset="0"/>
              </a:rPr>
              <a:t/>
            </a:r>
            <a:br>
              <a:rPr lang="ru-RU" sz="3200" b="1" i="1" dirty="0">
                <a:solidFill>
                  <a:schemeClr val="bg2">
                    <a:lumMod val="10000"/>
                  </a:schemeClr>
                </a:solidFill>
                <a:latin typeface="Bookman Old Style" panose="02050604050505020204" pitchFamily="18" charset="0"/>
              </a:rPr>
            </a:br>
            <a:endParaRPr lang="ru-RU" sz="3200" b="1" i="1" dirty="0" smtClean="0">
              <a:solidFill>
                <a:schemeClr val="bg2">
                  <a:lumMod val="10000"/>
                </a:schemeClr>
              </a:solidFill>
              <a:latin typeface="Bookman Old Style" panose="02050604050505020204" pitchFamily="18" charset="0"/>
            </a:endParaRPr>
          </a:p>
          <a:p>
            <a:r>
              <a:rPr lang="ru-RU" sz="3200" b="1" i="1" dirty="0" smtClean="0">
                <a:solidFill>
                  <a:schemeClr val="bg2">
                    <a:lumMod val="10000"/>
                  </a:schemeClr>
                </a:solidFill>
                <a:latin typeface="Bookman Old Style" panose="02050604050505020204" pitchFamily="18" charset="0"/>
              </a:rPr>
              <a:t>(повесть </a:t>
            </a:r>
          </a:p>
          <a:p>
            <a:r>
              <a:rPr lang="ru-RU" sz="3200" b="1" i="1" dirty="0" smtClean="0">
                <a:solidFill>
                  <a:schemeClr val="bg2">
                    <a:lumMod val="10000"/>
                  </a:schemeClr>
                </a:solidFill>
                <a:latin typeface="Bookman Old Style" panose="02050604050505020204" pitchFamily="18" charset="0"/>
              </a:rPr>
              <a:t>Л.Н. Толстого «Детство»)</a:t>
            </a:r>
            <a:endParaRPr lang="ru-RU" sz="3200" b="1" i="1" dirty="0">
              <a:solidFill>
                <a:schemeClr val="bg2">
                  <a:lumMod val="10000"/>
                </a:schemeClr>
              </a:solidFill>
              <a:latin typeface="Bookman Old Style" panose="02050604050505020204" pitchFamily="18" charset="0"/>
            </a:endParaRPr>
          </a:p>
        </p:txBody>
      </p:sp>
      <p:sp>
        <p:nvSpPr>
          <p:cNvPr id="2" name="Управляющая кнопка: домой 1">
            <a:hlinkClick r:id="rId3" action="ppaction://hlinksldjump" highlightClick="1"/>
          </p:cNvPr>
          <p:cNvSpPr/>
          <p:nvPr/>
        </p:nvSpPr>
        <p:spPr>
          <a:xfrm>
            <a:off x="193901" y="6256297"/>
            <a:ext cx="521208" cy="521208"/>
          </a:xfrm>
          <a:prstGeom prst="actionButtonHome">
            <a:avLst/>
          </a:prstGeom>
          <a:solidFill>
            <a:schemeClr val="bg2">
              <a:lumMod val="25000"/>
            </a:schemeClr>
          </a:solidFill>
          <a:ln>
            <a:solidFill>
              <a:schemeClr val="bg2">
                <a:lumMod val="50000"/>
              </a:schemeClr>
            </a:solidFill>
          </a:ln>
          <a:effectLst>
            <a:innerShdw blurRad="63500" dist="50800" dir="8100000">
              <a:prstClr val="black">
                <a:alpha val="0"/>
              </a:prstClr>
            </a:innerShdw>
          </a:effectLst>
          <a:scene3d>
            <a:camera prst="orthographicFront"/>
            <a:lightRig rig="two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40962" name="Picture 2" descr="http://tolstoy.ru/resize/big/upload/iblock/4df/4df1fc8eda83d750b5564424115e8c73.jpg"/>
          <p:cNvPicPr>
            <a:picLocks noChangeAspect="1" noChangeArrowheads="1"/>
          </p:cNvPicPr>
          <p:nvPr/>
        </p:nvPicPr>
        <p:blipFill rotWithShape="1">
          <a:blip r:embed="rId4">
            <a:extLst>
              <a:ext uri="{28A0092B-C50C-407E-A947-70E740481C1C}">
                <a14:useLocalDpi xmlns:a14="http://schemas.microsoft.com/office/drawing/2010/main" val="0"/>
              </a:ext>
            </a:extLst>
          </a:blip>
          <a:srcRect l="10773" t="9234" r="8934" b="14626"/>
          <a:stretch/>
        </p:blipFill>
        <p:spPr bwMode="auto">
          <a:xfrm>
            <a:off x="5435474" y="1177338"/>
            <a:ext cx="3464529" cy="505429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4165326" y="164537"/>
            <a:ext cx="4762650" cy="923330"/>
          </a:xfrm>
          <a:prstGeom prst="rect">
            <a:avLst/>
          </a:prstGeom>
          <a:noFill/>
        </p:spPr>
        <p:txBody>
          <a:bodyPr wrap="none" rtlCol="0">
            <a:spAutoFit/>
          </a:bodyPr>
          <a:lstStyle/>
          <a:p>
            <a:r>
              <a:rPr lang="ru-RU" sz="5400" b="1" dirty="0" smtClean="0">
                <a:solidFill>
                  <a:schemeClr val="bg2">
                    <a:lumMod val="25000"/>
                  </a:schemeClr>
                </a:solidFill>
              </a:rPr>
              <a:t>Учителя героев</a:t>
            </a:r>
            <a:endParaRPr lang="ru-RU" sz="5400" b="1" dirty="0">
              <a:solidFill>
                <a:schemeClr val="bg2">
                  <a:lumMod val="25000"/>
                </a:schemeClr>
              </a:solidFill>
            </a:endParaRPr>
          </a:p>
        </p:txBody>
      </p:sp>
    </p:spTree>
    <p:extLst>
      <p:ext uri="{BB962C8B-B14F-4D97-AF65-F5344CB8AC3E}">
        <p14:creationId xmlns:p14="http://schemas.microsoft.com/office/powerpoint/2010/main" val="278971181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G:\УРОКИ\Мне для уроков\ФОНЫ\Литература\литература\картинки\Фон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4355976" y="1484783"/>
            <a:ext cx="4572000" cy="4524315"/>
          </a:xfrm>
          <a:prstGeom prst="rect">
            <a:avLst/>
          </a:prstGeom>
        </p:spPr>
        <p:txBody>
          <a:bodyPr>
            <a:spAutoFit/>
          </a:bodyPr>
          <a:lstStyle/>
          <a:p>
            <a:r>
              <a:rPr lang="ru-RU" sz="3200" b="1" i="1" dirty="0">
                <a:solidFill>
                  <a:schemeClr val="bg2">
                    <a:lumMod val="10000"/>
                  </a:schemeClr>
                </a:solidFill>
                <a:latin typeface="Bookman Old Style" panose="02050604050505020204" pitchFamily="18" charset="0"/>
              </a:rPr>
              <a:t>Кто говорил </a:t>
            </a:r>
            <a:r>
              <a:rPr lang="ru-RU" sz="3200" b="1" i="1" dirty="0" smtClean="0">
                <a:solidFill>
                  <a:schemeClr val="bg2">
                    <a:lumMod val="10000"/>
                  </a:schemeClr>
                </a:solidFill>
                <a:latin typeface="Bookman Old Style" panose="02050604050505020204" pitchFamily="18" charset="0"/>
              </a:rPr>
              <a:t>Александру Герцену:</a:t>
            </a:r>
            <a:r>
              <a:rPr lang="ru-RU" sz="3200" b="1" i="1" dirty="0">
                <a:solidFill>
                  <a:schemeClr val="bg2">
                    <a:lumMod val="10000"/>
                  </a:schemeClr>
                </a:solidFill>
                <a:latin typeface="Bookman Old Style" panose="02050604050505020204" pitchFamily="18" charset="0"/>
              </a:rPr>
              <a:t/>
            </a:r>
            <a:br>
              <a:rPr lang="ru-RU" sz="3200" b="1" i="1" dirty="0">
                <a:solidFill>
                  <a:schemeClr val="bg2">
                    <a:lumMod val="10000"/>
                  </a:schemeClr>
                </a:solidFill>
                <a:latin typeface="Bookman Old Style" panose="02050604050505020204" pitchFamily="18" charset="0"/>
              </a:rPr>
            </a:br>
            <a:r>
              <a:rPr lang="ru-RU" sz="3200" b="1" i="1" dirty="0">
                <a:solidFill>
                  <a:schemeClr val="bg2">
                    <a:lumMod val="10000"/>
                  </a:schemeClr>
                </a:solidFill>
                <a:latin typeface="Bookman Old Style" panose="02050604050505020204" pitchFamily="18" charset="0"/>
              </a:rPr>
              <a:t>«Я, право, думал, что из вас ничего не выйдет, но ваши </a:t>
            </a:r>
            <a:r>
              <a:rPr lang="ru-RU" sz="3200" b="1" i="1" dirty="0" smtClean="0">
                <a:solidFill>
                  <a:schemeClr val="bg2">
                    <a:lumMod val="10000"/>
                  </a:schemeClr>
                </a:solidFill>
                <a:latin typeface="Bookman Old Style" panose="02050604050505020204" pitchFamily="18" charset="0"/>
              </a:rPr>
              <a:t>благородные </a:t>
            </a:r>
            <a:r>
              <a:rPr lang="ru-RU" sz="3200" b="1" i="1" dirty="0">
                <a:solidFill>
                  <a:schemeClr val="bg2">
                    <a:lumMod val="10000"/>
                  </a:schemeClr>
                </a:solidFill>
                <a:latin typeface="Bookman Old Style" panose="02050604050505020204" pitchFamily="18" charset="0"/>
              </a:rPr>
              <a:t>чувства спасут </a:t>
            </a:r>
            <a:r>
              <a:rPr lang="ru-RU" sz="3200" b="1" i="1" dirty="0" smtClean="0">
                <a:solidFill>
                  <a:schemeClr val="bg2">
                    <a:lumMod val="10000"/>
                  </a:schemeClr>
                </a:solidFill>
                <a:latin typeface="Bookman Old Style" panose="02050604050505020204" pitchFamily="18" charset="0"/>
              </a:rPr>
              <a:t>вас»?</a:t>
            </a:r>
            <a:endParaRPr lang="ru-RU" sz="3200" b="1" i="1" dirty="0">
              <a:solidFill>
                <a:schemeClr val="bg2">
                  <a:lumMod val="10000"/>
                </a:schemeClr>
              </a:solidFill>
              <a:latin typeface="Bookman Old Style" panose="02050604050505020204" pitchFamily="18" charset="0"/>
            </a:endParaRPr>
          </a:p>
        </p:txBody>
      </p:sp>
      <p:sp>
        <p:nvSpPr>
          <p:cNvPr id="5" name="TextBox 4"/>
          <p:cNvSpPr txBox="1"/>
          <p:nvPr/>
        </p:nvSpPr>
        <p:spPr>
          <a:xfrm>
            <a:off x="7915455" y="6033662"/>
            <a:ext cx="1012521" cy="523220"/>
          </a:xfrm>
          <a:prstGeom prst="rect">
            <a:avLst/>
          </a:prstGeom>
          <a:noFill/>
        </p:spPr>
        <p:txBody>
          <a:bodyPr wrap="none" rtlCol="0">
            <a:spAutoFit/>
          </a:bodyPr>
          <a:lstStyle/>
          <a:p>
            <a:r>
              <a:rPr lang="ru-RU" sz="2800" b="1" u="sng" dirty="0" smtClean="0">
                <a:solidFill>
                  <a:schemeClr val="accent4">
                    <a:lumMod val="50000"/>
                  </a:schemeClr>
                </a:solidFill>
                <a:hlinkClick r:id="rId3" action="ppaction://hlinksldjump"/>
              </a:rPr>
              <a:t>ответ</a:t>
            </a:r>
            <a:endParaRPr lang="ru-RU" sz="2800" b="1" u="sng" dirty="0">
              <a:solidFill>
                <a:schemeClr val="accent4">
                  <a:lumMod val="50000"/>
                </a:schemeClr>
              </a:solidFill>
            </a:endParaRPr>
          </a:p>
        </p:txBody>
      </p:sp>
      <p:sp>
        <p:nvSpPr>
          <p:cNvPr id="6" name="TextBox 5"/>
          <p:cNvSpPr txBox="1"/>
          <p:nvPr/>
        </p:nvSpPr>
        <p:spPr>
          <a:xfrm>
            <a:off x="4165326" y="164537"/>
            <a:ext cx="4762650" cy="923330"/>
          </a:xfrm>
          <a:prstGeom prst="rect">
            <a:avLst/>
          </a:prstGeom>
          <a:noFill/>
        </p:spPr>
        <p:txBody>
          <a:bodyPr wrap="none" rtlCol="0">
            <a:spAutoFit/>
          </a:bodyPr>
          <a:lstStyle/>
          <a:p>
            <a:r>
              <a:rPr lang="ru-RU" sz="5400" b="1" dirty="0" smtClean="0">
                <a:solidFill>
                  <a:schemeClr val="bg2">
                    <a:lumMod val="25000"/>
                  </a:schemeClr>
                </a:solidFill>
              </a:rPr>
              <a:t>Учителя героев</a:t>
            </a:r>
            <a:endParaRPr lang="ru-RU" sz="5400" b="1" dirty="0">
              <a:solidFill>
                <a:schemeClr val="bg2">
                  <a:lumMod val="25000"/>
                </a:schemeClr>
              </a:solidFill>
            </a:endParaRPr>
          </a:p>
        </p:txBody>
      </p:sp>
    </p:spTree>
    <p:extLst>
      <p:ext uri="{BB962C8B-B14F-4D97-AF65-F5344CB8AC3E}">
        <p14:creationId xmlns:p14="http://schemas.microsoft.com/office/powerpoint/2010/main" val="283268650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G:\УРОКИ\2_Литература_NEW\Тема детства\ФОНЫ_Литературные\OPDdPVV.jpg"/>
          <p:cNvPicPr>
            <a:picLocks noChangeAspect="1" noChangeArrowheads="1"/>
          </p:cNvPicPr>
          <p:nvPr/>
        </p:nvPicPr>
        <p:blipFill rotWithShape="1">
          <a:blip r:embed="rId2">
            <a:extLst>
              <a:ext uri="{28A0092B-C50C-407E-A947-70E740481C1C}">
                <a14:useLocalDpi xmlns:a14="http://schemas.microsoft.com/office/drawing/2010/main" val="0"/>
              </a:ext>
            </a:extLst>
          </a:blip>
          <a:srcRect l="17311" t="15450" r="31896" b="23598"/>
          <a:stretch/>
        </p:blipFill>
        <p:spPr bwMode="auto">
          <a:xfrm>
            <a:off x="0" y="0"/>
            <a:ext cx="9144000" cy="6831376"/>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4716016" y="5940569"/>
            <a:ext cx="4211960" cy="584775"/>
          </a:xfrm>
          <a:prstGeom prst="rect">
            <a:avLst/>
          </a:prstGeom>
        </p:spPr>
        <p:txBody>
          <a:bodyPr wrap="square">
            <a:spAutoFit/>
          </a:bodyPr>
          <a:lstStyle/>
          <a:p>
            <a:r>
              <a:rPr lang="ru-RU" sz="1600" b="1" i="1" dirty="0" smtClean="0">
                <a:solidFill>
                  <a:schemeClr val="accent6">
                    <a:lumMod val="50000"/>
                  </a:schemeClr>
                </a:solidFill>
                <a:latin typeface="Georgia" pitchFamily="18" charset="0"/>
              </a:rPr>
              <a:t>Фотопортрет Н.Г. Гарина-Михайловского. </a:t>
            </a:r>
          </a:p>
        </p:txBody>
      </p:sp>
      <p:sp>
        <p:nvSpPr>
          <p:cNvPr id="4" name="TextBox 3"/>
          <p:cNvSpPr txBox="1"/>
          <p:nvPr/>
        </p:nvSpPr>
        <p:spPr>
          <a:xfrm>
            <a:off x="4652443" y="1196752"/>
            <a:ext cx="3953326" cy="1200329"/>
          </a:xfrm>
          <a:prstGeom prst="rect">
            <a:avLst/>
          </a:prstGeom>
          <a:noFill/>
        </p:spPr>
        <p:txBody>
          <a:bodyPr wrap="none" rtlCol="0">
            <a:spAutoFit/>
          </a:bodyPr>
          <a:lstStyle/>
          <a:p>
            <a:pPr algn="ctr"/>
            <a:r>
              <a:rPr lang="ru-RU" sz="3600" b="1" dirty="0" smtClean="0">
                <a:latin typeface="Georgia" pitchFamily="18" charset="0"/>
              </a:rPr>
              <a:t>Гарин-</a:t>
            </a:r>
          </a:p>
          <a:p>
            <a:pPr algn="ctr"/>
            <a:r>
              <a:rPr lang="ru-RU" sz="3600" b="1" dirty="0" smtClean="0">
                <a:latin typeface="Georgia" pitchFamily="18" charset="0"/>
              </a:rPr>
              <a:t>Михайловский</a:t>
            </a:r>
            <a:endParaRPr lang="ru-RU" sz="3600" b="1" dirty="0">
              <a:latin typeface="Georgia" pitchFamily="18" charset="0"/>
            </a:endParaRPr>
          </a:p>
        </p:txBody>
      </p:sp>
      <p:sp>
        <p:nvSpPr>
          <p:cNvPr id="5" name="TextBox 4"/>
          <p:cNvSpPr txBox="1"/>
          <p:nvPr/>
        </p:nvSpPr>
        <p:spPr>
          <a:xfrm>
            <a:off x="4860032" y="2276872"/>
            <a:ext cx="3384376" cy="1200329"/>
          </a:xfrm>
          <a:prstGeom prst="rect">
            <a:avLst/>
          </a:prstGeom>
          <a:noFill/>
        </p:spPr>
        <p:txBody>
          <a:bodyPr wrap="square" rtlCol="0">
            <a:spAutoFit/>
          </a:bodyPr>
          <a:lstStyle/>
          <a:p>
            <a:pPr algn="ctr"/>
            <a:r>
              <a:rPr lang="ru-RU" sz="3600" b="1" dirty="0" smtClean="0">
                <a:latin typeface="Georgia" pitchFamily="18" charset="0"/>
              </a:rPr>
              <a:t>Николай Георгиевич</a:t>
            </a:r>
            <a:endParaRPr lang="ru-RU" sz="3600" b="1" dirty="0">
              <a:latin typeface="Georgia" pitchFamily="18" charset="0"/>
            </a:endParaRPr>
          </a:p>
        </p:txBody>
      </p:sp>
      <p:sp>
        <p:nvSpPr>
          <p:cNvPr id="6" name="TextBox 5"/>
          <p:cNvSpPr txBox="1"/>
          <p:nvPr/>
        </p:nvSpPr>
        <p:spPr>
          <a:xfrm>
            <a:off x="4284748" y="116632"/>
            <a:ext cx="4823756" cy="461665"/>
          </a:xfrm>
          <a:prstGeom prst="rect">
            <a:avLst/>
          </a:prstGeom>
          <a:noFill/>
        </p:spPr>
        <p:txBody>
          <a:bodyPr wrap="none" rtlCol="0">
            <a:spAutoFit/>
          </a:bodyPr>
          <a:lstStyle/>
          <a:p>
            <a:r>
              <a:rPr lang="ru-RU" sz="2400" b="1" i="1" dirty="0" smtClean="0">
                <a:solidFill>
                  <a:schemeClr val="accent6">
                    <a:lumMod val="50000"/>
                  </a:schemeClr>
                </a:solidFill>
                <a:latin typeface="Georgia" pitchFamily="18" charset="0"/>
              </a:rPr>
              <a:t>Конкурс «Узнай писателя»</a:t>
            </a:r>
            <a:endParaRPr lang="ru-RU" sz="2400" b="1" i="1" dirty="0">
              <a:solidFill>
                <a:schemeClr val="accent6">
                  <a:lumMod val="50000"/>
                </a:schemeClr>
              </a:solidFill>
              <a:latin typeface="Georgia" pitchFamily="18" charset="0"/>
            </a:endParaRPr>
          </a:p>
        </p:txBody>
      </p:sp>
      <p:pic>
        <p:nvPicPr>
          <p:cNvPr id="22530" name="Picture 2" descr="Nikolay Mikhaylovsky.jpg"/>
          <p:cNvPicPr>
            <a:picLocks noChangeAspect="1" noChangeArrowheads="1"/>
          </p:cNvPicPr>
          <p:nvPr/>
        </p:nvPicPr>
        <p:blipFill>
          <a:blip r:embed="rId3" cstate="print"/>
          <a:srcRect/>
          <a:stretch>
            <a:fillRect/>
          </a:stretch>
        </p:blipFill>
        <p:spPr bwMode="auto">
          <a:xfrm>
            <a:off x="107504" y="1048114"/>
            <a:ext cx="4464496" cy="555045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9"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ppt_x</p:attrName>
                                        </p:attrNameLst>
                                      </p:cBhvr>
                                      <p:tavLst>
                                        <p:tav tm="0">
                                          <p:val>
                                            <p:strVal val="#ppt_x-.2"/>
                                          </p:val>
                                        </p:tav>
                                        <p:tav tm="100000">
                                          <p:val>
                                            <p:strVal val="#ppt_x"/>
                                          </p:val>
                                        </p:tav>
                                      </p:tavLst>
                                    </p:anim>
                                    <p:anim calcmode="lin" valueType="num">
                                      <p:cBhvr>
                                        <p:cTn id="1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G:\УРОКИ\Мне для уроков\ФОНЫ\Литература\литература\картинки\Фон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107504" y="1413063"/>
            <a:ext cx="4464496" cy="4031873"/>
          </a:xfrm>
          <a:prstGeom prst="rect">
            <a:avLst/>
          </a:prstGeom>
        </p:spPr>
        <p:txBody>
          <a:bodyPr wrap="square">
            <a:spAutoFit/>
          </a:bodyPr>
          <a:lstStyle/>
          <a:p>
            <a:r>
              <a:rPr lang="ru-RU" sz="3200" b="1" i="1" dirty="0" smtClean="0">
                <a:solidFill>
                  <a:schemeClr val="bg2">
                    <a:lumMod val="10000"/>
                  </a:schemeClr>
                </a:solidFill>
                <a:latin typeface="Bookman Old Style" panose="02050604050505020204" pitchFamily="18" charset="0"/>
              </a:rPr>
              <a:t>Старик </a:t>
            </a:r>
            <a:r>
              <a:rPr lang="ru-RU" sz="3200" b="1" i="1" dirty="0" err="1">
                <a:solidFill>
                  <a:schemeClr val="bg2">
                    <a:lumMod val="10000"/>
                  </a:schemeClr>
                </a:solidFill>
                <a:latin typeface="Bookman Old Style" panose="02050604050505020204" pitchFamily="18" charset="0"/>
              </a:rPr>
              <a:t>Б</a:t>
            </a:r>
            <a:r>
              <a:rPr lang="ru-RU" sz="3200" b="1" i="1" dirty="0" err="1" smtClean="0">
                <a:solidFill>
                  <a:schemeClr val="bg2">
                    <a:lumMod val="10000"/>
                  </a:schemeClr>
                </a:solidFill>
                <a:latin typeface="Bookman Old Style" panose="02050604050505020204" pitchFamily="18" charset="0"/>
              </a:rPr>
              <a:t>ушо</a:t>
            </a:r>
            <a:r>
              <a:rPr lang="ru-RU" sz="3200" b="1" i="1" dirty="0" smtClean="0">
                <a:solidFill>
                  <a:schemeClr val="bg2">
                    <a:lumMod val="10000"/>
                  </a:schemeClr>
                </a:solidFill>
                <a:latin typeface="Bookman Old Style" panose="02050604050505020204" pitchFamily="18" charset="0"/>
              </a:rPr>
              <a:t>, учитель Александра Герцена</a:t>
            </a:r>
            <a:r>
              <a:rPr lang="ru-RU" sz="3200" b="1" i="1" dirty="0">
                <a:solidFill>
                  <a:schemeClr val="bg2">
                    <a:lumMod val="10000"/>
                  </a:schemeClr>
                </a:solidFill>
                <a:latin typeface="Bookman Old Style" panose="02050604050505020204" pitchFamily="18" charset="0"/>
              </a:rPr>
              <a:t/>
            </a:r>
            <a:br>
              <a:rPr lang="ru-RU" sz="3200" b="1" i="1" dirty="0">
                <a:solidFill>
                  <a:schemeClr val="bg2">
                    <a:lumMod val="10000"/>
                  </a:schemeClr>
                </a:solidFill>
                <a:latin typeface="Bookman Old Style" panose="02050604050505020204" pitchFamily="18" charset="0"/>
              </a:rPr>
            </a:br>
            <a:endParaRPr lang="ru-RU" sz="3200" b="1" i="1" dirty="0" smtClean="0">
              <a:solidFill>
                <a:schemeClr val="bg2">
                  <a:lumMod val="10000"/>
                </a:schemeClr>
              </a:solidFill>
              <a:latin typeface="Bookman Old Style" panose="02050604050505020204" pitchFamily="18" charset="0"/>
            </a:endParaRPr>
          </a:p>
          <a:p>
            <a:r>
              <a:rPr lang="ru-RU" sz="3200" b="1" i="1" dirty="0" smtClean="0">
                <a:solidFill>
                  <a:schemeClr val="bg2">
                    <a:lumMod val="10000"/>
                  </a:schemeClr>
                </a:solidFill>
                <a:latin typeface="Bookman Old Style" panose="02050604050505020204" pitchFamily="18" charset="0"/>
              </a:rPr>
              <a:t>(мемуары </a:t>
            </a:r>
          </a:p>
          <a:p>
            <a:r>
              <a:rPr lang="ru-RU" sz="3200" b="1" i="1" dirty="0" smtClean="0">
                <a:solidFill>
                  <a:schemeClr val="bg2">
                    <a:lumMod val="10000"/>
                  </a:schemeClr>
                </a:solidFill>
                <a:latin typeface="Bookman Old Style" panose="02050604050505020204" pitchFamily="18" charset="0"/>
              </a:rPr>
              <a:t>А.И. Герцена «Былое и думы»)</a:t>
            </a:r>
            <a:endParaRPr lang="ru-RU" sz="3200" b="1" i="1" dirty="0">
              <a:solidFill>
                <a:schemeClr val="bg2">
                  <a:lumMod val="10000"/>
                </a:schemeClr>
              </a:solidFill>
              <a:latin typeface="Bookman Old Style" panose="02050604050505020204" pitchFamily="18" charset="0"/>
            </a:endParaRPr>
          </a:p>
        </p:txBody>
      </p:sp>
      <p:sp>
        <p:nvSpPr>
          <p:cNvPr id="2" name="Управляющая кнопка: домой 1">
            <a:hlinkClick r:id="rId3" action="ppaction://hlinksldjump" highlightClick="1"/>
          </p:cNvPr>
          <p:cNvSpPr/>
          <p:nvPr/>
        </p:nvSpPr>
        <p:spPr>
          <a:xfrm>
            <a:off x="193901" y="6256297"/>
            <a:ext cx="521208" cy="521208"/>
          </a:xfrm>
          <a:prstGeom prst="actionButtonHome">
            <a:avLst/>
          </a:prstGeom>
          <a:solidFill>
            <a:schemeClr val="bg2">
              <a:lumMod val="25000"/>
            </a:schemeClr>
          </a:solidFill>
          <a:ln>
            <a:solidFill>
              <a:schemeClr val="bg2">
                <a:lumMod val="50000"/>
              </a:schemeClr>
            </a:solidFill>
          </a:ln>
          <a:effectLst>
            <a:innerShdw blurRad="63500" dist="50800" dir="8100000">
              <a:prstClr val="black">
                <a:alpha val="0"/>
              </a:prstClr>
            </a:innerShdw>
          </a:effectLst>
          <a:scene3d>
            <a:camera prst="orthographicFront"/>
            <a:lightRig rig="two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8914" name="Picture 2" descr="http://cdn8.cheloveche.ru/photobank/00/c4/50359_original.png?143695665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44641" y="1556791"/>
            <a:ext cx="4785808" cy="3744416"/>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4165326" y="164537"/>
            <a:ext cx="4762650" cy="923330"/>
          </a:xfrm>
          <a:prstGeom prst="rect">
            <a:avLst/>
          </a:prstGeom>
          <a:noFill/>
        </p:spPr>
        <p:txBody>
          <a:bodyPr wrap="none" rtlCol="0">
            <a:spAutoFit/>
          </a:bodyPr>
          <a:lstStyle/>
          <a:p>
            <a:r>
              <a:rPr lang="ru-RU" sz="5400" b="1" dirty="0" smtClean="0">
                <a:solidFill>
                  <a:schemeClr val="bg2">
                    <a:lumMod val="25000"/>
                  </a:schemeClr>
                </a:solidFill>
              </a:rPr>
              <a:t>Учителя героев</a:t>
            </a:r>
            <a:endParaRPr lang="ru-RU" sz="5400" b="1" dirty="0">
              <a:solidFill>
                <a:schemeClr val="bg2">
                  <a:lumMod val="25000"/>
                </a:schemeClr>
              </a:solidFill>
            </a:endParaRPr>
          </a:p>
        </p:txBody>
      </p:sp>
    </p:spTree>
    <p:extLst>
      <p:ext uri="{BB962C8B-B14F-4D97-AF65-F5344CB8AC3E}">
        <p14:creationId xmlns:p14="http://schemas.microsoft.com/office/powerpoint/2010/main" val="278971181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G:\УРОКИ\Мне для уроков\ФОНЫ\Литература\литература\картинки\Фон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4270532" y="1220554"/>
            <a:ext cx="4837972" cy="5016758"/>
          </a:xfrm>
          <a:prstGeom prst="rect">
            <a:avLst/>
          </a:prstGeom>
        </p:spPr>
        <p:txBody>
          <a:bodyPr wrap="square">
            <a:spAutoFit/>
          </a:bodyPr>
          <a:lstStyle/>
          <a:p>
            <a:r>
              <a:rPr lang="ru-RU" sz="2000" b="1" i="1" dirty="0" smtClean="0">
                <a:solidFill>
                  <a:schemeClr val="bg2">
                    <a:lumMod val="10000"/>
                  </a:schemeClr>
                </a:solidFill>
                <a:latin typeface="Bookman Old Style" panose="02050604050505020204" pitchFamily="18" charset="0"/>
              </a:rPr>
              <a:t>«Ты </a:t>
            </a:r>
            <a:r>
              <a:rPr lang="ru-RU" sz="2000" b="1" i="1" dirty="0">
                <a:solidFill>
                  <a:schemeClr val="bg2">
                    <a:lumMod val="10000"/>
                  </a:schemeClr>
                </a:solidFill>
                <a:latin typeface="Bookman Old Style" panose="02050604050505020204" pitchFamily="18" charset="0"/>
              </a:rPr>
              <a:t>должен себе </a:t>
            </a:r>
            <a:r>
              <a:rPr lang="ru-RU" sz="2000" b="1" i="1" dirty="0" smtClean="0">
                <a:solidFill>
                  <a:schemeClr val="bg2">
                    <a:lumMod val="10000"/>
                  </a:schemeClr>
                </a:solidFill>
                <a:latin typeface="Bookman Old Style" panose="02050604050505020204" pitchFamily="18" charset="0"/>
              </a:rPr>
              <a:t>усвоить, что </a:t>
            </a:r>
            <a:r>
              <a:rPr lang="ru-RU" sz="2000" b="1" i="1" dirty="0">
                <a:solidFill>
                  <a:schemeClr val="bg2">
                    <a:lumMod val="10000"/>
                  </a:schemeClr>
                </a:solidFill>
                <a:latin typeface="Bookman Old Style" panose="02050604050505020204" pitchFamily="18" charset="0"/>
              </a:rPr>
              <a:t>такие люди, </a:t>
            </a:r>
            <a:r>
              <a:rPr lang="ru-RU" sz="2000" b="1" i="1" dirty="0" smtClean="0">
                <a:solidFill>
                  <a:schemeClr val="bg2">
                    <a:lumMod val="10000"/>
                  </a:schemeClr>
                </a:solidFill>
                <a:latin typeface="Bookman Old Style" panose="02050604050505020204" pitchFamily="18" charset="0"/>
              </a:rPr>
              <a:t>… отличались </a:t>
            </a:r>
            <a:r>
              <a:rPr lang="ru-RU" sz="2000" b="1" i="1" dirty="0">
                <a:solidFill>
                  <a:schemeClr val="bg2">
                    <a:lumMod val="10000"/>
                  </a:schemeClr>
                </a:solidFill>
                <a:latin typeface="Bookman Old Style" panose="02050604050505020204" pitchFamily="18" charset="0"/>
              </a:rPr>
              <a:t>непоколебимой волей и мужественным характером. </a:t>
            </a:r>
            <a:r>
              <a:rPr lang="ru-RU" sz="2000" b="1" i="1" dirty="0" smtClean="0">
                <a:solidFill>
                  <a:schemeClr val="bg2">
                    <a:lumMod val="10000"/>
                  </a:schemeClr>
                </a:solidFill>
                <a:latin typeface="Bookman Old Style" panose="02050604050505020204" pitchFamily="18" charset="0"/>
              </a:rPr>
              <a:t>Они не отлынивали… от работы, не таращили поминутно </a:t>
            </a:r>
            <a:r>
              <a:rPr lang="ru-RU" sz="2000" b="1" i="1" dirty="0">
                <a:solidFill>
                  <a:schemeClr val="bg2">
                    <a:lumMod val="10000"/>
                  </a:schemeClr>
                </a:solidFill>
                <a:latin typeface="Bookman Old Style" panose="02050604050505020204" pitchFamily="18" charset="0"/>
              </a:rPr>
              <a:t>глаз на чернильницу, на которой ничего не написано, они даже не знали таких постыдных слов, как "я не могу" или "я устал". Они никогда не крутили себе на лбу вихра, вместо того чтобы усваивать алгебру. Поэтому </a:t>
            </a:r>
            <a:r>
              <a:rPr lang="ru-RU" sz="2000" b="1" i="1" dirty="0" smtClean="0">
                <a:solidFill>
                  <a:schemeClr val="bg2">
                    <a:lumMod val="10000"/>
                  </a:schemeClr>
                </a:solidFill>
                <a:latin typeface="Bookman Old Style" panose="02050604050505020204" pitchFamily="18" charset="0"/>
              </a:rPr>
              <a:t>… до </a:t>
            </a:r>
            <a:r>
              <a:rPr lang="ru-RU" sz="2000" b="1" i="1" dirty="0">
                <a:solidFill>
                  <a:schemeClr val="bg2">
                    <a:lumMod val="10000"/>
                  </a:schemeClr>
                </a:solidFill>
                <a:latin typeface="Bookman Old Style" panose="02050604050505020204" pitchFamily="18" charset="0"/>
              </a:rPr>
              <a:t>сих пор они служат нам примером</a:t>
            </a:r>
            <a:r>
              <a:rPr lang="ru-RU" sz="2000" b="1" i="1" dirty="0" smtClean="0">
                <a:solidFill>
                  <a:schemeClr val="bg2">
                    <a:lumMod val="10000"/>
                  </a:schemeClr>
                </a:solidFill>
                <a:latin typeface="Bookman Old Style" panose="02050604050505020204" pitchFamily="18" charset="0"/>
              </a:rPr>
              <a:t>...»</a:t>
            </a:r>
            <a:endParaRPr lang="ru-RU" sz="2000" b="1" i="1" dirty="0">
              <a:solidFill>
                <a:schemeClr val="bg2">
                  <a:lumMod val="10000"/>
                </a:schemeClr>
              </a:solidFill>
              <a:latin typeface="Bookman Old Style" panose="02050604050505020204" pitchFamily="18" charset="0"/>
            </a:endParaRPr>
          </a:p>
        </p:txBody>
      </p:sp>
      <p:sp>
        <p:nvSpPr>
          <p:cNvPr id="5" name="TextBox 4"/>
          <p:cNvSpPr txBox="1"/>
          <p:nvPr/>
        </p:nvSpPr>
        <p:spPr>
          <a:xfrm>
            <a:off x="7915455" y="6033662"/>
            <a:ext cx="1012521" cy="523220"/>
          </a:xfrm>
          <a:prstGeom prst="rect">
            <a:avLst/>
          </a:prstGeom>
          <a:noFill/>
        </p:spPr>
        <p:txBody>
          <a:bodyPr wrap="none" rtlCol="0">
            <a:spAutoFit/>
          </a:bodyPr>
          <a:lstStyle/>
          <a:p>
            <a:r>
              <a:rPr lang="ru-RU" sz="2800" b="1" u="sng" dirty="0" smtClean="0">
                <a:solidFill>
                  <a:schemeClr val="accent4">
                    <a:lumMod val="50000"/>
                  </a:schemeClr>
                </a:solidFill>
                <a:hlinkClick r:id="rId3" action="ppaction://hlinksldjump"/>
              </a:rPr>
              <a:t>ответ</a:t>
            </a:r>
            <a:endParaRPr lang="ru-RU" sz="2800" b="1" u="sng" dirty="0">
              <a:solidFill>
                <a:schemeClr val="accent4">
                  <a:lumMod val="50000"/>
                </a:schemeClr>
              </a:solidFill>
            </a:endParaRPr>
          </a:p>
        </p:txBody>
      </p:sp>
      <p:sp>
        <p:nvSpPr>
          <p:cNvPr id="6" name="TextBox 5"/>
          <p:cNvSpPr txBox="1"/>
          <p:nvPr/>
        </p:nvSpPr>
        <p:spPr>
          <a:xfrm>
            <a:off x="4165326" y="164537"/>
            <a:ext cx="4762650" cy="923330"/>
          </a:xfrm>
          <a:prstGeom prst="rect">
            <a:avLst/>
          </a:prstGeom>
          <a:noFill/>
        </p:spPr>
        <p:txBody>
          <a:bodyPr wrap="none" rtlCol="0">
            <a:spAutoFit/>
          </a:bodyPr>
          <a:lstStyle/>
          <a:p>
            <a:r>
              <a:rPr lang="ru-RU" sz="5400" b="1" dirty="0" smtClean="0">
                <a:solidFill>
                  <a:schemeClr val="bg2">
                    <a:lumMod val="25000"/>
                  </a:schemeClr>
                </a:solidFill>
              </a:rPr>
              <a:t>Учителя героев</a:t>
            </a:r>
            <a:endParaRPr lang="ru-RU" sz="5400" b="1" dirty="0">
              <a:solidFill>
                <a:schemeClr val="bg2">
                  <a:lumMod val="25000"/>
                </a:schemeClr>
              </a:solidFill>
            </a:endParaRPr>
          </a:p>
        </p:txBody>
      </p:sp>
    </p:spTree>
    <p:extLst>
      <p:ext uri="{BB962C8B-B14F-4D97-AF65-F5344CB8AC3E}">
        <p14:creationId xmlns:p14="http://schemas.microsoft.com/office/powerpoint/2010/main" val="283268650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G:\УРОКИ\Мне для уроков\ФОНЫ\Литература\литература\картинки\Фон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27384"/>
            <a:ext cx="9180512" cy="6885384"/>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107503" y="1413063"/>
            <a:ext cx="4895081" cy="3539430"/>
          </a:xfrm>
          <a:prstGeom prst="rect">
            <a:avLst/>
          </a:prstGeom>
        </p:spPr>
        <p:txBody>
          <a:bodyPr wrap="square">
            <a:spAutoFit/>
          </a:bodyPr>
          <a:lstStyle/>
          <a:p>
            <a:r>
              <a:rPr lang="ru-RU" sz="3200" b="1" i="1" dirty="0" smtClean="0">
                <a:solidFill>
                  <a:schemeClr val="bg2">
                    <a:lumMod val="10000"/>
                  </a:schemeClr>
                </a:solidFill>
                <a:latin typeface="Bookman Old Style" panose="02050604050505020204" pitchFamily="18" charset="0"/>
              </a:rPr>
              <a:t>Аркадий Иванович, домашний учитель Никиты</a:t>
            </a:r>
          </a:p>
          <a:p>
            <a:endParaRPr lang="ru-RU" sz="3200" b="1" i="1" dirty="0" smtClean="0">
              <a:solidFill>
                <a:schemeClr val="bg2">
                  <a:lumMod val="10000"/>
                </a:schemeClr>
              </a:solidFill>
              <a:latin typeface="Bookman Old Style" panose="02050604050505020204" pitchFamily="18" charset="0"/>
            </a:endParaRPr>
          </a:p>
          <a:p>
            <a:r>
              <a:rPr lang="ru-RU" sz="3200" b="1" i="1" dirty="0" smtClean="0">
                <a:solidFill>
                  <a:schemeClr val="bg2">
                    <a:lumMod val="10000"/>
                  </a:schemeClr>
                </a:solidFill>
                <a:latin typeface="Bookman Old Style" panose="02050604050505020204" pitchFamily="18" charset="0"/>
              </a:rPr>
              <a:t>(повесть </a:t>
            </a:r>
          </a:p>
          <a:p>
            <a:r>
              <a:rPr lang="ru-RU" sz="3200" b="1" i="1" dirty="0" smtClean="0">
                <a:solidFill>
                  <a:schemeClr val="bg2">
                    <a:lumMod val="10000"/>
                  </a:schemeClr>
                </a:solidFill>
                <a:latin typeface="Bookman Old Style" panose="02050604050505020204" pitchFamily="18" charset="0"/>
              </a:rPr>
              <a:t>А.Н. Толстого «Детство Никиты»)</a:t>
            </a:r>
            <a:endParaRPr lang="ru-RU" sz="3200" b="1" i="1" dirty="0">
              <a:solidFill>
                <a:schemeClr val="bg2">
                  <a:lumMod val="10000"/>
                </a:schemeClr>
              </a:solidFill>
              <a:latin typeface="Bookman Old Style" panose="02050604050505020204" pitchFamily="18" charset="0"/>
            </a:endParaRPr>
          </a:p>
        </p:txBody>
      </p:sp>
      <p:sp>
        <p:nvSpPr>
          <p:cNvPr id="2" name="Управляющая кнопка: домой 1">
            <a:hlinkClick r:id="rId3" action="ppaction://hlinksldjump" highlightClick="1"/>
          </p:cNvPr>
          <p:cNvSpPr/>
          <p:nvPr/>
        </p:nvSpPr>
        <p:spPr>
          <a:xfrm>
            <a:off x="193901" y="6256297"/>
            <a:ext cx="521208" cy="521208"/>
          </a:xfrm>
          <a:prstGeom prst="actionButtonHome">
            <a:avLst/>
          </a:prstGeom>
          <a:solidFill>
            <a:schemeClr val="bg2">
              <a:lumMod val="25000"/>
            </a:schemeClr>
          </a:solidFill>
          <a:ln>
            <a:solidFill>
              <a:schemeClr val="bg2">
                <a:lumMod val="50000"/>
              </a:schemeClr>
            </a:solidFill>
          </a:ln>
          <a:effectLst>
            <a:innerShdw blurRad="63500" dist="50800" dir="8100000">
              <a:prstClr val="black">
                <a:alpha val="0"/>
              </a:prstClr>
            </a:innerShdw>
          </a:effectLst>
          <a:scene3d>
            <a:camera prst="orthographicFront"/>
            <a:lightRig rig="two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6866" name="Picture 2" descr="http://ic.pics.livejournal.com/assolmaria/67186376/1001204/1001204_original.jpg"/>
          <p:cNvPicPr>
            <a:picLocks noChangeAspect="1" noChangeArrowheads="1"/>
          </p:cNvPicPr>
          <p:nvPr/>
        </p:nvPicPr>
        <p:blipFill rotWithShape="1">
          <a:blip r:embed="rId4">
            <a:extLst>
              <a:ext uri="{28A0092B-C50C-407E-A947-70E740481C1C}">
                <a14:useLocalDpi xmlns:a14="http://schemas.microsoft.com/office/drawing/2010/main" val="0"/>
              </a:ext>
            </a:extLst>
          </a:blip>
          <a:srcRect l="14103" t="5469" r="4069" b="5293"/>
          <a:stretch/>
        </p:blipFill>
        <p:spPr bwMode="auto">
          <a:xfrm>
            <a:off x="4815013" y="1413063"/>
            <a:ext cx="4184229" cy="3744129"/>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4165326" y="164537"/>
            <a:ext cx="4762650" cy="923330"/>
          </a:xfrm>
          <a:prstGeom prst="rect">
            <a:avLst/>
          </a:prstGeom>
          <a:noFill/>
        </p:spPr>
        <p:txBody>
          <a:bodyPr wrap="none" rtlCol="0">
            <a:spAutoFit/>
          </a:bodyPr>
          <a:lstStyle/>
          <a:p>
            <a:r>
              <a:rPr lang="ru-RU" sz="5400" b="1" dirty="0" smtClean="0">
                <a:solidFill>
                  <a:schemeClr val="bg2">
                    <a:lumMod val="25000"/>
                  </a:schemeClr>
                </a:solidFill>
              </a:rPr>
              <a:t>Учителя героев</a:t>
            </a:r>
            <a:endParaRPr lang="ru-RU" sz="5400" b="1" dirty="0">
              <a:solidFill>
                <a:schemeClr val="bg2">
                  <a:lumMod val="25000"/>
                </a:schemeClr>
              </a:solidFill>
            </a:endParaRPr>
          </a:p>
        </p:txBody>
      </p:sp>
    </p:spTree>
    <p:extLst>
      <p:ext uri="{BB962C8B-B14F-4D97-AF65-F5344CB8AC3E}">
        <p14:creationId xmlns:p14="http://schemas.microsoft.com/office/powerpoint/2010/main" val="278971181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G:\УРОКИ\Мне для уроков\ФОНЫ\Литература\литература\картинки\Фон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4355976" y="1484783"/>
            <a:ext cx="4572000" cy="4524315"/>
          </a:xfrm>
          <a:prstGeom prst="rect">
            <a:avLst/>
          </a:prstGeom>
        </p:spPr>
        <p:txBody>
          <a:bodyPr>
            <a:spAutoFit/>
          </a:bodyPr>
          <a:lstStyle/>
          <a:p>
            <a:r>
              <a:rPr lang="ru-RU" sz="3200" b="1" i="1" dirty="0">
                <a:solidFill>
                  <a:schemeClr val="bg2">
                    <a:lumMod val="10000"/>
                  </a:schemeClr>
                </a:solidFill>
                <a:latin typeface="Bookman Old Style" panose="02050604050505020204" pitchFamily="18" charset="0"/>
              </a:rPr>
              <a:t>Кто </a:t>
            </a:r>
            <a:r>
              <a:rPr lang="ru-RU" sz="3200" b="1" i="1" dirty="0" smtClean="0">
                <a:solidFill>
                  <a:schemeClr val="bg2">
                    <a:lumMod val="10000"/>
                  </a:schemeClr>
                </a:solidFill>
                <a:latin typeface="Bookman Old Style" panose="02050604050505020204" pitchFamily="18" charset="0"/>
              </a:rPr>
              <a:t>говорил: «Это </a:t>
            </a:r>
            <a:r>
              <a:rPr lang="ru-RU" sz="3200" b="1" i="1" dirty="0">
                <a:solidFill>
                  <a:schemeClr val="bg2">
                    <a:lumMod val="10000"/>
                  </a:schemeClr>
                </a:solidFill>
                <a:latin typeface="Bookman Old Style" panose="02050604050505020204" pitchFamily="18" charset="0"/>
              </a:rPr>
              <a:t>хорошо, что ты мать любишь. Она ходила за тобой, не щадя живота. Ступай к ней, только не шуми, не беспокой </a:t>
            </a:r>
            <a:r>
              <a:rPr lang="ru-RU" sz="3200" b="1" i="1" dirty="0" smtClean="0">
                <a:solidFill>
                  <a:schemeClr val="bg2">
                    <a:lumMod val="10000"/>
                  </a:schemeClr>
                </a:solidFill>
                <a:latin typeface="Bookman Old Style" panose="02050604050505020204" pitchFamily="18" charset="0"/>
              </a:rPr>
              <a:t>её </a:t>
            </a:r>
            <a:r>
              <a:rPr lang="ru-RU" sz="3200" b="1" i="1" dirty="0">
                <a:solidFill>
                  <a:schemeClr val="bg2">
                    <a:lumMod val="10000"/>
                  </a:schemeClr>
                </a:solidFill>
                <a:latin typeface="Bookman Old Style" panose="02050604050505020204" pitchFamily="18" charset="0"/>
              </a:rPr>
              <a:t>и не плачь</a:t>
            </a:r>
            <a:r>
              <a:rPr lang="ru-RU" sz="3200" b="1" i="1" dirty="0" smtClean="0">
                <a:solidFill>
                  <a:schemeClr val="bg2">
                    <a:lumMod val="10000"/>
                  </a:schemeClr>
                </a:solidFill>
                <a:latin typeface="Bookman Old Style" panose="02050604050505020204" pitchFamily="18" charset="0"/>
              </a:rPr>
              <a:t>»?</a:t>
            </a:r>
            <a:endParaRPr lang="ru-RU" sz="3200" b="1" i="1" dirty="0">
              <a:solidFill>
                <a:schemeClr val="bg2">
                  <a:lumMod val="10000"/>
                </a:schemeClr>
              </a:solidFill>
              <a:latin typeface="Bookman Old Style" panose="02050604050505020204" pitchFamily="18" charset="0"/>
            </a:endParaRPr>
          </a:p>
        </p:txBody>
      </p:sp>
      <p:sp>
        <p:nvSpPr>
          <p:cNvPr id="5" name="TextBox 4"/>
          <p:cNvSpPr txBox="1"/>
          <p:nvPr/>
        </p:nvSpPr>
        <p:spPr>
          <a:xfrm>
            <a:off x="7915455" y="6033662"/>
            <a:ext cx="1012521" cy="523220"/>
          </a:xfrm>
          <a:prstGeom prst="rect">
            <a:avLst/>
          </a:prstGeom>
          <a:noFill/>
        </p:spPr>
        <p:txBody>
          <a:bodyPr wrap="none" rtlCol="0">
            <a:spAutoFit/>
          </a:bodyPr>
          <a:lstStyle/>
          <a:p>
            <a:r>
              <a:rPr lang="ru-RU" sz="2800" b="1" u="sng" dirty="0" smtClean="0">
                <a:solidFill>
                  <a:schemeClr val="accent4">
                    <a:lumMod val="50000"/>
                  </a:schemeClr>
                </a:solidFill>
                <a:hlinkClick r:id="rId3" action="ppaction://hlinksldjump"/>
              </a:rPr>
              <a:t>ответ</a:t>
            </a:r>
            <a:endParaRPr lang="ru-RU" sz="2800" b="1" u="sng" dirty="0">
              <a:solidFill>
                <a:schemeClr val="accent4">
                  <a:lumMod val="50000"/>
                </a:schemeClr>
              </a:solidFill>
            </a:endParaRPr>
          </a:p>
        </p:txBody>
      </p:sp>
      <p:sp>
        <p:nvSpPr>
          <p:cNvPr id="6" name="TextBox 5"/>
          <p:cNvSpPr txBox="1"/>
          <p:nvPr/>
        </p:nvSpPr>
        <p:spPr>
          <a:xfrm>
            <a:off x="4165326" y="164537"/>
            <a:ext cx="4762650" cy="923330"/>
          </a:xfrm>
          <a:prstGeom prst="rect">
            <a:avLst/>
          </a:prstGeom>
          <a:noFill/>
        </p:spPr>
        <p:txBody>
          <a:bodyPr wrap="none" rtlCol="0">
            <a:spAutoFit/>
          </a:bodyPr>
          <a:lstStyle/>
          <a:p>
            <a:r>
              <a:rPr lang="ru-RU" sz="5400" b="1" dirty="0" smtClean="0">
                <a:solidFill>
                  <a:schemeClr val="bg2">
                    <a:lumMod val="25000"/>
                  </a:schemeClr>
                </a:solidFill>
              </a:rPr>
              <a:t>Учителя героев</a:t>
            </a:r>
            <a:endParaRPr lang="ru-RU" sz="5400" b="1" dirty="0">
              <a:solidFill>
                <a:schemeClr val="bg2">
                  <a:lumMod val="25000"/>
                </a:schemeClr>
              </a:solidFill>
            </a:endParaRPr>
          </a:p>
        </p:txBody>
      </p:sp>
    </p:spTree>
    <p:extLst>
      <p:ext uri="{BB962C8B-B14F-4D97-AF65-F5344CB8AC3E}">
        <p14:creationId xmlns:p14="http://schemas.microsoft.com/office/powerpoint/2010/main" val="283268650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G:\УРОКИ\Мне для уроков\ФОНЫ\Литература\литература\картинки\Фон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107504" y="1413063"/>
            <a:ext cx="4464496" cy="3046988"/>
          </a:xfrm>
          <a:prstGeom prst="rect">
            <a:avLst/>
          </a:prstGeom>
        </p:spPr>
        <p:txBody>
          <a:bodyPr wrap="square">
            <a:spAutoFit/>
          </a:bodyPr>
          <a:lstStyle/>
          <a:p>
            <a:r>
              <a:rPr lang="ru-RU" sz="3200" b="1" i="1" dirty="0" smtClean="0">
                <a:solidFill>
                  <a:schemeClr val="bg2">
                    <a:lumMod val="10000"/>
                  </a:schemeClr>
                </a:solidFill>
                <a:latin typeface="Bookman Old Style" panose="02050604050505020204" pitchFamily="18" charset="0"/>
              </a:rPr>
              <a:t>Дедушка Серёжи</a:t>
            </a:r>
            <a:r>
              <a:rPr lang="ru-RU" sz="3200" b="1" i="1" dirty="0">
                <a:solidFill>
                  <a:schemeClr val="bg2">
                    <a:lumMod val="10000"/>
                  </a:schemeClr>
                </a:solidFill>
                <a:latin typeface="Bookman Old Style" panose="02050604050505020204" pitchFamily="18" charset="0"/>
              </a:rPr>
              <a:t/>
            </a:r>
            <a:br>
              <a:rPr lang="ru-RU" sz="3200" b="1" i="1" dirty="0">
                <a:solidFill>
                  <a:schemeClr val="bg2">
                    <a:lumMod val="10000"/>
                  </a:schemeClr>
                </a:solidFill>
                <a:latin typeface="Bookman Old Style" panose="02050604050505020204" pitchFamily="18" charset="0"/>
              </a:rPr>
            </a:br>
            <a:endParaRPr lang="ru-RU" sz="3200" b="1" i="1" dirty="0" smtClean="0">
              <a:solidFill>
                <a:schemeClr val="bg2">
                  <a:lumMod val="10000"/>
                </a:schemeClr>
              </a:solidFill>
              <a:latin typeface="Bookman Old Style" panose="02050604050505020204" pitchFamily="18" charset="0"/>
            </a:endParaRPr>
          </a:p>
          <a:p>
            <a:r>
              <a:rPr lang="ru-RU" sz="3200" b="1" i="1" dirty="0" smtClean="0">
                <a:solidFill>
                  <a:schemeClr val="bg2">
                    <a:lumMod val="10000"/>
                  </a:schemeClr>
                </a:solidFill>
                <a:latin typeface="Bookman Old Style" panose="02050604050505020204" pitchFamily="18" charset="0"/>
              </a:rPr>
              <a:t>(повесть </a:t>
            </a:r>
          </a:p>
          <a:p>
            <a:r>
              <a:rPr lang="ru-RU" sz="3200" b="1" i="1" dirty="0" smtClean="0">
                <a:solidFill>
                  <a:schemeClr val="bg2">
                    <a:lumMod val="10000"/>
                  </a:schemeClr>
                </a:solidFill>
                <a:latin typeface="Bookman Old Style" panose="02050604050505020204" pitchFamily="18" charset="0"/>
              </a:rPr>
              <a:t>С.Т. Аксакова «Детские годы Багрова-внука»)</a:t>
            </a:r>
            <a:endParaRPr lang="ru-RU" sz="3200" b="1" i="1" dirty="0">
              <a:solidFill>
                <a:schemeClr val="bg2">
                  <a:lumMod val="10000"/>
                </a:schemeClr>
              </a:solidFill>
              <a:latin typeface="Bookman Old Style" panose="02050604050505020204" pitchFamily="18" charset="0"/>
            </a:endParaRPr>
          </a:p>
        </p:txBody>
      </p:sp>
      <p:sp>
        <p:nvSpPr>
          <p:cNvPr id="2" name="Управляющая кнопка: домой 1">
            <a:hlinkClick r:id="rId3" action="ppaction://hlinksldjump" highlightClick="1"/>
          </p:cNvPr>
          <p:cNvSpPr/>
          <p:nvPr/>
        </p:nvSpPr>
        <p:spPr>
          <a:xfrm>
            <a:off x="193901" y="6256297"/>
            <a:ext cx="521208" cy="521208"/>
          </a:xfrm>
          <a:prstGeom prst="actionButtonHome">
            <a:avLst/>
          </a:prstGeom>
          <a:solidFill>
            <a:schemeClr val="bg2">
              <a:lumMod val="25000"/>
            </a:schemeClr>
          </a:solidFill>
          <a:ln>
            <a:solidFill>
              <a:schemeClr val="bg2">
                <a:lumMod val="50000"/>
              </a:schemeClr>
            </a:solidFill>
          </a:ln>
          <a:effectLst>
            <a:innerShdw blurRad="63500" dist="50800" dir="8100000">
              <a:prstClr val="black">
                <a:alpha val="0"/>
              </a:prstClr>
            </a:innerShdw>
          </a:effectLst>
          <a:scene3d>
            <a:camera prst="orthographicFront"/>
            <a:lightRig rig="two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4818" name="Picture 2" descr="http://artgallery.krasno.ru/IMAGES/Grafics/Shmarinov%20D/big/3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8165" y="1204303"/>
            <a:ext cx="3566167" cy="4833416"/>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4165326" y="164537"/>
            <a:ext cx="4762650" cy="923330"/>
          </a:xfrm>
          <a:prstGeom prst="rect">
            <a:avLst/>
          </a:prstGeom>
          <a:noFill/>
        </p:spPr>
        <p:txBody>
          <a:bodyPr wrap="none" rtlCol="0">
            <a:spAutoFit/>
          </a:bodyPr>
          <a:lstStyle/>
          <a:p>
            <a:r>
              <a:rPr lang="ru-RU" sz="5400" b="1" dirty="0" smtClean="0">
                <a:solidFill>
                  <a:schemeClr val="bg2">
                    <a:lumMod val="25000"/>
                  </a:schemeClr>
                </a:solidFill>
              </a:rPr>
              <a:t>Учителя героев</a:t>
            </a:r>
            <a:endParaRPr lang="ru-RU" sz="5400" b="1" dirty="0">
              <a:solidFill>
                <a:schemeClr val="bg2">
                  <a:lumMod val="25000"/>
                </a:schemeClr>
              </a:solidFill>
            </a:endParaRPr>
          </a:p>
        </p:txBody>
      </p:sp>
    </p:spTree>
    <p:extLst>
      <p:ext uri="{BB962C8B-B14F-4D97-AF65-F5344CB8AC3E}">
        <p14:creationId xmlns:p14="http://schemas.microsoft.com/office/powerpoint/2010/main" val="278971181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G:\УРОКИ\Мне для уроков\ФОНЫ\Литература\литература\картинки\Фон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
            <a:ext cx="9128796" cy="6869439"/>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5724128" y="260648"/>
            <a:ext cx="2784737" cy="923330"/>
          </a:xfrm>
          <a:prstGeom prst="rect">
            <a:avLst/>
          </a:prstGeom>
          <a:noFill/>
        </p:spPr>
        <p:txBody>
          <a:bodyPr wrap="none" rtlCol="0">
            <a:spAutoFit/>
          </a:bodyPr>
          <a:lstStyle/>
          <a:p>
            <a:r>
              <a:rPr lang="ru-RU" sz="5400" b="1" dirty="0" smtClean="0">
                <a:solidFill>
                  <a:schemeClr val="accent2">
                    <a:lumMod val="75000"/>
                  </a:schemeClr>
                </a:solidFill>
              </a:rPr>
              <a:t>События</a:t>
            </a:r>
            <a:endParaRPr lang="ru-RU" sz="5400" b="1" dirty="0">
              <a:solidFill>
                <a:schemeClr val="accent2">
                  <a:lumMod val="75000"/>
                </a:schemeClr>
              </a:solidFill>
            </a:endParaRPr>
          </a:p>
        </p:txBody>
      </p:sp>
      <p:sp>
        <p:nvSpPr>
          <p:cNvPr id="2" name="TextBox 1"/>
          <p:cNvSpPr txBox="1"/>
          <p:nvPr/>
        </p:nvSpPr>
        <p:spPr>
          <a:xfrm rot="1177646">
            <a:off x="6127626" y="4483808"/>
            <a:ext cx="775982" cy="400110"/>
          </a:xfrm>
          <a:prstGeom prst="rect">
            <a:avLst/>
          </a:prstGeom>
          <a:noFill/>
        </p:spPr>
        <p:txBody>
          <a:bodyPr wrap="none" rtlCol="0">
            <a:spAutoFit/>
          </a:bodyPr>
          <a:lstStyle/>
          <a:p>
            <a:r>
              <a:rPr lang="ru-RU" sz="2000" b="1" u="sng" dirty="0" smtClean="0">
                <a:solidFill>
                  <a:schemeClr val="accent2">
                    <a:lumMod val="75000"/>
                  </a:schemeClr>
                </a:solidFill>
                <a:hlinkClick r:id="rId3" action="ppaction://hlinksldjump"/>
              </a:rPr>
              <a:t>ответ</a:t>
            </a:r>
            <a:endParaRPr lang="ru-RU" sz="2000" b="1" u="sng" dirty="0">
              <a:solidFill>
                <a:schemeClr val="accent2">
                  <a:lumMod val="75000"/>
                </a:schemeClr>
              </a:solidFill>
            </a:endParaRPr>
          </a:p>
        </p:txBody>
      </p:sp>
      <p:sp>
        <p:nvSpPr>
          <p:cNvPr id="4" name="TextBox 3"/>
          <p:cNvSpPr txBox="1"/>
          <p:nvPr/>
        </p:nvSpPr>
        <p:spPr>
          <a:xfrm>
            <a:off x="423939" y="1556792"/>
            <a:ext cx="8280920" cy="3170099"/>
          </a:xfrm>
          <a:prstGeom prst="rect">
            <a:avLst/>
          </a:prstGeom>
          <a:noFill/>
        </p:spPr>
        <p:txBody>
          <a:bodyPr wrap="square" rtlCol="0">
            <a:spAutoFit/>
          </a:bodyPr>
          <a:lstStyle/>
          <a:p>
            <a:r>
              <a:rPr lang="ru-RU" sz="4000" dirty="0" smtClean="0"/>
              <a:t>В каком произведении происходят следующие события:</a:t>
            </a:r>
          </a:p>
          <a:p>
            <a:r>
              <a:rPr lang="ru-RU" sz="4000" dirty="0" smtClean="0"/>
              <a:t>смерть отца, переезд в дом деда, пожар, ссоры дядей?</a:t>
            </a:r>
          </a:p>
          <a:p>
            <a:endParaRPr lang="ru-RU" sz="4000" dirty="0"/>
          </a:p>
        </p:txBody>
      </p:sp>
    </p:spTree>
    <p:extLst>
      <p:ext uri="{BB962C8B-B14F-4D97-AF65-F5344CB8AC3E}">
        <p14:creationId xmlns:p14="http://schemas.microsoft.com/office/powerpoint/2010/main" val="228888802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G:\УРОКИ\Мне для уроков\ФОНЫ\Литература\литература\картинки\Фон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
            <a:ext cx="9128796" cy="686943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23939" y="2218511"/>
            <a:ext cx="8280920" cy="1569660"/>
          </a:xfrm>
          <a:prstGeom prst="rect">
            <a:avLst/>
          </a:prstGeom>
          <a:noFill/>
        </p:spPr>
        <p:txBody>
          <a:bodyPr wrap="square" rtlCol="0">
            <a:spAutoFit/>
          </a:bodyPr>
          <a:lstStyle/>
          <a:p>
            <a:r>
              <a:rPr lang="ru-RU" sz="4800" b="1" dirty="0" smtClean="0"/>
              <a:t>Повесть А.М. Горького «Детство».</a:t>
            </a:r>
            <a:endParaRPr lang="ru-RU" sz="4800" b="1" dirty="0"/>
          </a:p>
        </p:txBody>
      </p:sp>
      <p:sp>
        <p:nvSpPr>
          <p:cNvPr id="6" name="Управляющая кнопка: домой 5">
            <a:hlinkClick r:id="rId3" action="ppaction://hlinksldjump" highlightClick="1"/>
          </p:cNvPr>
          <p:cNvSpPr/>
          <p:nvPr/>
        </p:nvSpPr>
        <p:spPr>
          <a:xfrm>
            <a:off x="193901" y="6256297"/>
            <a:ext cx="521208" cy="521208"/>
          </a:xfrm>
          <a:prstGeom prst="actionButtonHome">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ru-RU"/>
          </a:p>
        </p:txBody>
      </p:sp>
      <p:sp>
        <p:nvSpPr>
          <p:cNvPr id="7" name="TextBox 6"/>
          <p:cNvSpPr txBox="1"/>
          <p:nvPr/>
        </p:nvSpPr>
        <p:spPr>
          <a:xfrm>
            <a:off x="5724128" y="260648"/>
            <a:ext cx="2784737" cy="923330"/>
          </a:xfrm>
          <a:prstGeom prst="rect">
            <a:avLst/>
          </a:prstGeom>
          <a:noFill/>
        </p:spPr>
        <p:txBody>
          <a:bodyPr wrap="none" rtlCol="0">
            <a:spAutoFit/>
          </a:bodyPr>
          <a:lstStyle/>
          <a:p>
            <a:r>
              <a:rPr lang="ru-RU" sz="5400" b="1" dirty="0" smtClean="0">
                <a:solidFill>
                  <a:schemeClr val="accent2">
                    <a:lumMod val="75000"/>
                  </a:schemeClr>
                </a:solidFill>
              </a:rPr>
              <a:t>События</a:t>
            </a:r>
            <a:endParaRPr lang="ru-RU" sz="5400" b="1" dirty="0">
              <a:solidFill>
                <a:schemeClr val="accent2">
                  <a:lumMod val="75000"/>
                </a:schemeClr>
              </a:solidFill>
            </a:endParaRPr>
          </a:p>
        </p:txBody>
      </p:sp>
    </p:spTree>
    <p:extLst>
      <p:ext uri="{BB962C8B-B14F-4D97-AF65-F5344CB8AC3E}">
        <p14:creationId xmlns:p14="http://schemas.microsoft.com/office/powerpoint/2010/main" val="71394012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G:\УРОКИ\Мне для уроков\ФОНЫ\Литература\литература\картинки\Фон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
            <a:ext cx="9128796" cy="686943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rot="1177646">
            <a:off x="6127626" y="4483808"/>
            <a:ext cx="775982" cy="400110"/>
          </a:xfrm>
          <a:prstGeom prst="rect">
            <a:avLst/>
          </a:prstGeom>
          <a:noFill/>
        </p:spPr>
        <p:txBody>
          <a:bodyPr wrap="none" rtlCol="0">
            <a:spAutoFit/>
          </a:bodyPr>
          <a:lstStyle/>
          <a:p>
            <a:r>
              <a:rPr lang="ru-RU" sz="2000" b="1" u="sng" dirty="0" smtClean="0">
                <a:solidFill>
                  <a:schemeClr val="accent2">
                    <a:lumMod val="75000"/>
                  </a:schemeClr>
                </a:solidFill>
                <a:hlinkClick r:id="rId3" action="ppaction://hlinksldjump"/>
              </a:rPr>
              <a:t>ответ</a:t>
            </a:r>
            <a:endParaRPr lang="ru-RU" sz="2000" b="1" u="sng" dirty="0">
              <a:solidFill>
                <a:schemeClr val="accent2">
                  <a:lumMod val="75000"/>
                </a:schemeClr>
              </a:solidFill>
            </a:endParaRPr>
          </a:p>
        </p:txBody>
      </p:sp>
      <p:sp>
        <p:nvSpPr>
          <p:cNvPr id="4" name="TextBox 3"/>
          <p:cNvSpPr txBox="1"/>
          <p:nvPr/>
        </p:nvSpPr>
        <p:spPr>
          <a:xfrm>
            <a:off x="423939" y="1556792"/>
            <a:ext cx="8280920" cy="3170099"/>
          </a:xfrm>
          <a:prstGeom prst="rect">
            <a:avLst/>
          </a:prstGeom>
          <a:noFill/>
        </p:spPr>
        <p:txBody>
          <a:bodyPr wrap="square" rtlCol="0">
            <a:spAutoFit/>
          </a:bodyPr>
          <a:lstStyle/>
          <a:p>
            <a:r>
              <a:rPr lang="ru-RU" sz="4000" dirty="0"/>
              <a:t>В каком произведении происходят следующие события:</a:t>
            </a:r>
          </a:p>
          <a:p>
            <a:r>
              <a:rPr lang="ru-RU" sz="4000" dirty="0"/>
              <a:t>катание на скамейке, строительство пещеры, рождественские каникулы, изготовление ёлочных </a:t>
            </a:r>
            <a:r>
              <a:rPr lang="ru-RU" sz="4000" dirty="0" smtClean="0"/>
              <a:t>украшений?</a:t>
            </a:r>
            <a:endParaRPr lang="ru-RU" sz="4000" dirty="0"/>
          </a:p>
        </p:txBody>
      </p:sp>
      <p:sp>
        <p:nvSpPr>
          <p:cNvPr id="6" name="TextBox 5"/>
          <p:cNvSpPr txBox="1"/>
          <p:nvPr/>
        </p:nvSpPr>
        <p:spPr>
          <a:xfrm>
            <a:off x="5724128" y="260648"/>
            <a:ext cx="2784737" cy="923330"/>
          </a:xfrm>
          <a:prstGeom prst="rect">
            <a:avLst/>
          </a:prstGeom>
          <a:noFill/>
        </p:spPr>
        <p:txBody>
          <a:bodyPr wrap="none" rtlCol="0">
            <a:spAutoFit/>
          </a:bodyPr>
          <a:lstStyle/>
          <a:p>
            <a:r>
              <a:rPr lang="ru-RU" sz="5400" b="1" dirty="0" smtClean="0">
                <a:solidFill>
                  <a:schemeClr val="accent2">
                    <a:lumMod val="75000"/>
                  </a:schemeClr>
                </a:solidFill>
              </a:rPr>
              <a:t>События</a:t>
            </a:r>
            <a:endParaRPr lang="ru-RU" sz="5400" b="1" dirty="0">
              <a:solidFill>
                <a:schemeClr val="accent2">
                  <a:lumMod val="75000"/>
                </a:schemeClr>
              </a:solidFill>
            </a:endParaRPr>
          </a:p>
        </p:txBody>
      </p:sp>
    </p:spTree>
    <p:extLst>
      <p:ext uri="{BB962C8B-B14F-4D97-AF65-F5344CB8AC3E}">
        <p14:creationId xmlns:p14="http://schemas.microsoft.com/office/powerpoint/2010/main" val="42970184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G:\УРОКИ\Мне для уроков\ФОНЫ\Литература\литература\картинки\Фон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
            <a:ext cx="9128796" cy="686943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23939" y="2218511"/>
            <a:ext cx="8280920" cy="1323439"/>
          </a:xfrm>
          <a:prstGeom prst="rect">
            <a:avLst/>
          </a:prstGeom>
          <a:noFill/>
        </p:spPr>
        <p:txBody>
          <a:bodyPr wrap="square" rtlCol="0">
            <a:spAutoFit/>
          </a:bodyPr>
          <a:lstStyle/>
          <a:p>
            <a:r>
              <a:rPr lang="ru-RU" sz="4000" dirty="0"/>
              <a:t>Повесть А.Н. </a:t>
            </a:r>
            <a:r>
              <a:rPr lang="ru-RU" sz="4000" dirty="0" smtClean="0"/>
              <a:t>Толстого </a:t>
            </a:r>
            <a:r>
              <a:rPr lang="ru-RU" sz="4000" dirty="0"/>
              <a:t>«Детство Никиты».</a:t>
            </a:r>
          </a:p>
        </p:txBody>
      </p:sp>
      <p:sp>
        <p:nvSpPr>
          <p:cNvPr id="6" name="Управляющая кнопка: домой 5">
            <a:hlinkClick r:id="rId3" action="ppaction://hlinksldjump" highlightClick="1"/>
          </p:cNvPr>
          <p:cNvSpPr/>
          <p:nvPr/>
        </p:nvSpPr>
        <p:spPr>
          <a:xfrm>
            <a:off x="193901" y="6256297"/>
            <a:ext cx="521208" cy="521208"/>
          </a:xfrm>
          <a:prstGeom prst="actionButtonHome">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ru-RU"/>
          </a:p>
        </p:txBody>
      </p:sp>
      <p:sp>
        <p:nvSpPr>
          <p:cNvPr id="7" name="TextBox 6"/>
          <p:cNvSpPr txBox="1"/>
          <p:nvPr/>
        </p:nvSpPr>
        <p:spPr>
          <a:xfrm>
            <a:off x="5724128" y="260648"/>
            <a:ext cx="2784737" cy="923330"/>
          </a:xfrm>
          <a:prstGeom prst="rect">
            <a:avLst/>
          </a:prstGeom>
          <a:noFill/>
        </p:spPr>
        <p:txBody>
          <a:bodyPr wrap="none" rtlCol="0">
            <a:spAutoFit/>
          </a:bodyPr>
          <a:lstStyle/>
          <a:p>
            <a:r>
              <a:rPr lang="ru-RU" sz="5400" b="1" dirty="0" smtClean="0">
                <a:solidFill>
                  <a:schemeClr val="accent2">
                    <a:lumMod val="75000"/>
                  </a:schemeClr>
                </a:solidFill>
              </a:rPr>
              <a:t>События</a:t>
            </a:r>
            <a:endParaRPr lang="ru-RU" sz="5400" b="1" dirty="0">
              <a:solidFill>
                <a:schemeClr val="accent2">
                  <a:lumMod val="75000"/>
                </a:schemeClr>
              </a:solidFill>
            </a:endParaRPr>
          </a:p>
        </p:txBody>
      </p:sp>
    </p:spTree>
    <p:extLst>
      <p:ext uri="{BB962C8B-B14F-4D97-AF65-F5344CB8AC3E}">
        <p14:creationId xmlns:p14="http://schemas.microsoft.com/office/powerpoint/2010/main" val="122955528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G:\УРОКИ\Мне для уроков\ФОНЫ\Литература\литература\картинки\Фон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
            <a:ext cx="9128796" cy="686943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rot="1177646">
            <a:off x="6127626" y="4483808"/>
            <a:ext cx="775982" cy="400110"/>
          </a:xfrm>
          <a:prstGeom prst="rect">
            <a:avLst/>
          </a:prstGeom>
          <a:noFill/>
        </p:spPr>
        <p:txBody>
          <a:bodyPr wrap="none" rtlCol="0">
            <a:spAutoFit/>
          </a:bodyPr>
          <a:lstStyle/>
          <a:p>
            <a:r>
              <a:rPr lang="ru-RU" sz="2000" b="1" u="sng" dirty="0" smtClean="0">
                <a:solidFill>
                  <a:schemeClr val="accent2">
                    <a:lumMod val="75000"/>
                  </a:schemeClr>
                </a:solidFill>
                <a:hlinkClick r:id="rId3" action="ppaction://hlinksldjump"/>
              </a:rPr>
              <a:t>ответ</a:t>
            </a:r>
            <a:endParaRPr lang="ru-RU" sz="2000" b="1" u="sng" dirty="0">
              <a:solidFill>
                <a:schemeClr val="accent2">
                  <a:lumMod val="75000"/>
                </a:schemeClr>
              </a:solidFill>
            </a:endParaRPr>
          </a:p>
        </p:txBody>
      </p:sp>
      <p:sp>
        <p:nvSpPr>
          <p:cNvPr id="4" name="TextBox 3"/>
          <p:cNvSpPr txBox="1"/>
          <p:nvPr/>
        </p:nvSpPr>
        <p:spPr>
          <a:xfrm>
            <a:off x="423939" y="1556792"/>
            <a:ext cx="8280920" cy="2554545"/>
          </a:xfrm>
          <a:prstGeom prst="rect">
            <a:avLst/>
          </a:prstGeom>
          <a:noFill/>
        </p:spPr>
        <p:txBody>
          <a:bodyPr wrap="square" rtlCol="0">
            <a:spAutoFit/>
          </a:bodyPr>
          <a:lstStyle/>
          <a:p>
            <a:r>
              <a:rPr lang="ru-RU" sz="4000" dirty="0"/>
              <a:t>В каком произведении происходят следующие события:</a:t>
            </a:r>
          </a:p>
          <a:p>
            <a:r>
              <a:rPr lang="ru-RU" sz="4000" dirty="0"/>
              <a:t>охота, поездка в Москву, именины бабушки, влюбленность в </a:t>
            </a:r>
            <a:r>
              <a:rPr lang="ru-RU" sz="4000" dirty="0" smtClean="0"/>
              <a:t>Сонечку?</a:t>
            </a:r>
            <a:endParaRPr lang="ru-RU" sz="4000" dirty="0"/>
          </a:p>
        </p:txBody>
      </p:sp>
      <p:sp>
        <p:nvSpPr>
          <p:cNvPr id="6" name="TextBox 5"/>
          <p:cNvSpPr txBox="1"/>
          <p:nvPr/>
        </p:nvSpPr>
        <p:spPr>
          <a:xfrm>
            <a:off x="5724128" y="260648"/>
            <a:ext cx="2784737" cy="923330"/>
          </a:xfrm>
          <a:prstGeom prst="rect">
            <a:avLst/>
          </a:prstGeom>
          <a:noFill/>
        </p:spPr>
        <p:txBody>
          <a:bodyPr wrap="none" rtlCol="0">
            <a:spAutoFit/>
          </a:bodyPr>
          <a:lstStyle/>
          <a:p>
            <a:r>
              <a:rPr lang="ru-RU" sz="5400" b="1" dirty="0" smtClean="0">
                <a:solidFill>
                  <a:schemeClr val="accent2">
                    <a:lumMod val="75000"/>
                  </a:schemeClr>
                </a:solidFill>
              </a:rPr>
              <a:t>События</a:t>
            </a:r>
            <a:endParaRPr lang="ru-RU" sz="5400" b="1" dirty="0">
              <a:solidFill>
                <a:schemeClr val="accent2">
                  <a:lumMod val="75000"/>
                </a:schemeClr>
              </a:solidFill>
            </a:endParaRPr>
          </a:p>
        </p:txBody>
      </p:sp>
    </p:spTree>
    <p:extLst>
      <p:ext uri="{BB962C8B-B14F-4D97-AF65-F5344CB8AC3E}">
        <p14:creationId xmlns:p14="http://schemas.microsoft.com/office/powerpoint/2010/main" val="42970184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G:\УРОКИ\2_Литература_NEW\Тема детства\ФОНЫ_Литературные\OPDdPVV.jpg"/>
          <p:cNvPicPr>
            <a:picLocks noChangeAspect="1" noChangeArrowheads="1"/>
          </p:cNvPicPr>
          <p:nvPr/>
        </p:nvPicPr>
        <p:blipFill rotWithShape="1">
          <a:blip r:embed="rId2">
            <a:extLst>
              <a:ext uri="{28A0092B-C50C-407E-A947-70E740481C1C}">
                <a14:useLocalDpi xmlns:a14="http://schemas.microsoft.com/office/drawing/2010/main" val="0"/>
              </a:ext>
            </a:extLst>
          </a:blip>
          <a:srcRect l="17311" t="15450" r="31896" b="23598"/>
          <a:stretch/>
        </p:blipFill>
        <p:spPr bwMode="auto">
          <a:xfrm>
            <a:off x="0" y="0"/>
            <a:ext cx="9144000" cy="6831376"/>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4590646" y="6173842"/>
            <a:ext cx="4211960" cy="338554"/>
          </a:xfrm>
          <a:prstGeom prst="rect">
            <a:avLst/>
          </a:prstGeom>
        </p:spPr>
        <p:txBody>
          <a:bodyPr wrap="square">
            <a:spAutoFit/>
          </a:bodyPr>
          <a:lstStyle/>
          <a:p>
            <a:r>
              <a:rPr lang="ru-RU" sz="1600" b="1" i="1" dirty="0" smtClean="0">
                <a:solidFill>
                  <a:schemeClr val="accent6">
                    <a:lumMod val="50000"/>
                  </a:schemeClr>
                </a:solidFill>
                <a:latin typeface="Georgia" pitchFamily="18" charset="0"/>
              </a:rPr>
              <a:t>Фотопортрет М.И. Цветаевой. </a:t>
            </a:r>
          </a:p>
        </p:txBody>
      </p:sp>
      <p:sp>
        <p:nvSpPr>
          <p:cNvPr id="4" name="TextBox 3"/>
          <p:cNvSpPr txBox="1"/>
          <p:nvPr/>
        </p:nvSpPr>
        <p:spPr>
          <a:xfrm>
            <a:off x="5377001" y="1196752"/>
            <a:ext cx="2504212" cy="646331"/>
          </a:xfrm>
          <a:prstGeom prst="rect">
            <a:avLst/>
          </a:prstGeom>
          <a:noFill/>
        </p:spPr>
        <p:txBody>
          <a:bodyPr wrap="none" rtlCol="0">
            <a:spAutoFit/>
          </a:bodyPr>
          <a:lstStyle/>
          <a:p>
            <a:pPr algn="ctr"/>
            <a:r>
              <a:rPr lang="ru-RU" sz="3600" b="1" dirty="0" smtClean="0">
                <a:latin typeface="Georgia" pitchFamily="18" charset="0"/>
              </a:rPr>
              <a:t>Цветаева</a:t>
            </a:r>
            <a:endParaRPr lang="ru-RU" sz="3600" b="1" dirty="0">
              <a:latin typeface="Georgia" pitchFamily="18" charset="0"/>
            </a:endParaRPr>
          </a:p>
        </p:txBody>
      </p:sp>
      <p:sp>
        <p:nvSpPr>
          <p:cNvPr id="5" name="TextBox 4"/>
          <p:cNvSpPr txBox="1"/>
          <p:nvPr/>
        </p:nvSpPr>
        <p:spPr>
          <a:xfrm>
            <a:off x="5004438" y="1889373"/>
            <a:ext cx="3384376" cy="1200329"/>
          </a:xfrm>
          <a:prstGeom prst="rect">
            <a:avLst/>
          </a:prstGeom>
          <a:noFill/>
        </p:spPr>
        <p:txBody>
          <a:bodyPr wrap="square" rtlCol="0">
            <a:spAutoFit/>
          </a:bodyPr>
          <a:lstStyle/>
          <a:p>
            <a:pPr algn="ctr"/>
            <a:r>
              <a:rPr lang="ru-RU" sz="3600" b="1" dirty="0" smtClean="0">
                <a:latin typeface="Georgia" pitchFamily="18" charset="0"/>
              </a:rPr>
              <a:t>Марина Ивановна</a:t>
            </a:r>
            <a:endParaRPr lang="ru-RU" sz="3600" b="1" dirty="0">
              <a:latin typeface="Georgia" pitchFamily="18" charset="0"/>
            </a:endParaRPr>
          </a:p>
        </p:txBody>
      </p:sp>
      <p:sp>
        <p:nvSpPr>
          <p:cNvPr id="6" name="TextBox 5"/>
          <p:cNvSpPr txBox="1"/>
          <p:nvPr/>
        </p:nvSpPr>
        <p:spPr>
          <a:xfrm>
            <a:off x="4284748" y="116632"/>
            <a:ext cx="4823756" cy="461665"/>
          </a:xfrm>
          <a:prstGeom prst="rect">
            <a:avLst/>
          </a:prstGeom>
          <a:noFill/>
        </p:spPr>
        <p:txBody>
          <a:bodyPr wrap="none" rtlCol="0">
            <a:spAutoFit/>
          </a:bodyPr>
          <a:lstStyle/>
          <a:p>
            <a:r>
              <a:rPr lang="ru-RU" sz="2400" b="1" i="1" dirty="0" smtClean="0">
                <a:solidFill>
                  <a:schemeClr val="accent6">
                    <a:lumMod val="50000"/>
                  </a:schemeClr>
                </a:solidFill>
                <a:latin typeface="Georgia" pitchFamily="18" charset="0"/>
              </a:rPr>
              <a:t>Конкурс «Узнай писателя»</a:t>
            </a:r>
            <a:endParaRPr lang="ru-RU" sz="2400" b="1" i="1" dirty="0">
              <a:solidFill>
                <a:schemeClr val="accent6">
                  <a:lumMod val="50000"/>
                </a:schemeClr>
              </a:solidFill>
              <a:latin typeface="Georgia" pitchFamily="18" charset="0"/>
            </a:endParaRPr>
          </a:p>
        </p:txBody>
      </p:sp>
      <p:pic>
        <p:nvPicPr>
          <p:cNvPr id="1026" name="Picture 2" descr="http://www.epochtimes.ru/eet-content/uploads/2015/07/Tsvetaeva_Chomoff_192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1560" y="1002085"/>
            <a:ext cx="3784693" cy="55504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4550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9"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ppt_x</p:attrName>
                                        </p:attrNameLst>
                                      </p:cBhvr>
                                      <p:tavLst>
                                        <p:tav tm="0">
                                          <p:val>
                                            <p:strVal val="#ppt_x-.2"/>
                                          </p:val>
                                        </p:tav>
                                        <p:tav tm="100000">
                                          <p:val>
                                            <p:strVal val="#ppt_x"/>
                                          </p:val>
                                        </p:tav>
                                      </p:tavLst>
                                    </p:anim>
                                    <p:anim calcmode="lin" valueType="num">
                                      <p:cBhvr>
                                        <p:cTn id="1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G:\УРОКИ\Мне для уроков\ФОНЫ\Литература\литература\картинки\Фон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
            <a:ext cx="9128796" cy="686943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23939" y="2218511"/>
            <a:ext cx="8280920" cy="707886"/>
          </a:xfrm>
          <a:prstGeom prst="rect">
            <a:avLst/>
          </a:prstGeom>
          <a:noFill/>
        </p:spPr>
        <p:txBody>
          <a:bodyPr wrap="square" rtlCol="0">
            <a:spAutoFit/>
          </a:bodyPr>
          <a:lstStyle/>
          <a:p>
            <a:r>
              <a:rPr lang="ru-RU" sz="4000" dirty="0"/>
              <a:t>Повесть Л.Н. Толстого «Детство».</a:t>
            </a:r>
          </a:p>
        </p:txBody>
      </p:sp>
      <p:sp>
        <p:nvSpPr>
          <p:cNvPr id="6" name="Управляющая кнопка: домой 5">
            <a:hlinkClick r:id="rId3" action="ppaction://hlinksldjump" highlightClick="1"/>
          </p:cNvPr>
          <p:cNvSpPr/>
          <p:nvPr/>
        </p:nvSpPr>
        <p:spPr>
          <a:xfrm>
            <a:off x="193901" y="6256297"/>
            <a:ext cx="521208" cy="521208"/>
          </a:xfrm>
          <a:prstGeom prst="actionButtonHome">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ru-RU"/>
          </a:p>
        </p:txBody>
      </p:sp>
      <p:sp>
        <p:nvSpPr>
          <p:cNvPr id="7" name="TextBox 6"/>
          <p:cNvSpPr txBox="1"/>
          <p:nvPr/>
        </p:nvSpPr>
        <p:spPr>
          <a:xfrm>
            <a:off x="5724128" y="260648"/>
            <a:ext cx="2784737" cy="923330"/>
          </a:xfrm>
          <a:prstGeom prst="rect">
            <a:avLst/>
          </a:prstGeom>
          <a:noFill/>
        </p:spPr>
        <p:txBody>
          <a:bodyPr wrap="none" rtlCol="0">
            <a:spAutoFit/>
          </a:bodyPr>
          <a:lstStyle/>
          <a:p>
            <a:r>
              <a:rPr lang="ru-RU" sz="5400" b="1" dirty="0" smtClean="0">
                <a:solidFill>
                  <a:schemeClr val="accent2">
                    <a:lumMod val="75000"/>
                  </a:schemeClr>
                </a:solidFill>
              </a:rPr>
              <a:t>События</a:t>
            </a:r>
            <a:endParaRPr lang="ru-RU" sz="5400" b="1" dirty="0">
              <a:solidFill>
                <a:schemeClr val="accent2">
                  <a:lumMod val="75000"/>
                </a:schemeClr>
              </a:solidFill>
            </a:endParaRPr>
          </a:p>
        </p:txBody>
      </p:sp>
    </p:spTree>
    <p:extLst>
      <p:ext uri="{BB962C8B-B14F-4D97-AF65-F5344CB8AC3E}">
        <p14:creationId xmlns:p14="http://schemas.microsoft.com/office/powerpoint/2010/main" val="122955528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G:\УРОКИ\Мне для уроков\ФОНЫ\Литература\литература\картинки\Фон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
            <a:ext cx="9128796" cy="686943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rot="1177646">
            <a:off x="6127626" y="4483808"/>
            <a:ext cx="775982" cy="400110"/>
          </a:xfrm>
          <a:prstGeom prst="rect">
            <a:avLst/>
          </a:prstGeom>
          <a:noFill/>
        </p:spPr>
        <p:txBody>
          <a:bodyPr wrap="none" rtlCol="0">
            <a:spAutoFit/>
          </a:bodyPr>
          <a:lstStyle/>
          <a:p>
            <a:r>
              <a:rPr lang="ru-RU" sz="2000" b="1" u="sng" dirty="0" smtClean="0">
                <a:solidFill>
                  <a:schemeClr val="accent2">
                    <a:lumMod val="75000"/>
                  </a:schemeClr>
                </a:solidFill>
                <a:hlinkClick r:id="rId3" action="ppaction://hlinksldjump"/>
              </a:rPr>
              <a:t>ответ</a:t>
            </a:r>
            <a:endParaRPr lang="ru-RU" sz="2000" b="1" u="sng" dirty="0">
              <a:solidFill>
                <a:schemeClr val="accent2">
                  <a:lumMod val="75000"/>
                </a:schemeClr>
              </a:solidFill>
            </a:endParaRPr>
          </a:p>
        </p:txBody>
      </p:sp>
      <p:sp>
        <p:nvSpPr>
          <p:cNvPr id="4" name="TextBox 3"/>
          <p:cNvSpPr txBox="1"/>
          <p:nvPr/>
        </p:nvSpPr>
        <p:spPr>
          <a:xfrm>
            <a:off x="423939" y="1556792"/>
            <a:ext cx="8280920" cy="3170099"/>
          </a:xfrm>
          <a:prstGeom prst="rect">
            <a:avLst/>
          </a:prstGeom>
          <a:noFill/>
        </p:spPr>
        <p:txBody>
          <a:bodyPr wrap="square" rtlCol="0">
            <a:spAutoFit/>
          </a:bodyPr>
          <a:lstStyle/>
          <a:p>
            <a:r>
              <a:rPr lang="ru-RU" sz="4000" dirty="0"/>
              <a:t>В каком произведении происходят следующие события:</a:t>
            </a:r>
          </a:p>
          <a:p>
            <a:r>
              <a:rPr lang="ru-RU" sz="4000" dirty="0"/>
              <a:t>сломанный цветок, порка, болезнь, спасение собаки, экзамен в первый </a:t>
            </a:r>
            <a:r>
              <a:rPr lang="ru-RU" sz="4000" dirty="0" smtClean="0"/>
              <a:t>класс?</a:t>
            </a:r>
            <a:endParaRPr lang="ru-RU" sz="4000" dirty="0"/>
          </a:p>
        </p:txBody>
      </p:sp>
      <p:sp>
        <p:nvSpPr>
          <p:cNvPr id="6" name="TextBox 5"/>
          <p:cNvSpPr txBox="1"/>
          <p:nvPr/>
        </p:nvSpPr>
        <p:spPr>
          <a:xfrm>
            <a:off x="5724128" y="260648"/>
            <a:ext cx="2784737" cy="923330"/>
          </a:xfrm>
          <a:prstGeom prst="rect">
            <a:avLst/>
          </a:prstGeom>
          <a:noFill/>
        </p:spPr>
        <p:txBody>
          <a:bodyPr wrap="none" rtlCol="0">
            <a:spAutoFit/>
          </a:bodyPr>
          <a:lstStyle/>
          <a:p>
            <a:r>
              <a:rPr lang="ru-RU" sz="5400" b="1" dirty="0" smtClean="0">
                <a:solidFill>
                  <a:schemeClr val="accent2">
                    <a:lumMod val="75000"/>
                  </a:schemeClr>
                </a:solidFill>
              </a:rPr>
              <a:t>События</a:t>
            </a:r>
            <a:endParaRPr lang="ru-RU" sz="5400" b="1" dirty="0">
              <a:solidFill>
                <a:schemeClr val="accent2">
                  <a:lumMod val="75000"/>
                </a:schemeClr>
              </a:solidFill>
            </a:endParaRPr>
          </a:p>
        </p:txBody>
      </p:sp>
    </p:spTree>
    <p:extLst>
      <p:ext uri="{BB962C8B-B14F-4D97-AF65-F5344CB8AC3E}">
        <p14:creationId xmlns:p14="http://schemas.microsoft.com/office/powerpoint/2010/main" val="168457126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3010" name="Picture 2" descr="G:\УРОКИ\Мне для уроков\ФОНЫ\Литература\литература\картинки\Фон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
            <a:ext cx="9128796" cy="686943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23939" y="2218511"/>
            <a:ext cx="8280920" cy="1323439"/>
          </a:xfrm>
          <a:prstGeom prst="rect">
            <a:avLst/>
          </a:prstGeom>
          <a:noFill/>
        </p:spPr>
        <p:txBody>
          <a:bodyPr wrap="square" rtlCol="0">
            <a:spAutoFit/>
          </a:bodyPr>
          <a:lstStyle/>
          <a:p>
            <a:r>
              <a:rPr lang="ru-RU" sz="4000" dirty="0"/>
              <a:t>Повесть Н.Г. Гарина-Михайловского </a:t>
            </a:r>
          </a:p>
          <a:p>
            <a:r>
              <a:rPr lang="ru-RU" sz="4000" dirty="0"/>
              <a:t>«Детство Тёмы».</a:t>
            </a:r>
          </a:p>
        </p:txBody>
      </p:sp>
      <p:sp>
        <p:nvSpPr>
          <p:cNvPr id="6" name="Управляющая кнопка: домой 5">
            <a:hlinkClick r:id="rId4" action="ppaction://hlinksldjump" highlightClick="1"/>
          </p:cNvPr>
          <p:cNvSpPr/>
          <p:nvPr/>
        </p:nvSpPr>
        <p:spPr>
          <a:xfrm>
            <a:off x="193901" y="6256297"/>
            <a:ext cx="521208" cy="521208"/>
          </a:xfrm>
          <a:prstGeom prst="actionButtonHome">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ru-RU"/>
          </a:p>
        </p:txBody>
      </p:sp>
      <p:sp>
        <p:nvSpPr>
          <p:cNvPr id="7" name="TextBox 6"/>
          <p:cNvSpPr txBox="1"/>
          <p:nvPr/>
        </p:nvSpPr>
        <p:spPr>
          <a:xfrm>
            <a:off x="5724128" y="260648"/>
            <a:ext cx="2784737" cy="923330"/>
          </a:xfrm>
          <a:prstGeom prst="rect">
            <a:avLst/>
          </a:prstGeom>
          <a:noFill/>
        </p:spPr>
        <p:txBody>
          <a:bodyPr wrap="none" rtlCol="0">
            <a:spAutoFit/>
          </a:bodyPr>
          <a:lstStyle/>
          <a:p>
            <a:r>
              <a:rPr lang="ru-RU" sz="5400" b="1" dirty="0" smtClean="0">
                <a:solidFill>
                  <a:schemeClr val="accent2">
                    <a:lumMod val="75000"/>
                  </a:schemeClr>
                </a:solidFill>
              </a:rPr>
              <a:t>События</a:t>
            </a:r>
            <a:endParaRPr lang="ru-RU" sz="5400" b="1" dirty="0">
              <a:solidFill>
                <a:schemeClr val="accent2">
                  <a:lumMod val="75000"/>
                </a:schemeClr>
              </a:solidFill>
            </a:endParaRPr>
          </a:p>
        </p:txBody>
      </p:sp>
    </p:spTree>
    <p:extLst>
      <p:ext uri="{BB962C8B-B14F-4D97-AF65-F5344CB8AC3E}">
        <p14:creationId xmlns:p14="http://schemas.microsoft.com/office/powerpoint/2010/main" val="122955528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G:\УРОКИ\Мне для уроков\ФОНЫ\Литература\литература\картинки\Фон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
            <a:ext cx="9128796" cy="686943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rot="1177646">
            <a:off x="6127626" y="4483808"/>
            <a:ext cx="775982" cy="400110"/>
          </a:xfrm>
          <a:prstGeom prst="rect">
            <a:avLst/>
          </a:prstGeom>
          <a:noFill/>
        </p:spPr>
        <p:txBody>
          <a:bodyPr wrap="none" rtlCol="0">
            <a:spAutoFit/>
          </a:bodyPr>
          <a:lstStyle/>
          <a:p>
            <a:r>
              <a:rPr lang="ru-RU" sz="2000" b="1" u="sng" dirty="0" smtClean="0">
                <a:solidFill>
                  <a:schemeClr val="accent2">
                    <a:lumMod val="75000"/>
                  </a:schemeClr>
                </a:solidFill>
                <a:hlinkClick r:id="rId3" action="ppaction://hlinksldjump"/>
              </a:rPr>
              <a:t>ответ</a:t>
            </a:r>
            <a:endParaRPr lang="ru-RU" sz="2000" b="1" u="sng" dirty="0">
              <a:solidFill>
                <a:schemeClr val="accent2">
                  <a:lumMod val="75000"/>
                </a:schemeClr>
              </a:solidFill>
            </a:endParaRPr>
          </a:p>
        </p:txBody>
      </p:sp>
      <p:sp>
        <p:nvSpPr>
          <p:cNvPr id="4" name="TextBox 3"/>
          <p:cNvSpPr txBox="1"/>
          <p:nvPr/>
        </p:nvSpPr>
        <p:spPr>
          <a:xfrm>
            <a:off x="412998" y="1183978"/>
            <a:ext cx="8280920" cy="5078313"/>
          </a:xfrm>
          <a:prstGeom prst="rect">
            <a:avLst/>
          </a:prstGeom>
          <a:noFill/>
        </p:spPr>
        <p:txBody>
          <a:bodyPr wrap="square" rtlCol="0">
            <a:spAutoFit/>
          </a:bodyPr>
          <a:lstStyle/>
          <a:p>
            <a:r>
              <a:rPr lang="ru-RU" sz="3600" dirty="0"/>
              <a:t>В каком произведении происходят следующие события:</a:t>
            </a:r>
          </a:p>
          <a:p>
            <a:r>
              <a:rPr lang="ru-RU" sz="3600" dirty="0"/>
              <a:t>отец подарил сыну к Новому году самодельную азбуку, герой любил машины смотреть, «вечером </a:t>
            </a:r>
            <a:r>
              <a:rPr lang="ru-RU" sz="3600" dirty="0" err="1"/>
              <a:t>заповора-чиваются</a:t>
            </a:r>
            <a:r>
              <a:rPr lang="ru-RU" sz="3600" dirty="0"/>
              <a:t> на крыше </a:t>
            </a:r>
            <a:r>
              <a:rPr lang="ru-RU" sz="3600" dirty="0" err="1"/>
              <a:t>флюге</a:t>
            </a:r>
            <a:r>
              <a:rPr lang="ru-RU" sz="3600" dirty="0"/>
              <a:t>-</a:t>
            </a:r>
          </a:p>
          <a:p>
            <a:r>
              <a:rPr lang="ru-RU" sz="3600" dirty="0" err="1"/>
              <a:t>ра</a:t>
            </a:r>
            <a:r>
              <a:rPr lang="ru-RU" sz="3600" dirty="0"/>
              <a:t>, заплачет в трубе </a:t>
            </a:r>
          </a:p>
          <a:p>
            <a:r>
              <a:rPr lang="ru-RU" sz="3600" dirty="0"/>
              <a:t>норд-вест</a:t>
            </a:r>
            <a:r>
              <a:rPr lang="ru-RU" sz="3600" dirty="0" smtClean="0"/>
              <a:t>»?</a:t>
            </a:r>
            <a:endParaRPr lang="ru-RU" sz="3600" dirty="0"/>
          </a:p>
          <a:p>
            <a:endParaRPr lang="ru-RU" sz="3200" dirty="0">
              <a:latin typeface="Annabelle" panose="03000400000000000000" pitchFamily="66" charset="0"/>
            </a:endParaRPr>
          </a:p>
        </p:txBody>
      </p:sp>
      <p:sp>
        <p:nvSpPr>
          <p:cNvPr id="6" name="TextBox 5"/>
          <p:cNvSpPr txBox="1"/>
          <p:nvPr/>
        </p:nvSpPr>
        <p:spPr>
          <a:xfrm>
            <a:off x="5724128" y="260648"/>
            <a:ext cx="2784737" cy="923330"/>
          </a:xfrm>
          <a:prstGeom prst="rect">
            <a:avLst/>
          </a:prstGeom>
          <a:noFill/>
        </p:spPr>
        <p:txBody>
          <a:bodyPr wrap="none" rtlCol="0">
            <a:spAutoFit/>
          </a:bodyPr>
          <a:lstStyle/>
          <a:p>
            <a:r>
              <a:rPr lang="ru-RU" sz="5400" b="1" dirty="0" smtClean="0">
                <a:solidFill>
                  <a:schemeClr val="accent2">
                    <a:lumMod val="75000"/>
                  </a:schemeClr>
                </a:solidFill>
              </a:rPr>
              <a:t>События</a:t>
            </a:r>
            <a:endParaRPr lang="ru-RU" sz="5400" b="1" dirty="0">
              <a:solidFill>
                <a:schemeClr val="accent2">
                  <a:lumMod val="75000"/>
                </a:schemeClr>
              </a:solidFill>
            </a:endParaRPr>
          </a:p>
        </p:txBody>
      </p:sp>
    </p:spTree>
    <p:extLst>
      <p:ext uri="{BB962C8B-B14F-4D97-AF65-F5344CB8AC3E}">
        <p14:creationId xmlns:p14="http://schemas.microsoft.com/office/powerpoint/2010/main" val="42970184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G:\УРОКИ\Мне для уроков\ФОНЫ\Литература\литература\картинки\Фон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
            <a:ext cx="9128796" cy="686943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23939" y="2218511"/>
            <a:ext cx="8280920" cy="1200329"/>
          </a:xfrm>
          <a:prstGeom prst="rect">
            <a:avLst/>
          </a:prstGeom>
          <a:noFill/>
        </p:spPr>
        <p:txBody>
          <a:bodyPr wrap="square" rtlCol="0">
            <a:spAutoFit/>
          </a:bodyPr>
          <a:lstStyle/>
          <a:p>
            <a:r>
              <a:rPr lang="ru-RU" sz="3600" dirty="0"/>
              <a:t>Рассказ  Б.В. Шергина «Детство в Архангельске».</a:t>
            </a:r>
          </a:p>
        </p:txBody>
      </p:sp>
      <p:sp>
        <p:nvSpPr>
          <p:cNvPr id="6" name="Управляющая кнопка: домой 5">
            <a:hlinkClick r:id="rId3" action="ppaction://hlinksldjump" highlightClick="1"/>
          </p:cNvPr>
          <p:cNvSpPr/>
          <p:nvPr/>
        </p:nvSpPr>
        <p:spPr>
          <a:xfrm>
            <a:off x="193901" y="6256297"/>
            <a:ext cx="521208" cy="521208"/>
          </a:xfrm>
          <a:prstGeom prst="actionButtonHome">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ru-RU"/>
          </a:p>
        </p:txBody>
      </p:sp>
      <p:sp>
        <p:nvSpPr>
          <p:cNvPr id="7" name="TextBox 6"/>
          <p:cNvSpPr txBox="1"/>
          <p:nvPr/>
        </p:nvSpPr>
        <p:spPr>
          <a:xfrm>
            <a:off x="5724128" y="260648"/>
            <a:ext cx="2784737" cy="923330"/>
          </a:xfrm>
          <a:prstGeom prst="rect">
            <a:avLst/>
          </a:prstGeom>
          <a:noFill/>
        </p:spPr>
        <p:txBody>
          <a:bodyPr wrap="none" rtlCol="0">
            <a:spAutoFit/>
          </a:bodyPr>
          <a:lstStyle/>
          <a:p>
            <a:r>
              <a:rPr lang="ru-RU" sz="5400" b="1" dirty="0" smtClean="0">
                <a:solidFill>
                  <a:schemeClr val="accent2">
                    <a:lumMod val="75000"/>
                  </a:schemeClr>
                </a:solidFill>
              </a:rPr>
              <a:t>События</a:t>
            </a:r>
            <a:endParaRPr lang="ru-RU" sz="5400" b="1" dirty="0">
              <a:solidFill>
                <a:schemeClr val="accent2">
                  <a:lumMod val="75000"/>
                </a:schemeClr>
              </a:solidFill>
            </a:endParaRPr>
          </a:p>
        </p:txBody>
      </p:sp>
    </p:spTree>
    <p:extLst>
      <p:ext uri="{BB962C8B-B14F-4D97-AF65-F5344CB8AC3E}">
        <p14:creationId xmlns:p14="http://schemas.microsoft.com/office/powerpoint/2010/main" val="122955528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G:\УРОКИ\2_Литература_NEW\Тема детства\ФОНЫ_Литературные\Рисунок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787937" y="2132856"/>
            <a:ext cx="7776864" cy="2308324"/>
          </a:xfrm>
          <a:prstGeom prst="rect">
            <a:avLst/>
          </a:prstGeom>
          <a:noFill/>
        </p:spPr>
        <p:txBody>
          <a:bodyPr wrap="square" rtlCol="0">
            <a:spAutoFit/>
          </a:bodyPr>
          <a:lstStyle/>
          <a:p>
            <a:pPr algn="ctr"/>
            <a:r>
              <a:rPr lang="ru-RU" sz="3600" b="1" i="1" dirty="0" smtClean="0">
                <a:solidFill>
                  <a:schemeClr val="accent4">
                    <a:lumMod val="75000"/>
                  </a:schemeClr>
                </a:solidFill>
              </a:rPr>
              <a:t>Какое событие описано </a:t>
            </a:r>
          </a:p>
          <a:p>
            <a:pPr algn="ctr"/>
            <a:r>
              <a:rPr lang="ru-RU" sz="3600" b="1" i="1" dirty="0" smtClean="0">
                <a:solidFill>
                  <a:schemeClr val="accent4">
                    <a:lumMod val="75000"/>
                  </a:schemeClr>
                </a:solidFill>
              </a:rPr>
              <a:t>и в повести Л.Н. Толстого «Детство», и в повести </a:t>
            </a:r>
          </a:p>
          <a:p>
            <a:pPr algn="ctr"/>
            <a:r>
              <a:rPr lang="ru-RU" sz="3600" b="1" i="1" dirty="0" smtClean="0">
                <a:solidFill>
                  <a:schemeClr val="accent4">
                    <a:lumMod val="75000"/>
                  </a:schemeClr>
                </a:solidFill>
              </a:rPr>
              <a:t>А.М. Горького «Детство»?</a:t>
            </a:r>
            <a:endParaRPr lang="ru-RU" sz="3600" b="1" i="1" dirty="0">
              <a:solidFill>
                <a:schemeClr val="accent4">
                  <a:lumMod val="75000"/>
                </a:schemeClr>
              </a:solidFill>
            </a:endParaRPr>
          </a:p>
        </p:txBody>
      </p:sp>
      <p:sp>
        <p:nvSpPr>
          <p:cNvPr id="3" name="TextBox 2"/>
          <p:cNvSpPr txBox="1"/>
          <p:nvPr/>
        </p:nvSpPr>
        <p:spPr>
          <a:xfrm>
            <a:off x="2699792" y="416858"/>
            <a:ext cx="6006324" cy="707886"/>
          </a:xfrm>
          <a:prstGeom prst="rect">
            <a:avLst/>
          </a:prstGeom>
          <a:noFill/>
        </p:spPr>
        <p:txBody>
          <a:bodyPr wrap="none" rtlCol="0">
            <a:spAutoFit/>
          </a:bodyPr>
          <a:lstStyle/>
          <a:p>
            <a:r>
              <a:rPr lang="ru-RU" sz="4000" b="1" dirty="0" smtClean="0">
                <a:solidFill>
                  <a:schemeClr val="accent2">
                    <a:lumMod val="75000"/>
                  </a:schemeClr>
                </a:solidFill>
              </a:rPr>
              <a:t>Для самых внимательных</a:t>
            </a:r>
            <a:endParaRPr lang="ru-RU" sz="4000" b="1" dirty="0">
              <a:solidFill>
                <a:schemeClr val="accent2">
                  <a:lumMod val="75000"/>
                </a:schemeClr>
              </a:solidFill>
            </a:endParaRPr>
          </a:p>
        </p:txBody>
      </p:sp>
      <p:sp>
        <p:nvSpPr>
          <p:cNvPr id="4" name="TextBox 3"/>
          <p:cNvSpPr txBox="1"/>
          <p:nvPr/>
        </p:nvSpPr>
        <p:spPr>
          <a:xfrm>
            <a:off x="7701888" y="5896733"/>
            <a:ext cx="895886" cy="461665"/>
          </a:xfrm>
          <a:prstGeom prst="rect">
            <a:avLst/>
          </a:prstGeom>
          <a:noFill/>
        </p:spPr>
        <p:txBody>
          <a:bodyPr wrap="none" rtlCol="0">
            <a:spAutoFit/>
          </a:bodyPr>
          <a:lstStyle/>
          <a:p>
            <a:r>
              <a:rPr lang="ru-RU" sz="2400" b="1" u="sng" dirty="0" smtClean="0">
                <a:hlinkClick r:id="rId3" action="ppaction://hlinksldjump"/>
              </a:rPr>
              <a:t>ответ</a:t>
            </a:r>
            <a:endParaRPr lang="ru-RU" sz="2400" b="1" u="sng" dirty="0"/>
          </a:p>
        </p:txBody>
      </p:sp>
    </p:spTree>
    <p:extLst>
      <p:ext uri="{BB962C8B-B14F-4D97-AF65-F5344CB8AC3E}">
        <p14:creationId xmlns:p14="http://schemas.microsoft.com/office/powerpoint/2010/main" val="16597912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G:\УРОКИ\2_Литература_NEW\Тема детства\ФОНЫ_Литературные\Рисунок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619672" y="1844824"/>
            <a:ext cx="6192688" cy="3416320"/>
          </a:xfrm>
          <a:prstGeom prst="rect">
            <a:avLst/>
          </a:prstGeom>
          <a:noFill/>
        </p:spPr>
        <p:txBody>
          <a:bodyPr wrap="square" rtlCol="0">
            <a:spAutoFit/>
          </a:bodyPr>
          <a:lstStyle>
            <a:defPPr>
              <a:defRPr lang="ru-RU"/>
            </a:defPPr>
            <a:lvl1pPr algn="ctr">
              <a:defRPr sz="3600" b="1" i="1">
                <a:solidFill>
                  <a:schemeClr val="accent4">
                    <a:lumMod val="75000"/>
                  </a:schemeClr>
                </a:solidFill>
              </a:defRPr>
            </a:lvl1pPr>
          </a:lstStyle>
          <a:p>
            <a:r>
              <a:rPr lang="ru-RU" dirty="0"/>
              <a:t>Смерть </a:t>
            </a:r>
            <a:r>
              <a:rPr lang="ru-RU" dirty="0" err="1"/>
              <a:t>маман</a:t>
            </a:r>
            <a:r>
              <a:rPr lang="ru-RU" dirty="0"/>
              <a:t> Николеньки Иртеньева (повесть Л.Н. Толстого «Детство») и смерть матери Алёши Пешкова (повесть А.М. Горького «Детство»)?</a:t>
            </a:r>
          </a:p>
        </p:txBody>
      </p:sp>
      <p:sp>
        <p:nvSpPr>
          <p:cNvPr id="6" name="Управляющая кнопка: домой 5">
            <a:hlinkClick r:id="rId3" action="ppaction://hlinksldjump" highlightClick="1"/>
          </p:cNvPr>
          <p:cNvSpPr/>
          <p:nvPr/>
        </p:nvSpPr>
        <p:spPr>
          <a:xfrm>
            <a:off x="8111364" y="5877272"/>
            <a:ext cx="521208" cy="521208"/>
          </a:xfrm>
          <a:prstGeom prst="actionButtonHome">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ru-RU"/>
          </a:p>
        </p:txBody>
      </p:sp>
      <p:sp>
        <p:nvSpPr>
          <p:cNvPr id="7" name="TextBox 6"/>
          <p:cNvSpPr txBox="1"/>
          <p:nvPr/>
        </p:nvSpPr>
        <p:spPr>
          <a:xfrm>
            <a:off x="2699792" y="416858"/>
            <a:ext cx="6006324" cy="707886"/>
          </a:xfrm>
          <a:prstGeom prst="rect">
            <a:avLst/>
          </a:prstGeom>
          <a:noFill/>
        </p:spPr>
        <p:txBody>
          <a:bodyPr wrap="none" rtlCol="0">
            <a:spAutoFit/>
          </a:bodyPr>
          <a:lstStyle/>
          <a:p>
            <a:r>
              <a:rPr lang="ru-RU" sz="4000" b="1" dirty="0" smtClean="0">
                <a:solidFill>
                  <a:schemeClr val="accent2">
                    <a:lumMod val="75000"/>
                  </a:schemeClr>
                </a:solidFill>
              </a:rPr>
              <a:t>Для самых внимательных</a:t>
            </a:r>
            <a:endParaRPr lang="ru-RU" sz="4000" b="1" dirty="0">
              <a:solidFill>
                <a:schemeClr val="accent2">
                  <a:lumMod val="75000"/>
                </a:schemeClr>
              </a:solidFill>
            </a:endParaRPr>
          </a:p>
        </p:txBody>
      </p:sp>
    </p:spTree>
    <p:extLst>
      <p:ext uri="{BB962C8B-B14F-4D97-AF65-F5344CB8AC3E}">
        <p14:creationId xmlns:p14="http://schemas.microsoft.com/office/powerpoint/2010/main" val="202937410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G:\УРОКИ\2_Литература_NEW\Тема детства\ФОНЫ_Литературные\Рисунок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827584" y="1700808"/>
            <a:ext cx="7776864" cy="2862322"/>
          </a:xfrm>
          <a:prstGeom prst="rect">
            <a:avLst/>
          </a:prstGeom>
          <a:noFill/>
        </p:spPr>
        <p:txBody>
          <a:bodyPr wrap="square" rtlCol="0">
            <a:spAutoFit/>
          </a:bodyPr>
          <a:lstStyle/>
          <a:p>
            <a:pPr algn="ctr"/>
            <a:r>
              <a:rPr lang="ru-RU" sz="3600" b="1" i="1" dirty="0">
                <a:solidFill>
                  <a:schemeClr val="accent4">
                    <a:lumMod val="75000"/>
                  </a:schemeClr>
                </a:solidFill>
              </a:rPr>
              <a:t>Какое событие описано </a:t>
            </a:r>
          </a:p>
          <a:p>
            <a:pPr algn="ctr"/>
            <a:r>
              <a:rPr lang="ru-RU" sz="3600" b="1" i="1" dirty="0">
                <a:solidFill>
                  <a:schemeClr val="accent4">
                    <a:lumMod val="75000"/>
                  </a:schemeClr>
                </a:solidFill>
              </a:rPr>
              <a:t>и в повести Н.Г. Гарина-Михайловского «Детство Тёмы</a:t>
            </a:r>
            <a:r>
              <a:rPr lang="ru-RU" sz="3600" b="1" i="1" dirty="0" smtClean="0">
                <a:solidFill>
                  <a:schemeClr val="accent4">
                    <a:lumMod val="75000"/>
                  </a:schemeClr>
                </a:solidFill>
              </a:rPr>
              <a:t>», </a:t>
            </a:r>
          </a:p>
          <a:p>
            <a:pPr algn="ctr"/>
            <a:r>
              <a:rPr lang="ru-RU" sz="3600" b="1" i="1" dirty="0" smtClean="0">
                <a:solidFill>
                  <a:schemeClr val="accent4">
                    <a:lumMod val="75000"/>
                  </a:schemeClr>
                </a:solidFill>
              </a:rPr>
              <a:t>и </a:t>
            </a:r>
            <a:r>
              <a:rPr lang="ru-RU" sz="3600" b="1" i="1" dirty="0">
                <a:solidFill>
                  <a:schemeClr val="accent4">
                    <a:lumMod val="75000"/>
                  </a:schemeClr>
                </a:solidFill>
              </a:rPr>
              <a:t>в повести </a:t>
            </a:r>
          </a:p>
          <a:p>
            <a:pPr algn="ctr"/>
            <a:r>
              <a:rPr lang="ru-RU" sz="3600" b="1" i="1" dirty="0">
                <a:solidFill>
                  <a:schemeClr val="accent4">
                    <a:lumMod val="75000"/>
                  </a:schemeClr>
                </a:solidFill>
              </a:rPr>
              <a:t>А.М. Горького «Детство»?</a:t>
            </a:r>
          </a:p>
        </p:txBody>
      </p:sp>
      <p:sp>
        <p:nvSpPr>
          <p:cNvPr id="4" name="TextBox 3"/>
          <p:cNvSpPr txBox="1"/>
          <p:nvPr/>
        </p:nvSpPr>
        <p:spPr>
          <a:xfrm>
            <a:off x="7701888" y="5896733"/>
            <a:ext cx="895886" cy="461665"/>
          </a:xfrm>
          <a:prstGeom prst="rect">
            <a:avLst/>
          </a:prstGeom>
          <a:noFill/>
        </p:spPr>
        <p:txBody>
          <a:bodyPr wrap="none" rtlCol="0">
            <a:spAutoFit/>
          </a:bodyPr>
          <a:lstStyle/>
          <a:p>
            <a:r>
              <a:rPr lang="ru-RU" sz="2400" b="1" u="sng" dirty="0" smtClean="0">
                <a:hlinkClick r:id="rId3" action="ppaction://hlinksldjump"/>
              </a:rPr>
              <a:t>ответ</a:t>
            </a:r>
            <a:endParaRPr lang="ru-RU" sz="2400" b="1" u="sng" dirty="0"/>
          </a:p>
        </p:txBody>
      </p:sp>
      <p:sp>
        <p:nvSpPr>
          <p:cNvPr id="6" name="TextBox 5"/>
          <p:cNvSpPr txBox="1"/>
          <p:nvPr/>
        </p:nvSpPr>
        <p:spPr>
          <a:xfrm>
            <a:off x="2699792" y="416858"/>
            <a:ext cx="6006324" cy="707886"/>
          </a:xfrm>
          <a:prstGeom prst="rect">
            <a:avLst/>
          </a:prstGeom>
          <a:noFill/>
        </p:spPr>
        <p:txBody>
          <a:bodyPr wrap="none" rtlCol="0">
            <a:spAutoFit/>
          </a:bodyPr>
          <a:lstStyle/>
          <a:p>
            <a:r>
              <a:rPr lang="ru-RU" sz="4000" b="1" dirty="0" smtClean="0">
                <a:solidFill>
                  <a:schemeClr val="accent2">
                    <a:lumMod val="75000"/>
                  </a:schemeClr>
                </a:solidFill>
              </a:rPr>
              <a:t>Для самых внимательных</a:t>
            </a:r>
            <a:endParaRPr lang="ru-RU" sz="4000" b="1" dirty="0">
              <a:solidFill>
                <a:schemeClr val="accent2">
                  <a:lumMod val="75000"/>
                </a:schemeClr>
              </a:solidFill>
            </a:endParaRPr>
          </a:p>
        </p:txBody>
      </p:sp>
    </p:spTree>
    <p:extLst>
      <p:ext uri="{BB962C8B-B14F-4D97-AF65-F5344CB8AC3E}">
        <p14:creationId xmlns:p14="http://schemas.microsoft.com/office/powerpoint/2010/main" val="197531048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G:\УРОКИ\2_Литература_NEW\Тема детства\ФОНЫ_Литературные\Рисунок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331640" y="1292562"/>
            <a:ext cx="7300932" cy="4524315"/>
          </a:xfrm>
          <a:prstGeom prst="rect">
            <a:avLst/>
          </a:prstGeom>
          <a:noFill/>
        </p:spPr>
        <p:txBody>
          <a:bodyPr wrap="square" rtlCol="0">
            <a:spAutoFit/>
          </a:bodyPr>
          <a:lstStyle/>
          <a:p>
            <a:pPr algn="ctr"/>
            <a:r>
              <a:rPr lang="ru-RU" sz="3600" b="1" i="1" dirty="0">
                <a:solidFill>
                  <a:schemeClr val="accent4">
                    <a:lumMod val="75000"/>
                  </a:schemeClr>
                </a:solidFill>
              </a:rPr>
              <a:t>Отец выпорол Тёму, и мальчик потом впал в горячку (повесть Н.Г. Гарина-Михайловского «Детство Тёмы»), и дедушка Алёши Пешкова жестоко наказал розгами внука, а бабушка и мать лечили ему спину (повесть А.М. Горького «Детство»)?</a:t>
            </a:r>
          </a:p>
        </p:txBody>
      </p:sp>
      <p:sp>
        <p:nvSpPr>
          <p:cNvPr id="6" name="Управляющая кнопка: домой 5">
            <a:hlinkClick r:id="rId3" action="ppaction://hlinksldjump" highlightClick="1"/>
          </p:cNvPr>
          <p:cNvSpPr/>
          <p:nvPr/>
        </p:nvSpPr>
        <p:spPr>
          <a:xfrm>
            <a:off x="8111364" y="5877272"/>
            <a:ext cx="521208" cy="521208"/>
          </a:xfrm>
          <a:prstGeom prst="actionButtonHome">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ru-RU"/>
          </a:p>
        </p:txBody>
      </p:sp>
      <p:sp>
        <p:nvSpPr>
          <p:cNvPr id="7" name="TextBox 6"/>
          <p:cNvSpPr txBox="1"/>
          <p:nvPr/>
        </p:nvSpPr>
        <p:spPr>
          <a:xfrm>
            <a:off x="2699792" y="416858"/>
            <a:ext cx="6006324" cy="707886"/>
          </a:xfrm>
          <a:prstGeom prst="rect">
            <a:avLst/>
          </a:prstGeom>
          <a:noFill/>
        </p:spPr>
        <p:txBody>
          <a:bodyPr wrap="none" rtlCol="0">
            <a:spAutoFit/>
          </a:bodyPr>
          <a:lstStyle/>
          <a:p>
            <a:r>
              <a:rPr lang="ru-RU" sz="4000" b="1" dirty="0" smtClean="0">
                <a:solidFill>
                  <a:schemeClr val="accent2">
                    <a:lumMod val="75000"/>
                  </a:schemeClr>
                </a:solidFill>
              </a:rPr>
              <a:t>Для самых внимательных</a:t>
            </a:r>
            <a:endParaRPr lang="ru-RU" sz="4000" b="1" dirty="0">
              <a:solidFill>
                <a:schemeClr val="accent2">
                  <a:lumMod val="75000"/>
                </a:schemeClr>
              </a:solidFill>
            </a:endParaRPr>
          </a:p>
        </p:txBody>
      </p:sp>
    </p:spTree>
    <p:extLst>
      <p:ext uri="{BB962C8B-B14F-4D97-AF65-F5344CB8AC3E}">
        <p14:creationId xmlns:p14="http://schemas.microsoft.com/office/powerpoint/2010/main" val="380592000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G:\УРОКИ\2_Литература_NEW\Тема детства\ФОНЫ_Литературные\Рисунок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787937" y="2132856"/>
            <a:ext cx="7776864" cy="2862322"/>
          </a:xfrm>
          <a:prstGeom prst="rect">
            <a:avLst/>
          </a:prstGeom>
          <a:noFill/>
        </p:spPr>
        <p:txBody>
          <a:bodyPr wrap="square" rtlCol="0">
            <a:spAutoFit/>
          </a:bodyPr>
          <a:lstStyle/>
          <a:p>
            <a:pPr algn="ctr"/>
            <a:r>
              <a:rPr lang="ru-RU" sz="3600" b="1" i="1" dirty="0">
                <a:solidFill>
                  <a:schemeClr val="accent4">
                    <a:lumMod val="75000"/>
                  </a:schemeClr>
                </a:solidFill>
              </a:rPr>
              <a:t>Какое событие описано </a:t>
            </a:r>
          </a:p>
          <a:p>
            <a:pPr algn="ctr"/>
            <a:r>
              <a:rPr lang="ru-RU" sz="3600" b="1" i="1" dirty="0">
                <a:solidFill>
                  <a:schemeClr val="accent4">
                    <a:lumMod val="75000"/>
                  </a:schemeClr>
                </a:solidFill>
              </a:rPr>
              <a:t>и в повести Л.Н. Толстого «Детство</a:t>
            </a:r>
            <a:r>
              <a:rPr lang="ru-RU" sz="3600" b="1" i="1" dirty="0" smtClean="0">
                <a:solidFill>
                  <a:schemeClr val="accent4">
                    <a:lumMod val="75000"/>
                  </a:schemeClr>
                </a:solidFill>
              </a:rPr>
              <a:t>», </a:t>
            </a:r>
            <a:r>
              <a:rPr lang="ru-RU" sz="3600" b="1" i="1" dirty="0">
                <a:solidFill>
                  <a:schemeClr val="accent4">
                    <a:lumMod val="75000"/>
                  </a:schemeClr>
                </a:solidFill>
              </a:rPr>
              <a:t>и в повести </a:t>
            </a:r>
          </a:p>
          <a:p>
            <a:pPr algn="ctr"/>
            <a:r>
              <a:rPr lang="ru-RU" sz="3600" b="1" i="1" dirty="0">
                <a:solidFill>
                  <a:schemeClr val="accent4">
                    <a:lumMod val="75000"/>
                  </a:schemeClr>
                </a:solidFill>
              </a:rPr>
              <a:t>С.Т. Аксакова «Детские годы Багрова-внука»?</a:t>
            </a:r>
          </a:p>
        </p:txBody>
      </p:sp>
      <p:sp>
        <p:nvSpPr>
          <p:cNvPr id="4" name="TextBox 3"/>
          <p:cNvSpPr txBox="1"/>
          <p:nvPr/>
        </p:nvSpPr>
        <p:spPr>
          <a:xfrm>
            <a:off x="7701888" y="5896733"/>
            <a:ext cx="895886" cy="461665"/>
          </a:xfrm>
          <a:prstGeom prst="rect">
            <a:avLst/>
          </a:prstGeom>
          <a:noFill/>
        </p:spPr>
        <p:txBody>
          <a:bodyPr wrap="none" rtlCol="0">
            <a:spAutoFit/>
          </a:bodyPr>
          <a:lstStyle/>
          <a:p>
            <a:r>
              <a:rPr lang="ru-RU" sz="2400" b="1" u="sng" dirty="0" smtClean="0">
                <a:hlinkClick r:id="rId3" action="ppaction://hlinksldjump"/>
              </a:rPr>
              <a:t>ответ</a:t>
            </a:r>
            <a:endParaRPr lang="ru-RU" sz="2400" b="1" u="sng" dirty="0"/>
          </a:p>
        </p:txBody>
      </p:sp>
      <p:sp>
        <p:nvSpPr>
          <p:cNvPr id="6" name="TextBox 5"/>
          <p:cNvSpPr txBox="1"/>
          <p:nvPr/>
        </p:nvSpPr>
        <p:spPr>
          <a:xfrm>
            <a:off x="2699792" y="416858"/>
            <a:ext cx="6006324" cy="707886"/>
          </a:xfrm>
          <a:prstGeom prst="rect">
            <a:avLst/>
          </a:prstGeom>
          <a:noFill/>
        </p:spPr>
        <p:txBody>
          <a:bodyPr wrap="none" rtlCol="0">
            <a:spAutoFit/>
          </a:bodyPr>
          <a:lstStyle/>
          <a:p>
            <a:r>
              <a:rPr lang="ru-RU" sz="4000" b="1" dirty="0" smtClean="0">
                <a:solidFill>
                  <a:schemeClr val="accent2">
                    <a:lumMod val="75000"/>
                  </a:schemeClr>
                </a:solidFill>
              </a:rPr>
              <a:t>Для самых внимательных</a:t>
            </a:r>
            <a:endParaRPr lang="ru-RU" sz="4000" b="1" dirty="0">
              <a:solidFill>
                <a:schemeClr val="accent2">
                  <a:lumMod val="75000"/>
                </a:schemeClr>
              </a:solidFill>
            </a:endParaRPr>
          </a:p>
        </p:txBody>
      </p:sp>
    </p:spTree>
    <p:extLst>
      <p:ext uri="{BB962C8B-B14F-4D97-AF65-F5344CB8AC3E}">
        <p14:creationId xmlns:p14="http://schemas.microsoft.com/office/powerpoint/2010/main" val="197531048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G:\УРОКИ\2_Литература_NEW\Тема детства\ФОНЫ_Литературные\OPDdPVV.jpg"/>
          <p:cNvPicPr>
            <a:picLocks noChangeAspect="1" noChangeArrowheads="1"/>
          </p:cNvPicPr>
          <p:nvPr/>
        </p:nvPicPr>
        <p:blipFill rotWithShape="1">
          <a:blip r:embed="rId2">
            <a:extLst>
              <a:ext uri="{28A0092B-C50C-407E-A947-70E740481C1C}">
                <a14:useLocalDpi xmlns:a14="http://schemas.microsoft.com/office/drawing/2010/main" val="0"/>
              </a:ext>
            </a:extLst>
          </a:blip>
          <a:srcRect l="17311" t="15450" r="31896" b="23598"/>
          <a:stretch/>
        </p:blipFill>
        <p:spPr bwMode="auto">
          <a:xfrm>
            <a:off x="0" y="0"/>
            <a:ext cx="9144000" cy="6831376"/>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4716016" y="5769201"/>
            <a:ext cx="4211960" cy="584775"/>
          </a:xfrm>
          <a:prstGeom prst="rect">
            <a:avLst/>
          </a:prstGeom>
        </p:spPr>
        <p:txBody>
          <a:bodyPr wrap="square">
            <a:spAutoFit/>
          </a:bodyPr>
          <a:lstStyle/>
          <a:p>
            <a:r>
              <a:rPr lang="ru-RU" sz="1600" b="1" i="1" dirty="0" err="1">
                <a:solidFill>
                  <a:schemeClr val="accent6">
                    <a:lumMod val="50000"/>
                  </a:schemeClr>
                </a:solidFill>
                <a:latin typeface="Georgia" pitchFamily="18" charset="0"/>
              </a:rPr>
              <a:t>А.И.Герцен</a:t>
            </a:r>
            <a:r>
              <a:rPr lang="ru-RU" sz="1600" b="1" i="1" dirty="0">
                <a:solidFill>
                  <a:schemeClr val="accent6">
                    <a:lumMod val="50000"/>
                  </a:schemeClr>
                </a:solidFill>
                <a:latin typeface="Georgia" pitchFamily="18" charset="0"/>
              </a:rPr>
              <a:t>. </a:t>
            </a:r>
            <a:endParaRPr lang="ru-RU" sz="1600" b="1" i="1" dirty="0" smtClean="0">
              <a:solidFill>
                <a:schemeClr val="accent6">
                  <a:lumMod val="50000"/>
                </a:schemeClr>
              </a:solidFill>
              <a:latin typeface="Georgia" pitchFamily="18" charset="0"/>
            </a:endParaRPr>
          </a:p>
          <a:p>
            <a:r>
              <a:rPr lang="ru-RU" sz="1600" b="1" i="1" dirty="0" smtClean="0">
                <a:solidFill>
                  <a:schemeClr val="accent6">
                    <a:lumMod val="50000"/>
                  </a:schemeClr>
                </a:solidFill>
                <a:latin typeface="Georgia" pitchFamily="18" charset="0"/>
              </a:rPr>
              <a:t>Портрет </a:t>
            </a:r>
            <a:r>
              <a:rPr lang="ru-RU" sz="1600" b="1" i="1" dirty="0">
                <a:solidFill>
                  <a:schemeClr val="accent6">
                    <a:lumMod val="50000"/>
                  </a:schemeClr>
                </a:solidFill>
                <a:latin typeface="Georgia" pitchFamily="18" charset="0"/>
              </a:rPr>
              <a:t>работы Н.Н. </a:t>
            </a:r>
            <a:r>
              <a:rPr lang="ru-RU" sz="1600" b="1" i="1" dirty="0" err="1" smtClean="0">
                <a:solidFill>
                  <a:schemeClr val="accent6">
                    <a:lumMod val="50000"/>
                  </a:schemeClr>
                </a:solidFill>
                <a:latin typeface="Georgia" pitchFamily="18" charset="0"/>
              </a:rPr>
              <a:t>Ге</a:t>
            </a:r>
            <a:endParaRPr lang="ru-RU" sz="1600" b="1" i="1" dirty="0" smtClean="0">
              <a:solidFill>
                <a:schemeClr val="accent6">
                  <a:lumMod val="50000"/>
                </a:schemeClr>
              </a:solidFill>
              <a:latin typeface="Georgia" pitchFamily="18" charset="0"/>
            </a:endParaRPr>
          </a:p>
        </p:txBody>
      </p:sp>
      <p:sp>
        <p:nvSpPr>
          <p:cNvPr id="4" name="TextBox 3"/>
          <p:cNvSpPr txBox="1"/>
          <p:nvPr/>
        </p:nvSpPr>
        <p:spPr>
          <a:xfrm>
            <a:off x="5643902" y="1196752"/>
            <a:ext cx="1970412" cy="646331"/>
          </a:xfrm>
          <a:prstGeom prst="rect">
            <a:avLst/>
          </a:prstGeom>
          <a:noFill/>
        </p:spPr>
        <p:txBody>
          <a:bodyPr wrap="none" rtlCol="0">
            <a:spAutoFit/>
          </a:bodyPr>
          <a:lstStyle/>
          <a:p>
            <a:pPr algn="ctr"/>
            <a:r>
              <a:rPr lang="ru-RU" sz="3600" b="1" dirty="0" smtClean="0">
                <a:latin typeface="Georgia" pitchFamily="18" charset="0"/>
              </a:rPr>
              <a:t>Герцен</a:t>
            </a:r>
            <a:endParaRPr lang="ru-RU" sz="3600" b="1" dirty="0">
              <a:latin typeface="Georgia" pitchFamily="18" charset="0"/>
            </a:endParaRPr>
          </a:p>
        </p:txBody>
      </p:sp>
      <p:sp>
        <p:nvSpPr>
          <p:cNvPr id="5" name="TextBox 4"/>
          <p:cNvSpPr txBox="1"/>
          <p:nvPr/>
        </p:nvSpPr>
        <p:spPr>
          <a:xfrm>
            <a:off x="4936920" y="1847810"/>
            <a:ext cx="3384376" cy="1200329"/>
          </a:xfrm>
          <a:prstGeom prst="rect">
            <a:avLst/>
          </a:prstGeom>
          <a:noFill/>
        </p:spPr>
        <p:txBody>
          <a:bodyPr wrap="square" rtlCol="0">
            <a:spAutoFit/>
          </a:bodyPr>
          <a:lstStyle/>
          <a:p>
            <a:pPr algn="ctr"/>
            <a:r>
              <a:rPr lang="ru-RU" sz="3600" b="1" dirty="0" smtClean="0">
                <a:latin typeface="Georgia" pitchFamily="18" charset="0"/>
              </a:rPr>
              <a:t>Александр </a:t>
            </a:r>
            <a:r>
              <a:rPr lang="ru-RU" sz="3600" b="1" dirty="0">
                <a:latin typeface="Georgia" pitchFamily="18" charset="0"/>
              </a:rPr>
              <a:t>И</a:t>
            </a:r>
            <a:r>
              <a:rPr lang="ru-RU" sz="3600" b="1" dirty="0" smtClean="0">
                <a:latin typeface="Georgia" pitchFamily="18" charset="0"/>
              </a:rPr>
              <a:t>ванович</a:t>
            </a:r>
            <a:endParaRPr lang="ru-RU" sz="3600" b="1" dirty="0">
              <a:latin typeface="Georgia" pitchFamily="18" charset="0"/>
            </a:endParaRPr>
          </a:p>
        </p:txBody>
      </p:sp>
      <p:sp>
        <p:nvSpPr>
          <p:cNvPr id="6" name="TextBox 5"/>
          <p:cNvSpPr txBox="1"/>
          <p:nvPr/>
        </p:nvSpPr>
        <p:spPr>
          <a:xfrm>
            <a:off x="4284748" y="116632"/>
            <a:ext cx="4823756" cy="461665"/>
          </a:xfrm>
          <a:prstGeom prst="rect">
            <a:avLst/>
          </a:prstGeom>
          <a:noFill/>
        </p:spPr>
        <p:txBody>
          <a:bodyPr wrap="none" rtlCol="0">
            <a:spAutoFit/>
          </a:bodyPr>
          <a:lstStyle/>
          <a:p>
            <a:r>
              <a:rPr lang="ru-RU" sz="2400" b="1" i="1" dirty="0" smtClean="0">
                <a:solidFill>
                  <a:schemeClr val="accent6">
                    <a:lumMod val="50000"/>
                  </a:schemeClr>
                </a:solidFill>
                <a:latin typeface="Georgia" pitchFamily="18" charset="0"/>
              </a:rPr>
              <a:t>Конкурс «Узнай писателя»</a:t>
            </a:r>
            <a:endParaRPr lang="ru-RU" sz="2400" b="1" i="1" dirty="0">
              <a:solidFill>
                <a:schemeClr val="accent6">
                  <a:lumMod val="50000"/>
                </a:schemeClr>
              </a:solidFill>
              <a:latin typeface="Georgia" pitchFamily="18" charset="0"/>
            </a:endParaRPr>
          </a:p>
        </p:txBody>
      </p:sp>
      <p:pic>
        <p:nvPicPr>
          <p:cNvPr id="29698" name="Picture 2" descr="http://www.pravmir.ru/wp-content/uploads/2012/04/gercen_g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411" y="638976"/>
            <a:ext cx="4410075" cy="571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4550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9"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ppt_x</p:attrName>
                                        </p:attrNameLst>
                                      </p:cBhvr>
                                      <p:tavLst>
                                        <p:tav tm="0">
                                          <p:val>
                                            <p:strVal val="#ppt_x-.2"/>
                                          </p:val>
                                        </p:tav>
                                        <p:tav tm="100000">
                                          <p:val>
                                            <p:strVal val="#ppt_x"/>
                                          </p:val>
                                        </p:tav>
                                      </p:tavLst>
                                    </p:anim>
                                    <p:anim calcmode="lin" valueType="num">
                                      <p:cBhvr>
                                        <p:cTn id="1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G:\УРОКИ\2_Литература_NEW\Тема детства\ФОНЫ_Литературные\Рисунок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619672" y="1484784"/>
            <a:ext cx="6192688" cy="4031873"/>
          </a:xfrm>
          <a:prstGeom prst="rect">
            <a:avLst/>
          </a:prstGeom>
          <a:noFill/>
        </p:spPr>
        <p:txBody>
          <a:bodyPr wrap="square" rtlCol="0">
            <a:spAutoFit/>
          </a:bodyPr>
          <a:lstStyle/>
          <a:p>
            <a:pPr algn="ctr"/>
            <a:r>
              <a:rPr lang="ru-RU" sz="3600" b="1" i="1" dirty="0">
                <a:solidFill>
                  <a:schemeClr val="accent4">
                    <a:lumMod val="75000"/>
                  </a:schemeClr>
                </a:solidFill>
              </a:rPr>
              <a:t>Поездка к бабушке в Москву (повесть Л.Н. Толстого «Детство») и поездка к бабушке и дедушке в Багрово (повесть С.Т. Аксакова «Детские годы Багрова-внука»).</a:t>
            </a:r>
          </a:p>
        </p:txBody>
      </p:sp>
      <p:sp>
        <p:nvSpPr>
          <p:cNvPr id="6" name="Управляющая кнопка: домой 5">
            <a:hlinkClick r:id="rId3" action="ppaction://hlinksldjump" highlightClick="1"/>
          </p:cNvPr>
          <p:cNvSpPr/>
          <p:nvPr/>
        </p:nvSpPr>
        <p:spPr>
          <a:xfrm>
            <a:off x="8111364" y="5877272"/>
            <a:ext cx="521208" cy="521208"/>
          </a:xfrm>
          <a:prstGeom prst="actionButtonHome">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ru-RU"/>
          </a:p>
        </p:txBody>
      </p:sp>
      <p:sp>
        <p:nvSpPr>
          <p:cNvPr id="7" name="TextBox 6"/>
          <p:cNvSpPr txBox="1"/>
          <p:nvPr/>
        </p:nvSpPr>
        <p:spPr>
          <a:xfrm>
            <a:off x="2699792" y="416858"/>
            <a:ext cx="6006324" cy="707886"/>
          </a:xfrm>
          <a:prstGeom prst="rect">
            <a:avLst/>
          </a:prstGeom>
          <a:noFill/>
        </p:spPr>
        <p:txBody>
          <a:bodyPr wrap="none" rtlCol="0">
            <a:spAutoFit/>
          </a:bodyPr>
          <a:lstStyle/>
          <a:p>
            <a:r>
              <a:rPr lang="ru-RU" sz="4000" b="1" dirty="0" smtClean="0">
                <a:solidFill>
                  <a:schemeClr val="accent2">
                    <a:lumMod val="75000"/>
                  </a:schemeClr>
                </a:solidFill>
              </a:rPr>
              <a:t>Для самых внимательных</a:t>
            </a:r>
            <a:endParaRPr lang="ru-RU" sz="4000" b="1" dirty="0">
              <a:solidFill>
                <a:schemeClr val="accent2">
                  <a:lumMod val="75000"/>
                </a:schemeClr>
              </a:solidFill>
            </a:endParaRPr>
          </a:p>
        </p:txBody>
      </p:sp>
    </p:spTree>
    <p:extLst>
      <p:ext uri="{BB962C8B-B14F-4D97-AF65-F5344CB8AC3E}">
        <p14:creationId xmlns:p14="http://schemas.microsoft.com/office/powerpoint/2010/main" val="380592000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G:\УРОКИ\2_Литература_NEW\Тема детства\ФОНЫ_Литературные\Рисунок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820910" y="1628800"/>
            <a:ext cx="7776864" cy="3416320"/>
          </a:xfrm>
          <a:prstGeom prst="rect">
            <a:avLst/>
          </a:prstGeom>
          <a:noFill/>
        </p:spPr>
        <p:txBody>
          <a:bodyPr wrap="square" rtlCol="0">
            <a:spAutoFit/>
          </a:bodyPr>
          <a:lstStyle/>
          <a:p>
            <a:pPr algn="ctr"/>
            <a:r>
              <a:rPr lang="ru-RU" sz="3600" b="1" i="1" dirty="0">
                <a:solidFill>
                  <a:schemeClr val="accent4">
                    <a:lumMod val="75000"/>
                  </a:schemeClr>
                </a:solidFill>
              </a:rPr>
              <a:t>Какое событие случается в жизни главных героев  </a:t>
            </a:r>
            <a:r>
              <a:rPr lang="ru-RU" sz="3600" b="1" i="1" dirty="0" smtClean="0">
                <a:solidFill>
                  <a:schemeClr val="accent4">
                    <a:lumMod val="75000"/>
                  </a:schemeClr>
                </a:solidFill>
              </a:rPr>
              <a:t>повести </a:t>
            </a:r>
          </a:p>
          <a:p>
            <a:pPr algn="ctr"/>
            <a:r>
              <a:rPr lang="ru-RU" sz="3600" b="1" i="1" dirty="0" smtClean="0">
                <a:solidFill>
                  <a:schemeClr val="accent4">
                    <a:lumMod val="75000"/>
                  </a:schemeClr>
                </a:solidFill>
              </a:rPr>
              <a:t>Н.Г</a:t>
            </a:r>
            <a:r>
              <a:rPr lang="ru-RU" sz="3600" b="1" i="1" dirty="0">
                <a:solidFill>
                  <a:schemeClr val="accent4">
                    <a:lumMod val="75000"/>
                  </a:schemeClr>
                </a:solidFill>
              </a:rPr>
              <a:t>. Гарина-Михайловского «Детство Тёмы» и рассказа </a:t>
            </a:r>
            <a:endParaRPr lang="ru-RU" sz="3600" b="1" i="1" dirty="0" smtClean="0">
              <a:solidFill>
                <a:schemeClr val="accent4">
                  <a:lumMod val="75000"/>
                </a:schemeClr>
              </a:solidFill>
            </a:endParaRPr>
          </a:p>
          <a:p>
            <a:pPr algn="ctr"/>
            <a:r>
              <a:rPr lang="ru-RU" sz="3600" b="1" i="1" dirty="0" smtClean="0">
                <a:solidFill>
                  <a:schemeClr val="accent4">
                    <a:lumMod val="75000"/>
                  </a:schemeClr>
                </a:solidFill>
              </a:rPr>
              <a:t>Б.В</a:t>
            </a:r>
            <a:r>
              <a:rPr lang="ru-RU" sz="3600" b="1" i="1" dirty="0">
                <a:solidFill>
                  <a:schemeClr val="accent4">
                    <a:lumMod val="75000"/>
                  </a:schemeClr>
                </a:solidFill>
              </a:rPr>
              <a:t>. Шергина «Детство в Архангельске»?</a:t>
            </a:r>
          </a:p>
        </p:txBody>
      </p:sp>
      <p:sp>
        <p:nvSpPr>
          <p:cNvPr id="4" name="TextBox 3"/>
          <p:cNvSpPr txBox="1"/>
          <p:nvPr/>
        </p:nvSpPr>
        <p:spPr>
          <a:xfrm>
            <a:off x="7701888" y="5896733"/>
            <a:ext cx="895886" cy="461665"/>
          </a:xfrm>
          <a:prstGeom prst="rect">
            <a:avLst/>
          </a:prstGeom>
          <a:noFill/>
        </p:spPr>
        <p:txBody>
          <a:bodyPr wrap="none" rtlCol="0">
            <a:spAutoFit/>
          </a:bodyPr>
          <a:lstStyle/>
          <a:p>
            <a:r>
              <a:rPr lang="ru-RU" sz="2400" b="1" u="sng" dirty="0" smtClean="0">
                <a:hlinkClick r:id="rId3" action="ppaction://hlinksldjump"/>
              </a:rPr>
              <a:t>ответ</a:t>
            </a:r>
            <a:endParaRPr lang="ru-RU" sz="2400" b="1" u="sng" dirty="0"/>
          </a:p>
        </p:txBody>
      </p:sp>
      <p:sp>
        <p:nvSpPr>
          <p:cNvPr id="6" name="TextBox 5"/>
          <p:cNvSpPr txBox="1"/>
          <p:nvPr/>
        </p:nvSpPr>
        <p:spPr>
          <a:xfrm>
            <a:off x="2699792" y="416858"/>
            <a:ext cx="6006324" cy="707886"/>
          </a:xfrm>
          <a:prstGeom prst="rect">
            <a:avLst/>
          </a:prstGeom>
          <a:noFill/>
        </p:spPr>
        <p:txBody>
          <a:bodyPr wrap="none" rtlCol="0">
            <a:spAutoFit/>
          </a:bodyPr>
          <a:lstStyle/>
          <a:p>
            <a:r>
              <a:rPr lang="ru-RU" sz="4000" b="1" dirty="0" smtClean="0">
                <a:solidFill>
                  <a:schemeClr val="accent2">
                    <a:lumMod val="75000"/>
                  </a:schemeClr>
                </a:solidFill>
              </a:rPr>
              <a:t>Для самых внимательных</a:t>
            </a:r>
            <a:endParaRPr lang="ru-RU" sz="4000" b="1" dirty="0">
              <a:solidFill>
                <a:schemeClr val="accent2">
                  <a:lumMod val="75000"/>
                </a:schemeClr>
              </a:solidFill>
            </a:endParaRPr>
          </a:p>
        </p:txBody>
      </p:sp>
    </p:spTree>
    <p:extLst>
      <p:ext uri="{BB962C8B-B14F-4D97-AF65-F5344CB8AC3E}">
        <p14:creationId xmlns:p14="http://schemas.microsoft.com/office/powerpoint/2010/main" val="197531048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G:\УРОКИ\2_Литература_NEW\Тема детства\ФОНЫ_Литературные\Рисунок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619672" y="2351782"/>
            <a:ext cx="6192688" cy="1200329"/>
          </a:xfrm>
          <a:prstGeom prst="rect">
            <a:avLst/>
          </a:prstGeom>
          <a:noFill/>
        </p:spPr>
        <p:txBody>
          <a:bodyPr wrap="square" rtlCol="0">
            <a:spAutoFit/>
          </a:bodyPr>
          <a:lstStyle/>
          <a:p>
            <a:pPr algn="ctr"/>
            <a:r>
              <a:rPr lang="ru-RU" sz="3600" b="1" i="1" dirty="0">
                <a:solidFill>
                  <a:schemeClr val="accent4">
                    <a:lumMod val="75000"/>
                  </a:schemeClr>
                </a:solidFill>
              </a:rPr>
              <a:t>Герои поступают </a:t>
            </a:r>
            <a:endParaRPr lang="ru-RU" sz="3600" b="1" i="1" dirty="0" smtClean="0">
              <a:solidFill>
                <a:schemeClr val="accent4">
                  <a:lumMod val="75000"/>
                </a:schemeClr>
              </a:solidFill>
            </a:endParaRPr>
          </a:p>
          <a:p>
            <a:pPr algn="ctr"/>
            <a:r>
              <a:rPr lang="ru-RU" sz="3600" b="1" i="1" dirty="0" smtClean="0">
                <a:solidFill>
                  <a:schemeClr val="accent4">
                    <a:lumMod val="75000"/>
                  </a:schemeClr>
                </a:solidFill>
              </a:rPr>
              <a:t>в </a:t>
            </a:r>
            <a:r>
              <a:rPr lang="ru-RU" sz="3600" b="1" i="1" dirty="0">
                <a:solidFill>
                  <a:schemeClr val="accent4">
                    <a:lumMod val="75000"/>
                  </a:schemeClr>
                </a:solidFill>
              </a:rPr>
              <a:t>первый класс</a:t>
            </a:r>
          </a:p>
        </p:txBody>
      </p:sp>
      <p:sp>
        <p:nvSpPr>
          <p:cNvPr id="6" name="Управляющая кнопка: домой 5">
            <a:hlinkClick r:id="rId3" action="ppaction://hlinksldjump" highlightClick="1"/>
          </p:cNvPr>
          <p:cNvSpPr/>
          <p:nvPr/>
        </p:nvSpPr>
        <p:spPr>
          <a:xfrm>
            <a:off x="8111364" y="5877272"/>
            <a:ext cx="521208" cy="521208"/>
          </a:xfrm>
          <a:prstGeom prst="actionButtonHome">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ru-RU"/>
          </a:p>
        </p:txBody>
      </p:sp>
      <p:sp>
        <p:nvSpPr>
          <p:cNvPr id="7" name="TextBox 6"/>
          <p:cNvSpPr txBox="1"/>
          <p:nvPr/>
        </p:nvSpPr>
        <p:spPr>
          <a:xfrm>
            <a:off x="2699792" y="416858"/>
            <a:ext cx="6006324" cy="707886"/>
          </a:xfrm>
          <a:prstGeom prst="rect">
            <a:avLst/>
          </a:prstGeom>
          <a:noFill/>
        </p:spPr>
        <p:txBody>
          <a:bodyPr wrap="none" rtlCol="0">
            <a:spAutoFit/>
          </a:bodyPr>
          <a:lstStyle/>
          <a:p>
            <a:r>
              <a:rPr lang="ru-RU" sz="4000" b="1" dirty="0" smtClean="0">
                <a:solidFill>
                  <a:schemeClr val="accent2">
                    <a:lumMod val="75000"/>
                  </a:schemeClr>
                </a:solidFill>
              </a:rPr>
              <a:t>Для самых внимательных</a:t>
            </a:r>
            <a:endParaRPr lang="ru-RU" sz="4000" b="1" dirty="0">
              <a:solidFill>
                <a:schemeClr val="accent2">
                  <a:lumMod val="75000"/>
                </a:schemeClr>
              </a:solidFill>
            </a:endParaRPr>
          </a:p>
        </p:txBody>
      </p:sp>
    </p:spTree>
    <p:extLst>
      <p:ext uri="{BB962C8B-B14F-4D97-AF65-F5344CB8AC3E}">
        <p14:creationId xmlns:p14="http://schemas.microsoft.com/office/powerpoint/2010/main" val="269670798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G:\УРОКИ\2_Литература_NEW\Тема детства\ФОНЫ_Литературные\Рисунок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787937" y="2132856"/>
            <a:ext cx="7776864" cy="2862322"/>
          </a:xfrm>
          <a:prstGeom prst="rect">
            <a:avLst/>
          </a:prstGeom>
          <a:noFill/>
        </p:spPr>
        <p:txBody>
          <a:bodyPr wrap="square" rtlCol="0">
            <a:spAutoFit/>
          </a:bodyPr>
          <a:lstStyle/>
          <a:p>
            <a:pPr algn="ctr"/>
            <a:r>
              <a:rPr lang="ru-RU" sz="3600" b="1" i="1" dirty="0">
                <a:solidFill>
                  <a:schemeClr val="accent4">
                    <a:lumMod val="75000"/>
                  </a:schemeClr>
                </a:solidFill>
              </a:rPr>
              <a:t>Что общего у домашних учителей Николеньки </a:t>
            </a:r>
            <a:r>
              <a:rPr lang="ru-RU" sz="3600" b="1" i="1" dirty="0" smtClean="0">
                <a:solidFill>
                  <a:schemeClr val="accent4">
                    <a:lumMod val="75000"/>
                  </a:schemeClr>
                </a:solidFill>
              </a:rPr>
              <a:t>Иртеньева (повесть Л.Н. Толстого «Детство») </a:t>
            </a:r>
          </a:p>
          <a:p>
            <a:pPr algn="ctr"/>
            <a:r>
              <a:rPr lang="ru-RU" sz="3600" b="1" i="1" dirty="0" smtClean="0">
                <a:solidFill>
                  <a:schemeClr val="accent4">
                    <a:lumMod val="75000"/>
                  </a:schemeClr>
                </a:solidFill>
              </a:rPr>
              <a:t>и </a:t>
            </a:r>
            <a:r>
              <a:rPr lang="ru-RU" sz="3600" b="1" i="1" dirty="0">
                <a:solidFill>
                  <a:schemeClr val="accent4">
                    <a:lumMod val="75000"/>
                  </a:schemeClr>
                </a:solidFill>
              </a:rPr>
              <a:t>Ника из мемуаров А.И. Герцена «Былое и думы»?</a:t>
            </a:r>
          </a:p>
        </p:txBody>
      </p:sp>
      <p:sp>
        <p:nvSpPr>
          <p:cNvPr id="4" name="TextBox 3"/>
          <p:cNvSpPr txBox="1"/>
          <p:nvPr/>
        </p:nvSpPr>
        <p:spPr>
          <a:xfrm>
            <a:off x="7701888" y="5896733"/>
            <a:ext cx="895886" cy="461665"/>
          </a:xfrm>
          <a:prstGeom prst="rect">
            <a:avLst/>
          </a:prstGeom>
          <a:noFill/>
        </p:spPr>
        <p:txBody>
          <a:bodyPr wrap="none" rtlCol="0">
            <a:spAutoFit/>
          </a:bodyPr>
          <a:lstStyle/>
          <a:p>
            <a:r>
              <a:rPr lang="ru-RU" sz="2400" b="1" u="sng" dirty="0" smtClean="0">
                <a:hlinkClick r:id="rId3" action="ppaction://hlinksldjump"/>
              </a:rPr>
              <a:t>ответ</a:t>
            </a:r>
            <a:endParaRPr lang="ru-RU" sz="2400" b="1" u="sng" dirty="0"/>
          </a:p>
        </p:txBody>
      </p:sp>
      <p:sp>
        <p:nvSpPr>
          <p:cNvPr id="6" name="TextBox 5"/>
          <p:cNvSpPr txBox="1"/>
          <p:nvPr/>
        </p:nvSpPr>
        <p:spPr>
          <a:xfrm>
            <a:off x="2699792" y="416858"/>
            <a:ext cx="6006324" cy="707886"/>
          </a:xfrm>
          <a:prstGeom prst="rect">
            <a:avLst/>
          </a:prstGeom>
          <a:noFill/>
        </p:spPr>
        <p:txBody>
          <a:bodyPr wrap="none" rtlCol="0">
            <a:spAutoFit/>
          </a:bodyPr>
          <a:lstStyle/>
          <a:p>
            <a:r>
              <a:rPr lang="ru-RU" sz="4000" b="1" dirty="0" smtClean="0">
                <a:solidFill>
                  <a:schemeClr val="accent2">
                    <a:lumMod val="75000"/>
                  </a:schemeClr>
                </a:solidFill>
              </a:rPr>
              <a:t>Для самых внимательных</a:t>
            </a:r>
            <a:endParaRPr lang="ru-RU" sz="4000" b="1" dirty="0">
              <a:solidFill>
                <a:schemeClr val="accent2">
                  <a:lumMod val="75000"/>
                </a:schemeClr>
              </a:solidFill>
            </a:endParaRPr>
          </a:p>
        </p:txBody>
      </p:sp>
    </p:spTree>
    <p:extLst>
      <p:ext uri="{BB962C8B-B14F-4D97-AF65-F5344CB8AC3E}">
        <p14:creationId xmlns:p14="http://schemas.microsoft.com/office/powerpoint/2010/main" val="197531048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G:\УРОКИ\2_Литература_NEW\Тема детства\ФОНЫ_Литературные\Рисунок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605817" y="2132856"/>
            <a:ext cx="6491692" cy="1754326"/>
          </a:xfrm>
          <a:prstGeom prst="rect">
            <a:avLst/>
          </a:prstGeom>
          <a:noFill/>
        </p:spPr>
        <p:txBody>
          <a:bodyPr wrap="square" rtlCol="0">
            <a:spAutoFit/>
          </a:bodyPr>
          <a:lstStyle/>
          <a:p>
            <a:pPr algn="ctr"/>
            <a:r>
              <a:rPr lang="ru-RU" sz="3600" b="1" i="1" dirty="0">
                <a:solidFill>
                  <a:schemeClr val="accent4">
                    <a:lumMod val="75000"/>
                  </a:schemeClr>
                </a:solidFill>
              </a:rPr>
              <a:t>Домашних учителей Николеньки и Ника зовут </a:t>
            </a:r>
            <a:endParaRPr lang="ru-RU" sz="3600" b="1" i="1" dirty="0" smtClean="0">
              <a:solidFill>
                <a:schemeClr val="accent4">
                  <a:lumMod val="75000"/>
                </a:schemeClr>
              </a:solidFill>
            </a:endParaRPr>
          </a:p>
          <a:p>
            <a:pPr algn="ctr"/>
            <a:r>
              <a:rPr lang="ru-RU" sz="3600" b="1" i="1" dirty="0" smtClean="0">
                <a:solidFill>
                  <a:schemeClr val="accent4">
                    <a:lumMod val="75000"/>
                  </a:schemeClr>
                </a:solidFill>
              </a:rPr>
              <a:t>Карл </a:t>
            </a:r>
            <a:r>
              <a:rPr lang="ru-RU" sz="3600" b="1" i="1" dirty="0">
                <a:solidFill>
                  <a:schemeClr val="accent4">
                    <a:lumMod val="75000"/>
                  </a:schemeClr>
                </a:solidFill>
              </a:rPr>
              <a:t>Иванович</a:t>
            </a:r>
          </a:p>
        </p:txBody>
      </p:sp>
      <p:sp>
        <p:nvSpPr>
          <p:cNvPr id="6" name="Управляющая кнопка: домой 5">
            <a:hlinkClick r:id="rId3" action="ppaction://hlinksldjump" highlightClick="1"/>
          </p:cNvPr>
          <p:cNvSpPr/>
          <p:nvPr/>
        </p:nvSpPr>
        <p:spPr>
          <a:xfrm>
            <a:off x="8111364" y="5877272"/>
            <a:ext cx="521208" cy="521208"/>
          </a:xfrm>
          <a:prstGeom prst="actionButtonHome">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ru-RU"/>
          </a:p>
        </p:txBody>
      </p:sp>
      <p:sp>
        <p:nvSpPr>
          <p:cNvPr id="7" name="TextBox 6"/>
          <p:cNvSpPr txBox="1"/>
          <p:nvPr/>
        </p:nvSpPr>
        <p:spPr>
          <a:xfrm>
            <a:off x="2699792" y="416858"/>
            <a:ext cx="6006324" cy="707886"/>
          </a:xfrm>
          <a:prstGeom prst="rect">
            <a:avLst/>
          </a:prstGeom>
          <a:noFill/>
        </p:spPr>
        <p:txBody>
          <a:bodyPr wrap="none" rtlCol="0">
            <a:spAutoFit/>
          </a:bodyPr>
          <a:lstStyle/>
          <a:p>
            <a:r>
              <a:rPr lang="ru-RU" sz="4000" b="1" dirty="0" smtClean="0">
                <a:solidFill>
                  <a:schemeClr val="accent2">
                    <a:lumMod val="75000"/>
                  </a:schemeClr>
                </a:solidFill>
              </a:rPr>
              <a:t>Для самых внимательных</a:t>
            </a:r>
            <a:endParaRPr lang="ru-RU" sz="4000" b="1" dirty="0">
              <a:solidFill>
                <a:schemeClr val="accent2">
                  <a:lumMod val="75000"/>
                </a:schemeClr>
              </a:solidFill>
            </a:endParaRPr>
          </a:p>
        </p:txBody>
      </p:sp>
    </p:spTree>
    <p:extLst>
      <p:ext uri="{BB962C8B-B14F-4D97-AF65-F5344CB8AC3E}">
        <p14:creationId xmlns:p14="http://schemas.microsoft.com/office/powerpoint/2010/main" val="230654600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2" descr="http://www.pod-rukoi.ru/_ld/7/9999283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21348"/>
            <a:ext cx="9223029" cy="690702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2411760" y="230351"/>
            <a:ext cx="6548588" cy="830997"/>
          </a:xfrm>
          <a:prstGeom prst="rect">
            <a:avLst/>
          </a:prstGeom>
          <a:noFill/>
        </p:spPr>
        <p:txBody>
          <a:bodyPr wrap="none" rtlCol="0">
            <a:spAutoFit/>
          </a:bodyPr>
          <a:lstStyle/>
          <a:p>
            <a:r>
              <a:rPr lang="ru-RU" sz="4800" b="1" dirty="0" smtClean="0">
                <a:solidFill>
                  <a:schemeClr val="accent2">
                    <a:lumMod val="75000"/>
                  </a:schemeClr>
                </a:solidFill>
                <a:latin typeface="Monotype Corsiva" panose="03010101010201010101" pitchFamily="66" charset="0"/>
              </a:rPr>
              <a:t>Художники-иллюстраторы</a:t>
            </a:r>
            <a:endParaRPr lang="ru-RU" sz="4800" b="1" dirty="0">
              <a:solidFill>
                <a:schemeClr val="accent2">
                  <a:lumMod val="75000"/>
                </a:schemeClr>
              </a:solidFill>
              <a:latin typeface="Monotype Corsiva" panose="03010101010201010101" pitchFamily="66" charset="0"/>
            </a:endParaRPr>
          </a:p>
        </p:txBody>
      </p:sp>
      <p:sp>
        <p:nvSpPr>
          <p:cNvPr id="2" name="Прямоугольник 1"/>
          <p:cNvSpPr/>
          <p:nvPr/>
        </p:nvSpPr>
        <p:spPr>
          <a:xfrm>
            <a:off x="1547664" y="1268760"/>
            <a:ext cx="6192688" cy="3108543"/>
          </a:xfrm>
          <a:prstGeom prst="rect">
            <a:avLst/>
          </a:prstGeom>
        </p:spPr>
        <p:txBody>
          <a:bodyPr wrap="square">
            <a:spAutoFit/>
          </a:bodyPr>
          <a:lstStyle/>
          <a:p>
            <a:r>
              <a:rPr lang="ru-RU" sz="2800" dirty="0" smtClean="0">
                <a:solidFill>
                  <a:schemeClr val="accent2">
                    <a:lumMod val="50000"/>
                  </a:schemeClr>
                </a:solidFill>
                <a:latin typeface="Bookman Old Style" panose="02050604050505020204" pitchFamily="18" charset="0"/>
              </a:rPr>
              <a:t>Рассмотрите иллюстрацию одноклассников.</a:t>
            </a:r>
          </a:p>
          <a:p>
            <a:endParaRPr lang="ru-RU" sz="2800" dirty="0" smtClean="0">
              <a:solidFill>
                <a:schemeClr val="accent2">
                  <a:lumMod val="50000"/>
                </a:schemeClr>
              </a:solidFill>
              <a:latin typeface="Bookman Old Style" panose="02050604050505020204" pitchFamily="18" charset="0"/>
            </a:endParaRPr>
          </a:p>
          <a:p>
            <a:r>
              <a:rPr lang="ru-RU" sz="2800" dirty="0" smtClean="0">
                <a:solidFill>
                  <a:schemeClr val="accent2">
                    <a:lumMod val="50000"/>
                  </a:schemeClr>
                </a:solidFill>
                <a:latin typeface="Bookman Old Style" panose="02050604050505020204" pitchFamily="18" charset="0"/>
              </a:rPr>
              <a:t>Задача </a:t>
            </a:r>
            <a:r>
              <a:rPr lang="ru-RU" sz="2800" dirty="0">
                <a:solidFill>
                  <a:schemeClr val="accent2">
                    <a:lumMod val="50000"/>
                  </a:schemeClr>
                </a:solidFill>
                <a:latin typeface="Bookman Old Style" panose="02050604050505020204" pitchFamily="18" charset="0"/>
              </a:rPr>
              <a:t>– назвать героя, произведение, автора, прокомментировать, по каким деталям узнали героя.</a:t>
            </a:r>
          </a:p>
        </p:txBody>
      </p:sp>
    </p:spTree>
    <p:extLst>
      <p:ext uri="{BB962C8B-B14F-4D97-AF65-F5344CB8AC3E}">
        <p14:creationId xmlns:p14="http://schemas.microsoft.com/office/powerpoint/2010/main" val="273373901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2" descr="G:\УРОКИ\2_Литература_NEW\Тема детства\Рисунок2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995936" y="548680"/>
            <a:ext cx="4709944" cy="769441"/>
          </a:xfrm>
          <a:prstGeom prst="rect">
            <a:avLst/>
          </a:prstGeom>
          <a:noFill/>
        </p:spPr>
        <p:txBody>
          <a:bodyPr wrap="none" rtlCol="0">
            <a:spAutoFit/>
          </a:bodyPr>
          <a:lstStyle/>
          <a:p>
            <a:r>
              <a:rPr lang="ru-RU" sz="4400" b="1" dirty="0" smtClean="0">
                <a:solidFill>
                  <a:schemeClr val="accent2">
                    <a:lumMod val="75000"/>
                  </a:schemeClr>
                </a:solidFill>
                <a:latin typeface="Century" panose="02040604050505020304" pitchFamily="18" charset="0"/>
              </a:rPr>
              <a:t>Литературоведы</a:t>
            </a:r>
            <a:endParaRPr lang="ru-RU" sz="4400" b="1" dirty="0">
              <a:solidFill>
                <a:schemeClr val="accent2">
                  <a:lumMod val="75000"/>
                </a:schemeClr>
              </a:solidFill>
              <a:latin typeface="Century" panose="02040604050505020304" pitchFamily="18" charset="0"/>
            </a:endParaRPr>
          </a:p>
        </p:txBody>
      </p:sp>
      <p:sp>
        <p:nvSpPr>
          <p:cNvPr id="5" name="Прямоугольник 4"/>
          <p:cNvSpPr/>
          <p:nvPr/>
        </p:nvSpPr>
        <p:spPr>
          <a:xfrm>
            <a:off x="1187624" y="1658725"/>
            <a:ext cx="7056784" cy="3046988"/>
          </a:xfrm>
          <a:prstGeom prst="rect">
            <a:avLst/>
          </a:prstGeom>
        </p:spPr>
        <p:txBody>
          <a:bodyPr wrap="square">
            <a:spAutoFit/>
          </a:bodyPr>
          <a:lstStyle/>
          <a:p>
            <a:r>
              <a:rPr lang="ru-RU" sz="3200" b="1" i="1" dirty="0">
                <a:solidFill>
                  <a:schemeClr val="accent2">
                    <a:lumMod val="50000"/>
                  </a:schemeClr>
                </a:solidFill>
                <a:latin typeface="Century" panose="02040604050505020304" pitchFamily="18" charset="0"/>
              </a:rPr>
              <a:t>Используя свои знания и впечатления о повестях, посвящённых теме детства, цитаты, приведённые ниже, составьте </a:t>
            </a:r>
            <a:r>
              <a:rPr lang="ru-RU" sz="3200" b="1" i="1" dirty="0" err="1">
                <a:solidFill>
                  <a:schemeClr val="accent2">
                    <a:lumMod val="50000"/>
                  </a:schemeClr>
                </a:solidFill>
                <a:latin typeface="Century" panose="02040604050505020304" pitchFamily="18" charset="0"/>
              </a:rPr>
              <a:t>синквейн</a:t>
            </a:r>
            <a:r>
              <a:rPr lang="ru-RU" sz="3200" b="1" i="1" dirty="0">
                <a:solidFill>
                  <a:schemeClr val="accent2">
                    <a:lumMod val="50000"/>
                  </a:schemeClr>
                </a:solidFill>
                <a:latin typeface="Century" panose="02040604050505020304" pitchFamily="18" charset="0"/>
              </a:rPr>
              <a:t> на тему «Детство».</a:t>
            </a:r>
          </a:p>
        </p:txBody>
      </p:sp>
    </p:spTree>
    <p:extLst>
      <p:ext uri="{BB962C8B-B14F-4D97-AF65-F5344CB8AC3E}">
        <p14:creationId xmlns:p14="http://schemas.microsoft.com/office/powerpoint/2010/main" val="58333294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404664"/>
            <a:ext cx="8640960" cy="6186309"/>
          </a:xfrm>
          <a:prstGeom prst="rect">
            <a:avLst/>
          </a:prstGeom>
        </p:spPr>
        <p:txBody>
          <a:bodyPr wrap="square">
            <a:spAutoFit/>
          </a:bodyPr>
          <a:lstStyle/>
          <a:p>
            <a:r>
              <a:rPr lang="ru-RU" dirty="0" smtClean="0"/>
              <a:t>Фон для титульного листа. – </a:t>
            </a:r>
            <a:r>
              <a:rPr lang="en-US" dirty="0" smtClean="0">
                <a:hlinkClick r:id="rId2"/>
              </a:rPr>
              <a:t>http://allphoto.in.ua/photo/68/es2159432.jpg</a:t>
            </a:r>
            <a:endParaRPr lang="ru-RU" dirty="0" smtClean="0"/>
          </a:p>
          <a:p>
            <a:r>
              <a:rPr lang="ru-RU" dirty="0" smtClean="0"/>
              <a:t>Фон для слайдов «Дети» - </a:t>
            </a:r>
            <a:r>
              <a:rPr lang="en-US" dirty="0">
                <a:hlinkClick r:id="rId3"/>
              </a:rPr>
              <a:t>https://</a:t>
            </a:r>
            <a:r>
              <a:rPr lang="en-US" dirty="0" smtClean="0">
                <a:hlinkClick r:id="rId3"/>
              </a:rPr>
              <a:t>yadi.sk/d/pOYbvMyAPvidC</a:t>
            </a:r>
            <a:endParaRPr lang="ru-RU" dirty="0" smtClean="0"/>
          </a:p>
          <a:p>
            <a:r>
              <a:rPr lang="ru-RU" dirty="0" smtClean="0"/>
              <a:t>Фоны для слайдов «Литературные». - </a:t>
            </a:r>
            <a:r>
              <a:rPr lang="en-US" dirty="0">
                <a:hlinkClick r:id="rId4"/>
              </a:rPr>
              <a:t>http://</a:t>
            </a:r>
            <a:r>
              <a:rPr lang="en-US" dirty="0" smtClean="0">
                <a:hlinkClick r:id="rId4"/>
              </a:rPr>
              <a:t>znanio.ru</a:t>
            </a:r>
            <a:endParaRPr lang="ru-RU" dirty="0" smtClean="0"/>
          </a:p>
          <a:p>
            <a:r>
              <a:rPr lang="ru-RU" dirty="0" smtClean="0"/>
              <a:t>Картинка «Оратор». -  </a:t>
            </a:r>
            <a:r>
              <a:rPr lang="en-US" dirty="0" smtClean="0">
                <a:latin typeface="+mj-lt"/>
                <a:hlinkClick r:id="rId5"/>
              </a:rPr>
              <a:t>https</a:t>
            </a:r>
            <a:r>
              <a:rPr lang="en-US" dirty="0">
                <a:latin typeface="+mj-lt"/>
                <a:hlinkClick r:id="rId5"/>
              </a:rPr>
              <a:t>://exchang.es/uploads/image_block/000/084/352/image/large_46630cee46.jpg</a:t>
            </a:r>
            <a:endParaRPr lang="ru-RU" dirty="0">
              <a:latin typeface="+mj-lt"/>
            </a:endParaRPr>
          </a:p>
          <a:p>
            <a:r>
              <a:rPr lang="ru-RU" dirty="0"/>
              <a:t>Портрет Л.Н. Толстого. 1887. Художник </a:t>
            </a:r>
            <a:r>
              <a:rPr lang="ru-RU" dirty="0" err="1"/>
              <a:t>И.Репин</a:t>
            </a:r>
            <a:r>
              <a:rPr lang="ru-RU" dirty="0"/>
              <a:t>. </a:t>
            </a:r>
            <a:r>
              <a:rPr lang="ru-RU" dirty="0" smtClean="0"/>
              <a:t>-</a:t>
            </a:r>
            <a:endParaRPr lang="ru-RU" dirty="0"/>
          </a:p>
          <a:p>
            <a:r>
              <a:rPr lang="ru-RU" dirty="0">
                <a:hlinkClick r:id="rId6"/>
              </a:rPr>
              <a:t>http://</a:t>
            </a:r>
            <a:r>
              <a:rPr lang="ru-RU" dirty="0" smtClean="0">
                <a:hlinkClick r:id="rId6"/>
              </a:rPr>
              <a:t>cdn1.imgbb.ru/user/2/21515/201501/d011f57945b1be5dd890b0e1d0448b76.jpg</a:t>
            </a:r>
            <a:endParaRPr lang="ru-RU" dirty="0" smtClean="0"/>
          </a:p>
          <a:p>
            <a:r>
              <a:rPr lang="ru-RU" dirty="0"/>
              <a:t>Фотопортрет Н.Г. Гарина-Михайловского. </a:t>
            </a:r>
            <a:r>
              <a:rPr lang="ru-RU" dirty="0" smtClean="0"/>
              <a:t>- </a:t>
            </a:r>
            <a:endParaRPr lang="ru-RU" dirty="0"/>
          </a:p>
          <a:p>
            <a:r>
              <a:rPr lang="ru-RU" dirty="0">
                <a:hlinkClick r:id="rId7"/>
              </a:rPr>
              <a:t>https://</a:t>
            </a:r>
            <a:r>
              <a:rPr lang="ru-RU" dirty="0" smtClean="0">
                <a:hlinkClick r:id="rId7"/>
              </a:rPr>
              <a:t>upload.wikimedia.org/wikipedia/commons/5/50/Nikolay_Mikhaylovsky.jpg</a:t>
            </a:r>
            <a:endParaRPr lang="ru-RU" dirty="0" smtClean="0"/>
          </a:p>
          <a:p>
            <a:r>
              <a:rPr lang="ru-RU" dirty="0"/>
              <a:t>Фотопортрет М.И. Цветаевой. </a:t>
            </a:r>
            <a:r>
              <a:rPr lang="ru-RU" dirty="0" smtClean="0"/>
              <a:t>-  </a:t>
            </a:r>
            <a:r>
              <a:rPr lang="ru-RU" dirty="0" smtClean="0">
                <a:hlinkClick r:id="rId8"/>
              </a:rPr>
              <a:t>http</a:t>
            </a:r>
            <a:r>
              <a:rPr lang="ru-RU" dirty="0">
                <a:hlinkClick r:id="rId8"/>
              </a:rPr>
              <a:t>://</a:t>
            </a:r>
            <a:r>
              <a:rPr lang="ru-RU" dirty="0" smtClean="0">
                <a:hlinkClick r:id="rId8"/>
              </a:rPr>
              <a:t>www.epochtimes.ru/eet-content/uploads/2015/07/Tsvetaeva_Chomoff_1926.jpg</a:t>
            </a:r>
            <a:endParaRPr lang="ru-RU" dirty="0" smtClean="0"/>
          </a:p>
          <a:p>
            <a:r>
              <a:rPr lang="ru-RU" dirty="0"/>
              <a:t>А.И</a:t>
            </a:r>
            <a:r>
              <a:rPr lang="ru-RU" dirty="0" smtClean="0"/>
              <a:t>. Герцен</a:t>
            </a:r>
            <a:r>
              <a:rPr lang="ru-RU" dirty="0"/>
              <a:t>. </a:t>
            </a:r>
            <a:r>
              <a:rPr lang="ru-RU" dirty="0" smtClean="0"/>
              <a:t>Портрет </a:t>
            </a:r>
            <a:r>
              <a:rPr lang="ru-RU" dirty="0"/>
              <a:t>работы Н.Н. </a:t>
            </a:r>
            <a:r>
              <a:rPr lang="ru-RU" dirty="0" err="1" smtClean="0"/>
              <a:t>Ге</a:t>
            </a:r>
            <a:r>
              <a:rPr lang="ru-RU" dirty="0" smtClean="0"/>
              <a:t>. -  </a:t>
            </a:r>
            <a:r>
              <a:rPr lang="ru-RU" dirty="0" smtClean="0">
                <a:hlinkClick r:id="rId9"/>
              </a:rPr>
              <a:t>http</a:t>
            </a:r>
            <a:r>
              <a:rPr lang="ru-RU" dirty="0">
                <a:hlinkClick r:id="rId9"/>
              </a:rPr>
              <a:t>://</a:t>
            </a:r>
            <a:r>
              <a:rPr lang="ru-RU" dirty="0" smtClean="0">
                <a:hlinkClick r:id="rId9"/>
              </a:rPr>
              <a:t>www.pravmir.ru/wp-content/uploads/2012/04/gercen_ge.jpg</a:t>
            </a:r>
            <a:endParaRPr lang="ru-RU" dirty="0" smtClean="0"/>
          </a:p>
          <a:p>
            <a:r>
              <a:rPr lang="ru-RU" dirty="0"/>
              <a:t>Горький в молодости. Фотография </a:t>
            </a:r>
            <a:r>
              <a:rPr lang="ru-RU" dirty="0" err="1"/>
              <a:t>Арлинг-Вьолле</a:t>
            </a:r>
            <a:r>
              <a:rPr lang="ru-RU" dirty="0"/>
              <a:t>. </a:t>
            </a:r>
            <a:r>
              <a:rPr lang="ru-RU" dirty="0" smtClean="0"/>
              <a:t>- </a:t>
            </a:r>
            <a:r>
              <a:rPr lang="ru-RU" dirty="0" smtClean="0">
                <a:hlinkClick r:id="rId10"/>
              </a:rPr>
              <a:t>http</a:t>
            </a:r>
            <a:r>
              <a:rPr lang="ru-RU" dirty="0">
                <a:hlinkClick r:id="rId10"/>
              </a:rPr>
              <a:t>://</a:t>
            </a:r>
            <a:r>
              <a:rPr lang="ru-RU" dirty="0" smtClean="0">
                <a:hlinkClick r:id="rId10"/>
              </a:rPr>
              <a:t>www.e-reading.club/illustrations/1009/1009561-i_005.jpg</a:t>
            </a:r>
            <a:endParaRPr lang="ru-RU" dirty="0" smtClean="0"/>
          </a:p>
          <a:p>
            <a:r>
              <a:rPr lang="ru-RU" dirty="0" err="1"/>
              <a:t>А.Н.Толстой</a:t>
            </a:r>
            <a:r>
              <a:rPr lang="ru-RU" dirty="0"/>
              <a:t>. Портрет работы </a:t>
            </a:r>
            <a:r>
              <a:rPr lang="ru-RU" dirty="0" err="1"/>
              <a:t>С.М.Бондара</a:t>
            </a:r>
            <a:r>
              <a:rPr lang="ru-RU" dirty="0"/>
              <a:t>. </a:t>
            </a:r>
            <a:r>
              <a:rPr lang="ru-RU" dirty="0" smtClean="0"/>
              <a:t>- </a:t>
            </a:r>
            <a:r>
              <a:rPr lang="ru-RU" dirty="0" smtClean="0">
                <a:hlinkClick r:id="rId11"/>
              </a:rPr>
              <a:t>http</a:t>
            </a:r>
            <a:r>
              <a:rPr lang="ru-RU" dirty="0">
                <a:hlinkClick r:id="rId11"/>
              </a:rPr>
              <a:t>://</a:t>
            </a:r>
            <a:r>
              <a:rPr lang="ru-RU" dirty="0" smtClean="0">
                <a:hlinkClick r:id="rId11"/>
              </a:rPr>
              <a:t>literatura5.narod.ru/tolstoy_a_n.JPG</a:t>
            </a:r>
            <a:endParaRPr lang="ru-RU" dirty="0" smtClean="0"/>
          </a:p>
          <a:p>
            <a:r>
              <a:rPr lang="ru-RU" dirty="0"/>
              <a:t>Б.В. Шергин. Фотография. </a:t>
            </a:r>
            <a:r>
              <a:rPr lang="ru-RU" dirty="0" smtClean="0"/>
              <a:t>- </a:t>
            </a:r>
            <a:r>
              <a:rPr lang="ru-RU" dirty="0" smtClean="0">
                <a:hlinkClick r:id="rId12"/>
              </a:rPr>
              <a:t>http</a:t>
            </a:r>
            <a:r>
              <a:rPr lang="ru-RU" dirty="0">
                <a:hlinkClick r:id="rId12"/>
              </a:rPr>
              <a:t>://</a:t>
            </a:r>
            <a:r>
              <a:rPr lang="ru-RU" dirty="0" smtClean="0">
                <a:hlinkClick r:id="rId12"/>
              </a:rPr>
              <a:t>litena.ru/books/item/f00/s00/z0000032/pic/000000.jpg</a:t>
            </a:r>
            <a:endParaRPr lang="ru-RU" dirty="0" smtClean="0"/>
          </a:p>
          <a:p>
            <a:r>
              <a:rPr lang="ru-RU" dirty="0"/>
              <a:t>Портрет С.Т. Аксакова. Худ. И.Н. Крамской. 1878 год</a:t>
            </a:r>
            <a:r>
              <a:rPr lang="ru-RU" dirty="0" smtClean="0"/>
              <a:t>. - </a:t>
            </a:r>
            <a:r>
              <a:rPr lang="ru-RU" dirty="0" smtClean="0">
                <a:hlinkClick r:id="rId13"/>
              </a:rPr>
              <a:t>http</a:t>
            </a:r>
            <a:r>
              <a:rPr lang="ru-RU" dirty="0">
                <a:hlinkClick r:id="rId13"/>
              </a:rPr>
              <a:t>://</a:t>
            </a:r>
            <a:r>
              <a:rPr lang="ru-RU" dirty="0" smtClean="0">
                <a:hlinkClick r:id="rId13"/>
              </a:rPr>
              <a:t>megabook.ru</a:t>
            </a:r>
            <a:endParaRPr lang="ru-RU" dirty="0" smtClean="0"/>
          </a:p>
          <a:p>
            <a:r>
              <a:rPr lang="ru-RU" dirty="0" smtClean="0"/>
              <a:t>Титульный лист повести А.М. Горького «</a:t>
            </a:r>
            <a:r>
              <a:rPr lang="ru-RU" dirty="0" err="1" smtClean="0"/>
              <a:t>Детсво</a:t>
            </a:r>
            <a:r>
              <a:rPr lang="ru-RU" dirty="0" smtClean="0"/>
              <a:t>». - </a:t>
            </a:r>
            <a:r>
              <a:rPr lang="en-US" dirty="0">
                <a:latin typeface="+mj-lt"/>
                <a:cs typeface="Times New Roman" panose="02020603050405020304" pitchFamily="18" charset="0"/>
                <a:hlinkClick r:id="rId14"/>
              </a:rPr>
              <a:t>http://files.school-collection.edu.ru/dlrstore/167bd3c1-7856-41b8-aa6d-2cd38892f86c/%5BLI7RK_14-01%5D_%</a:t>
            </a:r>
            <a:r>
              <a:rPr lang="en-US" dirty="0" smtClean="0">
                <a:latin typeface="+mj-lt"/>
                <a:cs typeface="Times New Roman" panose="02020603050405020304" pitchFamily="18" charset="0"/>
                <a:hlinkClick r:id="rId14"/>
              </a:rPr>
              <a:t>5BIL_04%5D.htm</a:t>
            </a:r>
            <a:endParaRPr lang="ru-RU"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476672"/>
            <a:ext cx="8712968" cy="5909310"/>
          </a:xfrm>
          <a:prstGeom prst="rect">
            <a:avLst/>
          </a:prstGeom>
        </p:spPr>
        <p:txBody>
          <a:bodyPr wrap="square">
            <a:spAutoFit/>
          </a:bodyPr>
          <a:lstStyle/>
          <a:p>
            <a:r>
              <a:rPr lang="ru-RU" dirty="0" smtClean="0"/>
              <a:t>Титульный лист повести </a:t>
            </a:r>
            <a:r>
              <a:rPr lang="ru-RU" dirty="0"/>
              <a:t>А.Н. </a:t>
            </a:r>
            <a:r>
              <a:rPr lang="ru-RU" dirty="0" smtClean="0"/>
              <a:t>Толстого </a:t>
            </a:r>
            <a:r>
              <a:rPr lang="ru-RU" dirty="0"/>
              <a:t>«Детство Никиты</a:t>
            </a:r>
            <a:r>
              <a:rPr lang="ru-RU" dirty="0" smtClean="0"/>
              <a:t>». - </a:t>
            </a:r>
            <a:r>
              <a:rPr lang="en-US" dirty="0">
                <a:hlinkClick r:id="rId2"/>
              </a:rPr>
              <a:t>http://img-fotki.yandex.ru/get/5646/116112092.e/0_e078c_7ee5ba3b_XL.jpg</a:t>
            </a:r>
            <a:endParaRPr lang="ru-RU" dirty="0"/>
          </a:p>
          <a:p>
            <a:r>
              <a:rPr lang="ru-RU" dirty="0" smtClean="0"/>
              <a:t>Титульный </a:t>
            </a:r>
            <a:r>
              <a:rPr lang="ru-RU" dirty="0"/>
              <a:t>лист повести </a:t>
            </a:r>
            <a:r>
              <a:rPr lang="ru-RU" dirty="0" smtClean="0"/>
              <a:t>Н.Г</a:t>
            </a:r>
            <a:r>
              <a:rPr lang="ru-RU" dirty="0"/>
              <a:t>. </a:t>
            </a:r>
            <a:r>
              <a:rPr lang="ru-RU" dirty="0" smtClean="0"/>
              <a:t>Гарин-Михайловского </a:t>
            </a:r>
            <a:r>
              <a:rPr lang="ru-RU" dirty="0"/>
              <a:t>«Детство Тёмы</a:t>
            </a:r>
            <a:r>
              <a:rPr lang="ru-RU" dirty="0" smtClean="0"/>
              <a:t>». - </a:t>
            </a:r>
            <a:r>
              <a:rPr lang="en-US" dirty="0">
                <a:hlinkClick r:id="rId3"/>
              </a:rPr>
              <a:t>http://img-fotki.yandex.ru/get/5806/120816668.12b/0_7ee49_8d411cf6_M.jpg</a:t>
            </a:r>
            <a:endParaRPr lang="ru-RU" dirty="0"/>
          </a:p>
          <a:p>
            <a:r>
              <a:rPr lang="ru-RU" dirty="0" smtClean="0"/>
              <a:t>Обложка мемуаров А.И. </a:t>
            </a:r>
            <a:r>
              <a:rPr lang="ru-RU" dirty="0"/>
              <a:t>Г</a:t>
            </a:r>
            <a:r>
              <a:rPr lang="ru-RU" dirty="0" smtClean="0"/>
              <a:t>ерцена «Былое и думы». – </a:t>
            </a:r>
            <a:r>
              <a:rPr lang="en-US" dirty="0">
                <a:hlinkClick r:id="rId4"/>
              </a:rPr>
              <a:t>http://publ.lib.ru/ARCHIVES/B/''Biblioteka_vsemirnoy_literatury''/.Online/BVL07369S1.jpg</a:t>
            </a:r>
            <a:endParaRPr lang="ru-RU" dirty="0"/>
          </a:p>
          <a:p>
            <a:r>
              <a:rPr lang="ru-RU" dirty="0" smtClean="0"/>
              <a:t>Обложка повести Л.Н. Толстого «Детство». - </a:t>
            </a:r>
            <a:r>
              <a:rPr lang="en-US" dirty="0">
                <a:hlinkClick r:id="rId5"/>
              </a:rPr>
              <a:t>https://j.livelib.ru/boocover/1000712888/o/1a70/L.N._Tolstoj__Detstvo._Otrochestvo._Yunost.jpeg</a:t>
            </a:r>
            <a:endParaRPr lang="ru-RU" dirty="0"/>
          </a:p>
          <a:p>
            <a:r>
              <a:rPr lang="ru-RU" dirty="0" smtClean="0"/>
              <a:t>Обложка повести </a:t>
            </a:r>
            <a:r>
              <a:rPr lang="ru-RU" dirty="0"/>
              <a:t>Н.Г. Гарин-Михайловского «Детство Тёмы». - </a:t>
            </a:r>
            <a:r>
              <a:rPr lang="en-US" i="1" dirty="0" smtClean="0">
                <a:hlinkClick r:id="rId6"/>
              </a:rPr>
              <a:t>http</a:t>
            </a:r>
            <a:r>
              <a:rPr lang="en-US" i="1" dirty="0">
                <a:hlinkClick r:id="rId6"/>
              </a:rPr>
              <a:t>://grekoline.ru/wp-content/uploads/2014/10/76.jpg</a:t>
            </a:r>
            <a:endParaRPr lang="ru-RU" i="1" dirty="0"/>
          </a:p>
          <a:p>
            <a:r>
              <a:rPr lang="ru-RU" dirty="0" smtClean="0"/>
              <a:t>Обложка повести С.Т. Аксакова «Детские годы Багрова-внука». - </a:t>
            </a:r>
            <a:r>
              <a:rPr lang="en-US" dirty="0">
                <a:hlinkClick r:id="rId7"/>
              </a:rPr>
              <a:t>http://cdn.audiobook.in.ua/multimedia/1/5/3/0/1530742/image/200x320.jpg</a:t>
            </a:r>
            <a:endParaRPr lang="ru-RU" dirty="0"/>
          </a:p>
          <a:p>
            <a:r>
              <a:rPr lang="ru-RU" dirty="0" smtClean="0"/>
              <a:t>Обложка рассказа Б.В. Шергина «Детство в Архангельске». - </a:t>
            </a:r>
            <a:r>
              <a:rPr lang="en-US" dirty="0">
                <a:hlinkClick r:id="rId8"/>
              </a:rPr>
              <a:t>http://patriot-pomor.ru/shop/products_pictures/200-200-img904.jpg</a:t>
            </a:r>
            <a:endParaRPr lang="ru-RU" dirty="0"/>
          </a:p>
          <a:p>
            <a:r>
              <a:rPr lang="ru-RU" dirty="0" smtClean="0"/>
              <a:t>Картинка </a:t>
            </a:r>
            <a:r>
              <a:rPr lang="ru-RU" dirty="0"/>
              <a:t>«Мальчик». - </a:t>
            </a:r>
            <a:r>
              <a:rPr lang="en-US" dirty="0">
                <a:hlinkClick r:id="rId9"/>
              </a:rPr>
              <a:t>http://pr.filippok.ru/1/rech/31.jpg</a:t>
            </a:r>
            <a:endParaRPr lang="ru-RU" dirty="0"/>
          </a:p>
          <a:p>
            <a:r>
              <a:rPr lang="ru-RU" dirty="0"/>
              <a:t>Картинка «Детский хоровод. - </a:t>
            </a:r>
            <a:r>
              <a:rPr lang="en-US" dirty="0">
                <a:hlinkClick r:id="rId10"/>
              </a:rPr>
              <a:t>http://img-fotki.yandex.ru/get/9261/230070907.a/0_b72ee_c16b2792_orig</a:t>
            </a:r>
            <a:endParaRPr lang="ru-RU" dirty="0"/>
          </a:p>
          <a:p>
            <a:r>
              <a:rPr lang="ru-RU" u="sng" dirty="0"/>
              <a:t>Рамка для карточки (конкурс 2). - </a:t>
            </a:r>
            <a:r>
              <a:rPr lang="ru-RU" u="sng" dirty="0">
                <a:hlinkClick r:id="rId11"/>
              </a:rPr>
              <a:t>http://img1.liveinternet.ru/images/attach/c/3/122/277/122277459_6.png</a:t>
            </a:r>
            <a:endParaRPr lang="ru-RU" dirty="0"/>
          </a:p>
          <a:p>
            <a:r>
              <a:rPr lang="ru-RU" dirty="0"/>
              <a:t>Книги о детях и детстве. - </a:t>
            </a:r>
            <a:r>
              <a:rPr lang="en-US" dirty="0">
                <a:hlinkClick r:id="rId12"/>
              </a:rPr>
              <a:t>http://bibliogid.ru/krug-chteniya/knigi-o-detstve</a:t>
            </a:r>
            <a:endParaRPr lang="ru-RU" dirty="0"/>
          </a:p>
        </p:txBody>
      </p:sp>
    </p:spTree>
    <p:extLst>
      <p:ext uri="{BB962C8B-B14F-4D97-AF65-F5344CB8AC3E}">
        <p14:creationId xmlns:p14="http://schemas.microsoft.com/office/powerpoint/2010/main" val="369353637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95536" y="620688"/>
            <a:ext cx="8568952" cy="6186309"/>
          </a:xfrm>
          <a:prstGeom prst="rect">
            <a:avLst/>
          </a:prstGeom>
          <a:noFill/>
        </p:spPr>
        <p:txBody>
          <a:bodyPr wrap="square" rtlCol="0">
            <a:spAutoFit/>
          </a:bodyPr>
          <a:lstStyle/>
          <a:p>
            <a:r>
              <a:rPr lang="ru-RU" dirty="0" smtClean="0"/>
              <a:t>Обложка повести А.М. Горького «Детство». -  </a:t>
            </a:r>
            <a:r>
              <a:rPr lang="en-US" dirty="0" smtClean="0">
                <a:hlinkClick r:id="rId2"/>
              </a:rPr>
              <a:t>http</a:t>
            </a:r>
            <a:r>
              <a:rPr lang="en-US" dirty="0">
                <a:hlinkClick r:id="rId2"/>
              </a:rPr>
              <a:t>://900igr.net/datai/literatura/A.M.Gorkij/0003-003-Glavy-iz-povesti-Detstvo.jpg</a:t>
            </a:r>
            <a:endParaRPr lang="ru-RU" dirty="0"/>
          </a:p>
          <a:p>
            <a:r>
              <a:rPr lang="ru-RU" dirty="0" smtClean="0"/>
              <a:t>Обложка повести Н.Г. </a:t>
            </a:r>
            <a:r>
              <a:rPr lang="ru-RU" dirty="0"/>
              <a:t>Г</a:t>
            </a:r>
            <a:r>
              <a:rPr lang="ru-RU" dirty="0" smtClean="0"/>
              <a:t>арина-Михайловского «Детство Тёмы». - </a:t>
            </a:r>
            <a:r>
              <a:rPr lang="en-US" dirty="0">
                <a:hlinkClick r:id="rId3"/>
              </a:rPr>
              <a:t>https://</a:t>
            </a:r>
            <a:r>
              <a:rPr lang="en-US" dirty="0" smtClean="0">
                <a:hlinkClick r:id="rId3"/>
              </a:rPr>
              <a:t>www.litres.ru/static/bookimages/14/64</a:t>
            </a:r>
            <a:endParaRPr lang="ru-RU" dirty="0" smtClean="0"/>
          </a:p>
          <a:p>
            <a:r>
              <a:rPr lang="ru-RU" dirty="0" smtClean="0"/>
              <a:t>Обложка книги М.И. Цветаевой «Отец и его музей». - </a:t>
            </a:r>
            <a:r>
              <a:rPr lang="en-US" dirty="0">
                <a:hlinkClick r:id="rId4"/>
              </a:rPr>
              <a:t>https://www.litres.ru/static/bookimages/00/17/23/00172308.bin.dir/00172308.cover.jpg</a:t>
            </a:r>
            <a:endParaRPr lang="ru-RU" dirty="0"/>
          </a:p>
          <a:p>
            <a:r>
              <a:rPr lang="ru-RU" dirty="0"/>
              <a:t>Обложка мемуаров А.И. Герцена «Былое и думы». – </a:t>
            </a:r>
            <a:r>
              <a:rPr lang="en-US" dirty="0" smtClean="0">
                <a:hlinkClick r:id="rId5"/>
              </a:rPr>
              <a:t>https</a:t>
            </a:r>
            <a:r>
              <a:rPr lang="en-US" dirty="0">
                <a:hlinkClick r:id="rId5"/>
              </a:rPr>
              <a:t>://www.litmir.me/data/Book/0/251000/251484/BC2_1432457837.jpg</a:t>
            </a:r>
            <a:endParaRPr lang="ru-RU" dirty="0"/>
          </a:p>
          <a:p>
            <a:r>
              <a:rPr lang="ru-RU" dirty="0" smtClean="0"/>
              <a:t>Иллюстрация к </a:t>
            </a:r>
            <a:r>
              <a:rPr lang="ru-RU" dirty="0"/>
              <a:t>повести Л.Н. Толстого «Детство».</a:t>
            </a:r>
            <a:r>
              <a:rPr lang="ru-RU" dirty="0" smtClean="0"/>
              <a:t> - </a:t>
            </a:r>
            <a:r>
              <a:rPr lang="en-US" dirty="0">
                <a:hlinkClick r:id="rId6"/>
              </a:rPr>
              <a:t>http://bookmix.ru/groups/img/groups_1297664809.jpg</a:t>
            </a:r>
            <a:endParaRPr lang="ru-RU" dirty="0"/>
          </a:p>
          <a:p>
            <a:r>
              <a:rPr lang="ru-RU" dirty="0"/>
              <a:t>Иллюстрация </a:t>
            </a:r>
            <a:r>
              <a:rPr lang="ru-RU" dirty="0" smtClean="0"/>
              <a:t>к </a:t>
            </a:r>
            <a:r>
              <a:rPr lang="ru-RU" dirty="0"/>
              <a:t>повести А.М. Горького «Детство». </a:t>
            </a:r>
            <a:r>
              <a:rPr lang="ru-RU" dirty="0" smtClean="0"/>
              <a:t>-</a:t>
            </a:r>
            <a:r>
              <a:rPr lang="en-US" dirty="0" smtClean="0">
                <a:hlinkClick r:id="rId7"/>
              </a:rPr>
              <a:t>https</a:t>
            </a:r>
            <a:r>
              <a:rPr lang="en-US" dirty="0">
                <a:hlinkClick r:id="rId7"/>
              </a:rPr>
              <a:t>://otvet.imgsmail.ru/download/96720614_484113bf9230c960ab12f2a47d7dd365_800.jpg</a:t>
            </a:r>
            <a:endParaRPr lang="ru-RU" dirty="0"/>
          </a:p>
          <a:p>
            <a:r>
              <a:rPr lang="ru-RU" dirty="0" smtClean="0"/>
              <a:t>Николай </a:t>
            </a:r>
            <a:r>
              <a:rPr lang="ru-RU" dirty="0"/>
              <a:t>О</a:t>
            </a:r>
            <a:r>
              <a:rPr lang="ru-RU" dirty="0" smtClean="0"/>
              <a:t>гарев. - </a:t>
            </a:r>
            <a:r>
              <a:rPr lang="en-US" dirty="0">
                <a:hlinkClick r:id="rId8"/>
              </a:rPr>
              <a:t>http://museumogarev.mrsu.ru/3Ogarev/1Exposition/Exposition3_Ogarev/Image_Exposition3_og/photo_1_big.jpg</a:t>
            </a:r>
            <a:endParaRPr lang="ru-RU" dirty="0"/>
          </a:p>
          <a:p>
            <a:r>
              <a:rPr lang="ru-RU" dirty="0" smtClean="0"/>
              <a:t>Иллюстрация к </a:t>
            </a:r>
            <a:r>
              <a:rPr lang="ru-RU" dirty="0"/>
              <a:t>повести Н.Г. Гарина-Михайловского «Детство Тёмы». - </a:t>
            </a:r>
            <a:r>
              <a:rPr lang="en-US" dirty="0" smtClean="0">
                <a:hlinkClick r:id="rId9"/>
              </a:rPr>
              <a:t>http</a:t>
            </a:r>
            <a:r>
              <a:rPr lang="en-US" dirty="0">
                <a:hlinkClick r:id="rId9"/>
              </a:rPr>
              <a:t>://img.labirint.ru/images/comments_pic/1533/5_c14f528c0836073e5bd5b2b82f0e95db_1439547698.jpg</a:t>
            </a:r>
            <a:endParaRPr lang="ru-RU" dirty="0"/>
          </a:p>
          <a:p>
            <a:r>
              <a:rPr lang="ru-RU" dirty="0" smtClean="0"/>
              <a:t>Иллюстрация к </a:t>
            </a:r>
            <a:r>
              <a:rPr lang="ru-RU" dirty="0"/>
              <a:t>повести С.Т. Аксакова «Детские годы Багрова-внука». -</a:t>
            </a:r>
            <a:r>
              <a:rPr lang="ru-RU" dirty="0" smtClean="0"/>
              <a:t> </a:t>
            </a:r>
            <a:r>
              <a:rPr lang="en-US" dirty="0">
                <a:hlinkClick r:id="rId10"/>
              </a:rPr>
              <a:t>http://alocvet.narod.ru/galer/bagrov/15.jpg</a:t>
            </a:r>
            <a:endParaRPr lang="ru-RU" dirty="0"/>
          </a:p>
          <a:p>
            <a:endParaRPr lang="ru-RU" dirty="0"/>
          </a:p>
        </p:txBody>
      </p:sp>
    </p:spTree>
    <p:extLst>
      <p:ext uri="{BB962C8B-B14F-4D97-AF65-F5344CB8AC3E}">
        <p14:creationId xmlns:p14="http://schemas.microsoft.com/office/powerpoint/2010/main" val="37760475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G:\УРОКИ\2_Литература_NEW\Тема детства\ФОНЫ_Литературные\OPDdPVV.jpg"/>
          <p:cNvPicPr>
            <a:picLocks noChangeAspect="1" noChangeArrowheads="1"/>
          </p:cNvPicPr>
          <p:nvPr/>
        </p:nvPicPr>
        <p:blipFill rotWithShape="1">
          <a:blip r:embed="rId2">
            <a:extLst>
              <a:ext uri="{28A0092B-C50C-407E-A947-70E740481C1C}">
                <a14:useLocalDpi xmlns:a14="http://schemas.microsoft.com/office/drawing/2010/main" val="0"/>
              </a:ext>
            </a:extLst>
          </a:blip>
          <a:srcRect l="17311" t="15450" r="31896" b="23598"/>
          <a:stretch/>
        </p:blipFill>
        <p:spPr bwMode="auto">
          <a:xfrm>
            <a:off x="0" y="0"/>
            <a:ext cx="9144000" cy="6831376"/>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4716016" y="5997511"/>
            <a:ext cx="4211960" cy="584775"/>
          </a:xfrm>
          <a:prstGeom prst="rect">
            <a:avLst/>
          </a:prstGeom>
        </p:spPr>
        <p:txBody>
          <a:bodyPr wrap="square">
            <a:spAutoFit/>
          </a:bodyPr>
          <a:lstStyle/>
          <a:p>
            <a:r>
              <a:rPr lang="ru-RU" sz="1600" b="1" i="1" dirty="0">
                <a:solidFill>
                  <a:schemeClr val="accent6">
                    <a:lumMod val="50000"/>
                  </a:schemeClr>
                </a:solidFill>
                <a:latin typeface="Georgia" pitchFamily="18" charset="0"/>
              </a:rPr>
              <a:t>Горький в молодости. Фотография </a:t>
            </a:r>
            <a:r>
              <a:rPr lang="ru-RU" sz="1600" b="1" i="1" dirty="0" err="1">
                <a:solidFill>
                  <a:schemeClr val="accent6">
                    <a:lumMod val="50000"/>
                  </a:schemeClr>
                </a:solidFill>
                <a:latin typeface="Georgia" pitchFamily="18" charset="0"/>
              </a:rPr>
              <a:t>Арлинг-Вьолле</a:t>
            </a:r>
            <a:r>
              <a:rPr lang="ru-RU" sz="1600" b="1" i="1" dirty="0" smtClean="0">
                <a:solidFill>
                  <a:schemeClr val="accent6">
                    <a:lumMod val="50000"/>
                  </a:schemeClr>
                </a:solidFill>
                <a:latin typeface="Georgia" pitchFamily="18" charset="0"/>
              </a:rPr>
              <a:t>. </a:t>
            </a:r>
          </a:p>
        </p:txBody>
      </p:sp>
      <p:sp>
        <p:nvSpPr>
          <p:cNvPr id="4" name="TextBox 3"/>
          <p:cNvSpPr txBox="1"/>
          <p:nvPr/>
        </p:nvSpPr>
        <p:spPr>
          <a:xfrm>
            <a:off x="5470776" y="1196752"/>
            <a:ext cx="2316661" cy="646331"/>
          </a:xfrm>
          <a:prstGeom prst="rect">
            <a:avLst/>
          </a:prstGeom>
          <a:noFill/>
        </p:spPr>
        <p:txBody>
          <a:bodyPr wrap="none" rtlCol="0">
            <a:spAutoFit/>
          </a:bodyPr>
          <a:lstStyle/>
          <a:p>
            <a:pPr algn="ctr"/>
            <a:r>
              <a:rPr lang="ru-RU" sz="3600" b="1" dirty="0" smtClean="0">
                <a:latin typeface="Georgia" pitchFamily="18" charset="0"/>
              </a:rPr>
              <a:t>Горький</a:t>
            </a:r>
            <a:endParaRPr lang="ru-RU" sz="3600" b="1" dirty="0">
              <a:latin typeface="Georgia" pitchFamily="18" charset="0"/>
            </a:endParaRPr>
          </a:p>
        </p:txBody>
      </p:sp>
      <p:sp>
        <p:nvSpPr>
          <p:cNvPr id="5" name="TextBox 4"/>
          <p:cNvSpPr txBox="1"/>
          <p:nvPr/>
        </p:nvSpPr>
        <p:spPr>
          <a:xfrm>
            <a:off x="4936918" y="1847810"/>
            <a:ext cx="3384376" cy="1200329"/>
          </a:xfrm>
          <a:prstGeom prst="rect">
            <a:avLst/>
          </a:prstGeom>
          <a:noFill/>
        </p:spPr>
        <p:txBody>
          <a:bodyPr wrap="square" rtlCol="0">
            <a:spAutoFit/>
          </a:bodyPr>
          <a:lstStyle/>
          <a:p>
            <a:pPr algn="ctr"/>
            <a:r>
              <a:rPr lang="ru-RU" sz="3600" b="1" dirty="0" smtClean="0">
                <a:latin typeface="Georgia" pitchFamily="18" charset="0"/>
              </a:rPr>
              <a:t>Алексей Максимович</a:t>
            </a:r>
            <a:endParaRPr lang="ru-RU" sz="3600" b="1" dirty="0">
              <a:latin typeface="Georgia" pitchFamily="18" charset="0"/>
            </a:endParaRPr>
          </a:p>
        </p:txBody>
      </p:sp>
      <p:sp>
        <p:nvSpPr>
          <p:cNvPr id="6" name="TextBox 5"/>
          <p:cNvSpPr txBox="1"/>
          <p:nvPr/>
        </p:nvSpPr>
        <p:spPr>
          <a:xfrm>
            <a:off x="4284748" y="116632"/>
            <a:ext cx="4823756" cy="461665"/>
          </a:xfrm>
          <a:prstGeom prst="rect">
            <a:avLst/>
          </a:prstGeom>
          <a:noFill/>
        </p:spPr>
        <p:txBody>
          <a:bodyPr wrap="none" rtlCol="0">
            <a:spAutoFit/>
          </a:bodyPr>
          <a:lstStyle/>
          <a:p>
            <a:r>
              <a:rPr lang="ru-RU" sz="2400" b="1" i="1" dirty="0" smtClean="0">
                <a:solidFill>
                  <a:schemeClr val="accent6">
                    <a:lumMod val="50000"/>
                  </a:schemeClr>
                </a:solidFill>
                <a:latin typeface="Georgia" pitchFamily="18" charset="0"/>
              </a:rPr>
              <a:t>Конкурс «Узнай писателя»</a:t>
            </a:r>
            <a:endParaRPr lang="ru-RU" sz="2400" b="1" i="1" dirty="0">
              <a:solidFill>
                <a:schemeClr val="accent6">
                  <a:lumMod val="50000"/>
                </a:schemeClr>
              </a:solidFill>
              <a:latin typeface="Georgia" pitchFamily="18" charset="0"/>
            </a:endParaRPr>
          </a:p>
        </p:txBody>
      </p:sp>
      <p:pic>
        <p:nvPicPr>
          <p:cNvPr id="2050" name="Picture 2" descr="Максим Горький"/>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980728"/>
            <a:ext cx="4086225" cy="571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4550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9"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ppt_x</p:attrName>
                                        </p:attrNameLst>
                                      </p:cBhvr>
                                      <p:tavLst>
                                        <p:tav tm="0">
                                          <p:val>
                                            <p:strVal val="#ppt_x-.2"/>
                                          </p:val>
                                        </p:tav>
                                        <p:tav tm="100000">
                                          <p:val>
                                            <p:strVal val="#ppt_x"/>
                                          </p:val>
                                        </p:tav>
                                      </p:tavLst>
                                    </p:anim>
                                    <p:anim calcmode="lin" valueType="num">
                                      <p:cBhvr>
                                        <p:cTn id="1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23528" y="332656"/>
            <a:ext cx="8568952" cy="3139321"/>
          </a:xfrm>
          <a:prstGeom prst="rect">
            <a:avLst/>
          </a:prstGeom>
          <a:noFill/>
        </p:spPr>
        <p:txBody>
          <a:bodyPr wrap="square" rtlCol="0">
            <a:spAutoFit/>
          </a:bodyPr>
          <a:lstStyle/>
          <a:p>
            <a:r>
              <a:rPr lang="ru-RU" dirty="0" smtClean="0"/>
              <a:t>Иллюстрация </a:t>
            </a:r>
            <a:r>
              <a:rPr lang="ru-RU" dirty="0"/>
              <a:t>к повести А.М. Горького «Детство». -</a:t>
            </a:r>
            <a:r>
              <a:rPr lang="ru-RU" dirty="0" smtClean="0"/>
              <a:t>  </a:t>
            </a:r>
            <a:r>
              <a:rPr lang="en-US" dirty="0">
                <a:hlinkClick r:id="rId2"/>
              </a:rPr>
              <a:t>http://russkay-literatura.ru/images/stories/rus-literatura/dettsvo-risunok-dehtereva.jpg</a:t>
            </a:r>
            <a:endParaRPr lang="ru-RU" dirty="0"/>
          </a:p>
          <a:p>
            <a:r>
              <a:rPr lang="ru-RU" dirty="0"/>
              <a:t>Иллюстрация к повести Л.Н. Толстого «Детство». - </a:t>
            </a:r>
            <a:r>
              <a:rPr lang="en-US" dirty="0" smtClean="0">
                <a:hlinkClick r:id="rId3"/>
              </a:rPr>
              <a:t>http</a:t>
            </a:r>
            <a:r>
              <a:rPr lang="en-US" dirty="0">
                <a:hlinkClick r:id="rId3"/>
              </a:rPr>
              <a:t>://tolstoy.ru/resize/big/upload/iblock/4df/4df1fc8eda83d750b5564424115e8c73.jpg</a:t>
            </a:r>
            <a:endParaRPr lang="ru-RU" dirty="0"/>
          </a:p>
          <a:p>
            <a:r>
              <a:rPr lang="ru-RU" dirty="0" smtClean="0"/>
              <a:t>Иллюстрация «Обучение». - </a:t>
            </a:r>
            <a:r>
              <a:rPr lang="en-US" dirty="0">
                <a:hlinkClick r:id="rId4"/>
              </a:rPr>
              <a:t>http://cdn8.cheloveche.ru/photobank/00/c4/50359_original.png?1436956657</a:t>
            </a:r>
            <a:endParaRPr lang="ru-RU" dirty="0"/>
          </a:p>
          <a:p>
            <a:r>
              <a:rPr lang="ru-RU" dirty="0" smtClean="0"/>
              <a:t>Иллюстрация </a:t>
            </a:r>
            <a:r>
              <a:rPr lang="ru-RU" dirty="0"/>
              <a:t>к повести А.Н. Толстого «Детство Никиты». - </a:t>
            </a:r>
            <a:r>
              <a:rPr lang="en-US" dirty="0" smtClean="0">
                <a:hlinkClick r:id="rId5"/>
              </a:rPr>
              <a:t>http</a:t>
            </a:r>
            <a:r>
              <a:rPr lang="en-US" dirty="0">
                <a:hlinkClick r:id="rId5"/>
              </a:rPr>
              <a:t>://ic.pics.livejournal.com/assolmaria/67186376/1001204/1001204_original.jpg</a:t>
            </a:r>
            <a:endParaRPr lang="ru-RU" dirty="0"/>
          </a:p>
          <a:p>
            <a:r>
              <a:rPr lang="ru-RU" dirty="0" smtClean="0"/>
              <a:t>Иллюстрация </a:t>
            </a:r>
            <a:r>
              <a:rPr lang="ru-RU" dirty="0"/>
              <a:t>к повести С.Т. Аксакова «Детские годы Багрова-внука». - </a:t>
            </a:r>
            <a:r>
              <a:rPr lang="en-US" dirty="0" smtClean="0">
                <a:hlinkClick r:id="rId6"/>
              </a:rPr>
              <a:t>http</a:t>
            </a:r>
            <a:r>
              <a:rPr lang="en-US" dirty="0">
                <a:hlinkClick r:id="rId6"/>
              </a:rPr>
              <a:t>://artgallery.krasno.ru/IMAGES/Grafics/Shmarinov%20D/big/34.jpg</a:t>
            </a:r>
            <a:endParaRPr lang="ru-RU" dirty="0"/>
          </a:p>
          <a:p>
            <a:endParaRPr lang="ru-RU" dirty="0"/>
          </a:p>
        </p:txBody>
      </p:sp>
    </p:spTree>
    <p:extLst>
      <p:ext uri="{BB962C8B-B14F-4D97-AF65-F5344CB8AC3E}">
        <p14:creationId xmlns:p14="http://schemas.microsoft.com/office/powerpoint/2010/main" val="19314342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G:\УРОКИ\2_Литература_NEW\Тема детства\ФОНЫ_Литературные\OPDdPVV.jpg"/>
          <p:cNvPicPr>
            <a:picLocks noChangeAspect="1" noChangeArrowheads="1"/>
          </p:cNvPicPr>
          <p:nvPr/>
        </p:nvPicPr>
        <p:blipFill rotWithShape="1">
          <a:blip r:embed="rId2">
            <a:extLst>
              <a:ext uri="{28A0092B-C50C-407E-A947-70E740481C1C}">
                <a14:useLocalDpi xmlns:a14="http://schemas.microsoft.com/office/drawing/2010/main" val="0"/>
              </a:ext>
            </a:extLst>
          </a:blip>
          <a:srcRect l="17311" t="15450" r="31896" b="23598"/>
          <a:stretch/>
        </p:blipFill>
        <p:spPr bwMode="auto">
          <a:xfrm>
            <a:off x="0" y="0"/>
            <a:ext cx="9144000" cy="6831376"/>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4716016" y="5868066"/>
            <a:ext cx="4211960" cy="584775"/>
          </a:xfrm>
          <a:prstGeom prst="rect">
            <a:avLst/>
          </a:prstGeom>
        </p:spPr>
        <p:txBody>
          <a:bodyPr wrap="square">
            <a:spAutoFit/>
          </a:bodyPr>
          <a:lstStyle/>
          <a:p>
            <a:r>
              <a:rPr lang="ru-RU" sz="1600" b="1" i="1" dirty="0" err="1">
                <a:solidFill>
                  <a:schemeClr val="accent6">
                    <a:lumMod val="50000"/>
                  </a:schemeClr>
                </a:solidFill>
                <a:latin typeface="Georgia" pitchFamily="18" charset="0"/>
              </a:rPr>
              <a:t>А.Н.Толстой</a:t>
            </a:r>
            <a:r>
              <a:rPr lang="ru-RU" sz="1600" b="1" i="1" dirty="0">
                <a:solidFill>
                  <a:schemeClr val="accent6">
                    <a:lumMod val="50000"/>
                  </a:schemeClr>
                </a:solidFill>
                <a:latin typeface="Georgia" pitchFamily="18" charset="0"/>
              </a:rPr>
              <a:t>. Портрет работы </a:t>
            </a:r>
            <a:r>
              <a:rPr lang="ru-RU" sz="1600" b="1" i="1" dirty="0" err="1">
                <a:solidFill>
                  <a:schemeClr val="accent6">
                    <a:lumMod val="50000"/>
                  </a:schemeClr>
                </a:solidFill>
                <a:latin typeface="Georgia" pitchFamily="18" charset="0"/>
              </a:rPr>
              <a:t>С.М.Бондара</a:t>
            </a:r>
            <a:r>
              <a:rPr lang="ru-RU" sz="1600" b="1" i="1" dirty="0">
                <a:solidFill>
                  <a:schemeClr val="accent6">
                    <a:lumMod val="50000"/>
                  </a:schemeClr>
                </a:solidFill>
                <a:latin typeface="Georgia" pitchFamily="18" charset="0"/>
              </a:rPr>
              <a:t>. </a:t>
            </a:r>
            <a:endParaRPr lang="ru-RU" sz="1600" b="1" i="1" dirty="0" smtClean="0">
              <a:solidFill>
                <a:schemeClr val="accent6">
                  <a:lumMod val="50000"/>
                </a:schemeClr>
              </a:solidFill>
              <a:latin typeface="Georgia" pitchFamily="18" charset="0"/>
            </a:endParaRPr>
          </a:p>
        </p:txBody>
      </p:sp>
      <p:sp>
        <p:nvSpPr>
          <p:cNvPr id="4" name="TextBox 3"/>
          <p:cNvSpPr txBox="1"/>
          <p:nvPr/>
        </p:nvSpPr>
        <p:spPr>
          <a:xfrm>
            <a:off x="5519669" y="1196752"/>
            <a:ext cx="2218877" cy="646331"/>
          </a:xfrm>
          <a:prstGeom prst="rect">
            <a:avLst/>
          </a:prstGeom>
          <a:noFill/>
        </p:spPr>
        <p:txBody>
          <a:bodyPr wrap="none" rtlCol="0">
            <a:spAutoFit/>
          </a:bodyPr>
          <a:lstStyle/>
          <a:p>
            <a:pPr algn="ctr"/>
            <a:r>
              <a:rPr lang="ru-RU" sz="3600" b="1" dirty="0" smtClean="0">
                <a:latin typeface="Georgia" pitchFamily="18" charset="0"/>
              </a:rPr>
              <a:t>Толстой</a:t>
            </a:r>
            <a:endParaRPr lang="ru-RU" sz="3600" b="1" dirty="0">
              <a:latin typeface="Georgia" pitchFamily="18" charset="0"/>
            </a:endParaRPr>
          </a:p>
        </p:txBody>
      </p:sp>
      <p:sp>
        <p:nvSpPr>
          <p:cNvPr id="5" name="TextBox 4"/>
          <p:cNvSpPr txBox="1"/>
          <p:nvPr/>
        </p:nvSpPr>
        <p:spPr>
          <a:xfrm>
            <a:off x="4936918" y="1847810"/>
            <a:ext cx="3384376" cy="1200329"/>
          </a:xfrm>
          <a:prstGeom prst="rect">
            <a:avLst/>
          </a:prstGeom>
          <a:noFill/>
        </p:spPr>
        <p:txBody>
          <a:bodyPr wrap="square" rtlCol="0">
            <a:spAutoFit/>
          </a:bodyPr>
          <a:lstStyle/>
          <a:p>
            <a:pPr algn="ctr"/>
            <a:r>
              <a:rPr lang="ru-RU" sz="3600" b="1" dirty="0" smtClean="0">
                <a:latin typeface="Georgia" pitchFamily="18" charset="0"/>
              </a:rPr>
              <a:t>Алексей Николаевич</a:t>
            </a:r>
            <a:endParaRPr lang="ru-RU" sz="3600" b="1" dirty="0">
              <a:latin typeface="Georgia" pitchFamily="18" charset="0"/>
            </a:endParaRPr>
          </a:p>
        </p:txBody>
      </p:sp>
      <p:sp>
        <p:nvSpPr>
          <p:cNvPr id="6" name="TextBox 5"/>
          <p:cNvSpPr txBox="1"/>
          <p:nvPr/>
        </p:nvSpPr>
        <p:spPr>
          <a:xfrm>
            <a:off x="4284748" y="116632"/>
            <a:ext cx="4823756" cy="461665"/>
          </a:xfrm>
          <a:prstGeom prst="rect">
            <a:avLst/>
          </a:prstGeom>
          <a:noFill/>
        </p:spPr>
        <p:txBody>
          <a:bodyPr wrap="none" rtlCol="0">
            <a:spAutoFit/>
          </a:bodyPr>
          <a:lstStyle/>
          <a:p>
            <a:r>
              <a:rPr lang="ru-RU" sz="2400" b="1" i="1" dirty="0" smtClean="0">
                <a:solidFill>
                  <a:schemeClr val="accent6">
                    <a:lumMod val="50000"/>
                  </a:schemeClr>
                </a:solidFill>
                <a:latin typeface="Georgia" pitchFamily="18" charset="0"/>
              </a:rPr>
              <a:t>Конкурс «Узнай писателя»</a:t>
            </a:r>
            <a:endParaRPr lang="ru-RU" sz="2400" b="1" i="1" dirty="0">
              <a:solidFill>
                <a:schemeClr val="accent6">
                  <a:lumMod val="50000"/>
                </a:schemeClr>
              </a:solidFill>
              <a:latin typeface="Georgia" pitchFamily="18" charset="0"/>
            </a:endParaRPr>
          </a:p>
        </p:txBody>
      </p:sp>
      <p:pic>
        <p:nvPicPr>
          <p:cNvPr id="3074" name="Picture 2" descr="http://literatura5.narod.ru/tolstoy_a_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4137" y="1223615"/>
            <a:ext cx="4000500" cy="52292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4997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9"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ppt_x</p:attrName>
                                        </p:attrNameLst>
                                      </p:cBhvr>
                                      <p:tavLst>
                                        <p:tav tm="0">
                                          <p:val>
                                            <p:strVal val="#ppt_x-.2"/>
                                          </p:val>
                                        </p:tav>
                                        <p:tav tm="100000">
                                          <p:val>
                                            <p:strVal val="#ppt_x"/>
                                          </p:val>
                                        </p:tav>
                                      </p:tavLst>
                                    </p:anim>
                                    <p:anim calcmode="lin" valueType="num">
                                      <p:cBhvr>
                                        <p:cTn id="1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G:\УРОКИ\2_Литература_NEW\Тема детства\ФОНЫ_Литературные\OPDdPVV.jpg"/>
          <p:cNvPicPr>
            <a:picLocks noChangeAspect="1" noChangeArrowheads="1"/>
          </p:cNvPicPr>
          <p:nvPr/>
        </p:nvPicPr>
        <p:blipFill rotWithShape="1">
          <a:blip r:embed="rId2">
            <a:extLst>
              <a:ext uri="{28A0092B-C50C-407E-A947-70E740481C1C}">
                <a14:useLocalDpi xmlns:a14="http://schemas.microsoft.com/office/drawing/2010/main" val="0"/>
              </a:ext>
            </a:extLst>
          </a:blip>
          <a:srcRect l="17311" t="15450" r="31896" b="23598"/>
          <a:stretch/>
        </p:blipFill>
        <p:spPr bwMode="auto">
          <a:xfrm>
            <a:off x="0" y="0"/>
            <a:ext cx="9144000" cy="6831376"/>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4716016" y="6146139"/>
            <a:ext cx="4211960" cy="338554"/>
          </a:xfrm>
          <a:prstGeom prst="rect">
            <a:avLst/>
          </a:prstGeom>
        </p:spPr>
        <p:txBody>
          <a:bodyPr wrap="square">
            <a:spAutoFit/>
          </a:bodyPr>
          <a:lstStyle/>
          <a:p>
            <a:r>
              <a:rPr lang="ru-RU" sz="1600" b="1" i="1" dirty="0" smtClean="0">
                <a:solidFill>
                  <a:schemeClr val="accent6">
                    <a:lumMod val="50000"/>
                  </a:schemeClr>
                </a:solidFill>
                <a:latin typeface="Georgia" pitchFamily="18" charset="0"/>
              </a:rPr>
              <a:t>Б.В. Шергин. Фотография. </a:t>
            </a:r>
          </a:p>
        </p:txBody>
      </p:sp>
      <p:sp>
        <p:nvSpPr>
          <p:cNvPr id="4" name="TextBox 3"/>
          <p:cNvSpPr txBox="1"/>
          <p:nvPr/>
        </p:nvSpPr>
        <p:spPr>
          <a:xfrm>
            <a:off x="5511654" y="1196752"/>
            <a:ext cx="2234907" cy="646331"/>
          </a:xfrm>
          <a:prstGeom prst="rect">
            <a:avLst/>
          </a:prstGeom>
          <a:noFill/>
        </p:spPr>
        <p:txBody>
          <a:bodyPr wrap="none" rtlCol="0">
            <a:spAutoFit/>
          </a:bodyPr>
          <a:lstStyle/>
          <a:p>
            <a:pPr algn="ctr"/>
            <a:r>
              <a:rPr lang="ru-RU" sz="3600" b="1" dirty="0" smtClean="0">
                <a:latin typeface="Georgia" pitchFamily="18" charset="0"/>
              </a:rPr>
              <a:t>Шергин</a:t>
            </a:r>
            <a:endParaRPr lang="ru-RU" sz="3600" b="1" dirty="0">
              <a:latin typeface="Georgia" pitchFamily="18" charset="0"/>
            </a:endParaRPr>
          </a:p>
        </p:txBody>
      </p:sp>
      <p:sp>
        <p:nvSpPr>
          <p:cNvPr id="5" name="TextBox 4"/>
          <p:cNvSpPr txBox="1"/>
          <p:nvPr/>
        </p:nvSpPr>
        <p:spPr>
          <a:xfrm>
            <a:off x="4936918" y="1847810"/>
            <a:ext cx="3384376" cy="1200329"/>
          </a:xfrm>
          <a:prstGeom prst="rect">
            <a:avLst/>
          </a:prstGeom>
          <a:noFill/>
        </p:spPr>
        <p:txBody>
          <a:bodyPr wrap="square" rtlCol="0">
            <a:spAutoFit/>
          </a:bodyPr>
          <a:lstStyle/>
          <a:p>
            <a:pPr algn="ctr"/>
            <a:r>
              <a:rPr lang="ru-RU" sz="3600" b="1" dirty="0" smtClean="0">
                <a:latin typeface="Georgia" pitchFamily="18" charset="0"/>
              </a:rPr>
              <a:t>Борис Викторович</a:t>
            </a:r>
            <a:endParaRPr lang="ru-RU" sz="3600" b="1" dirty="0">
              <a:latin typeface="Georgia" pitchFamily="18" charset="0"/>
            </a:endParaRPr>
          </a:p>
        </p:txBody>
      </p:sp>
      <p:sp>
        <p:nvSpPr>
          <p:cNvPr id="6" name="TextBox 5"/>
          <p:cNvSpPr txBox="1"/>
          <p:nvPr/>
        </p:nvSpPr>
        <p:spPr>
          <a:xfrm>
            <a:off x="4284748" y="116632"/>
            <a:ext cx="4823756" cy="461665"/>
          </a:xfrm>
          <a:prstGeom prst="rect">
            <a:avLst/>
          </a:prstGeom>
          <a:noFill/>
        </p:spPr>
        <p:txBody>
          <a:bodyPr wrap="none" rtlCol="0">
            <a:spAutoFit/>
          </a:bodyPr>
          <a:lstStyle/>
          <a:p>
            <a:r>
              <a:rPr lang="ru-RU" sz="2400" b="1" i="1" dirty="0" smtClean="0">
                <a:solidFill>
                  <a:schemeClr val="accent6">
                    <a:lumMod val="50000"/>
                  </a:schemeClr>
                </a:solidFill>
                <a:latin typeface="Georgia" pitchFamily="18" charset="0"/>
              </a:rPr>
              <a:t>Конкурс «Узнай писателя»</a:t>
            </a:r>
            <a:endParaRPr lang="ru-RU" sz="2400" b="1" i="1" dirty="0">
              <a:solidFill>
                <a:schemeClr val="accent6">
                  <a:lumMod val="50000"/>
                </a:schemeClr>
              </a:solidFill>
              <a:latin typeface="Georgia" pitchFamily="18" charset="0"/>
            </a:endParaRPr>
          </a:p>
        </p:txBody>
      </p:sp>
      <p:pic>
        <p:nvPicPr>
          <p:cNvPr id="2" name="Picture 2" descr="http://litena.ru/books/item/f00/s00/z0000032/pic/00000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1002287"/>
            <a:ext cx="4416425" cy="55205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9129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9"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ppt_x</p:attrName>
                                        </p:attrNameLst>
                                      </p:cBhvr>
                                      <p:tavLst>
                                        <p:tav tm="0">
                                          <p:val>
                                            <p:strVal val="#ppt_x-.2"/>
                                          </p:val>
                                        </p:tav>
                                        <p:tav tm="100000">
                                          <p:val>
                                            <p:strVal val="#ppt_x"/>
                                          </p:val>
                                        </p:tav>
                                      </p:tavLst>
                                    </p:anim>
                                    <p:anim calcmode="lin" valueType="num">
                                      <p:cBhvr>
                                        <p:cTn id="1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2589</TotalTime>
  <Words>1761</Words>
  <Application>Microsoft Office PowerPoint</Application>
  <PresentationFormat>Экран (4:3)</PresentationFormat>
  <Paragraphs>307</Paragraphs>
  <Slides>70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70</vt:i4>
      </vt:variant>
    </vt:vector>
  </HeadingPairs>
  <TitlesOfParts>
    <vt:vector size="71"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WareZ Provider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www.PHILka.RU</dc:creator>
  <cp:lastModifiedBy>User</cp:lastModifiedBy>
  <cp:revision>87</cp:revision>
  <dcterms:created xsi:type="dcterms:W3CDTF">2015-11-15T18:04:10Z</dcterms:created>
  <dcterms:modified xsi:type="dcterms:W3CDTF">2016-11-19T13:48:02Z</dcterms:modified>
</cp:coreProperties>
</file>