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69" r:id="rId4"/>
    <p:sldId id="270" r:id="rId5"/>
    <p:sldId id="271" r:id="rId6"/>
    <p:sldId id="280" r:id="rId7"/>
    <p:sldId id="272" r:id="rId8"/>
    <p:sldId id="281" r:id="rId9"/>
    <p:sldId id="257" r:id="rId10"/>
    <p:sldId id="261" r:id="rId11"/>
    <p:sldId id="274" r:id="rId12"/>
    <p:sldId id="265" r:id="rId13"/>
    <p:sldId id="278" r:id="rId14"/>
    <p:sldId id="266" r:id="rId15"/>
    <p:sldId id="282" r:id="rId16"/>
    <p:sldId id="267" r:id="rId17"/>
    <p:sldId id="284" r:id="rId18"/>
    <p:sldId id="268" r:id="rId19"/>
    <p:sldId id="285" r:id="rId20"/>
    <p:sldId id="287" r:id="rId21"/>
    <p:sldId id="286" r:id="rId22"/>
    <p:sldId id="288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936" y="-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4480" y="1357298"/>
            <a:ext cx="6672282" cy="1470025"/>
          </a:xfrm>
        </p:spPr>
        <p:txBody>
          <a:bodyPr/>
          <a:lstStyle>
            <a:lvl1pPr>
              <a:defRPr b="1" cap="none" spc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371475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D66A4-AF73-4094-86D1-894F5CCCC232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1935C-F22E-45D0-9C6C-35DBEC722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326AE-26F2-451C-8B2F-03241014CD25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FCC84-A639-4356-BF2D-AC089AA9CD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F8DA0-9A99-4715-BC4E-86BEFCDC81B4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7ADC1-1DA7-4C1C-8DBF-84567AAA5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77973-D94C-48EC-8DCF-D56ADE4F650A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D00B3-0408-4E52-8449-0D99F3DCE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8748E-5601-4384-9F59-765015757CD0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9D521-AF27-493A-984A-DCEF903694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4F6-F068-47A9-82E9-7FBA8BB13D2A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5DD4A-B4D2-41CE-A074-AE1F48B8D5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70EBF-E471-474D-A1AC-53AB07056D99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BC764-E3FE-49F0-908E-093267BBAA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D7388-7670-4AE7-9633-AC91E3DFAC44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11DF5-6199-4A2C-A850-DC46C9DC6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EED13-49D6-46C2-A5D7-0E4E60FDE3A5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B5E98-4BAC-4C91-8D00-45652042D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2E9F3-2D93-488C-9E38-8F5CADB64406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D3C8E-BFF3-4BC9-8CF4-FC46F499A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834DC-919C-46B9-B2BB-F1493250A9B3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257AC-36EF-4DD9-BA4E-074FCAAB6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38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214438" y="1600200"/>
            <a:ext cx="75723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80B52C-2EE7-4597-AC00-3A14E8722507}" type="datetimeFigureOut">
              <a:rPr lang="ru-RU"/>
              <a:pPr>
                <a:defRPr/>
              </a:pPr>
              <a:t>18.04.2016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142A57-F366-4762-BB47-BC04D04C8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/>
          <a:solidFill>
            <a:srgbClr val="984807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984807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54;&#1090;&#1082;&#1088;%20&#1091;&#1088;%203%20&#1082;&#1083;%20&#1084;&#1077;&#1089;&#1090;&#1086;&#1080;&#1084;&#1077;&#1085;&#1080;&#1077;\+&#1071;,&#1090;&#1099;,_&#1086;&#1085;,_&#1086;&#1085;&#1072;-_-_&#1074;&#1084;&#1077;&#1089;&#1090;&#1077;_&#1094;&#1077;&#1083;&#1072;&#1103;_&#1089;&#1090;&#1088;&#1072;&#1085;&#1072;.mp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365pr.ru/image/cache/data/2210/tovar2212-600x600.jpg" TargetMode="External"/><Relationship Id="rId13" Type="http://schemas.openxmlformats.org/officeDocument/2006/relationships/hyperlink" Target="http://dd6deti.ucoz.ru/_fr/0/8802211.jpg" TargetMode="External"/><Relationship Id="rId3" Type="http://schemas.openxmlformats.org/officeDocument/2006/relationships/hyperlink" Target="http://www.giftsmarketing.ru/upload/iblock/28b/4111_1_156_156.jpg" TargetMode="External"/><Relationship Id="rId7" Type="http://schemas.openxmlformats.org/officeDocument/2006/relationships/hyperlink" Target="http://t1.ftcdn.net/jpg/00/55/82/46/400_F_55824647_OczKL3C0tNvR8ULYazU8xorgS6jt8rbN.jpg" TargetMode="External"/><Relationship Id="rId12" Type="http://schemas.openxmlformats.org/officeDocument/2006/relationships/hyperlink" Target="http://moole.ru/uploads/posts/2009-08/1250580944_6c0272968694.jpg" TargetMode="External"/><Relationship Id="rId2" Type="http://schemas.openxmlformats.org/officeDocument/2006/relationships/hyperlink" Target="http://www.vectory.ru/products_pictures/CAW092a.gif" TargetMode="External"/><Relationship Id="rId16" Type="http://schemas.openxmlformats.org/officeDocument/2006/relationships/hyperlink" Target="http://www.uroki.net/docnach/docnach94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309322.userapi.com/v309322298/3865/H_UaozyyxvQ.jpg" TargetMode="External"/><Relationship Id="rId11" Type="http://schemas.openxmlformats.org/officeDocument/2006/relationships/hyperlink" Target="http://s020.radikal.ru/i721/1302/d7/0fa106faceb3.jpg" TargetMode="External"/><Relationship Id="rId5" Type="http://schemas.openxmlformats.org/officeDocument/2006/relationships/hyperlink" Target="http://profclipart.ru/wp-content/uploads/2011/05/notebook_psd_by_TLMedia-%D0%BA%D0%BE%D0%BF%D0%B8%D1%8F.jpg" TargetMode="External"/><Relationship Id="rId15" Type="http://schemas.openxmlformats.org/officeDocument/2006/relationships/hyperlink" Target="http://img.seedoff.net/s256d31538f840fc6d4635edff30265b34c1e4abbf.png" TargetMode="External"/><Relationship Id="rId10" Type="http://schemas.openxmlformats.org/officeDocument/2006/relationships/hyperlink" Target="http://www.vokrug.tv/pic/product/a/8/2/f/medium_a82f3a8d1337d2bf0d352f3498eb1511.jpeg" TargetMode="External"/><Relationship Id="rId4" Type="http://schemas.openxmlformats.org/officeDocument/2006/relationships/hyperlink" Target="http://s59.radikal.ru/i163/0811/73/ad11fb505124.png" TargetMode="External"/><Relationship Id="rId9" Type="http://schemas.openxmlformats.org/officeDocument/2006/relationships/hyperlink" Target="http://www.xxlbook.ru/imgh929936.png" TargetMode="External"/><Relationship Id="rId14" Type="http://schemas.openxmlformats.org/officeDocument/2006/relationships/hyperlink" Target="http://images.21ru.net/server/php/files/7d683d3648a62e0a292e3c3dee97561b.pn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429256" y="5357826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Автор презентации:</a:t>
            </a:r>
          </a:p>
          <a:p>
            <a:r>
              <a:rPr lang="ru-RU" dirty="0" smtClean="0"/>
              <a:t>учитель МКОУ  гимназии №259</a:t>
            </a:r>
          </a:p>
          <a:p>
            <a:r>
              <a:rPr lang="ru-RU" dirty="0" err="1" smtClean="0"/>
              <a:t>Горгадзе</a:t>
            </a:r>
            <a:r>
              <a:rPr lang="ru-RU" dirty="0" smtClean="0"/>
              <a:t> Л.Г.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4825" y="2214554"/>
            <a:ext cx="8639175" cy="1714500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5400" dirty="0" smtClean="0"/>
              <a:t>Русский язык </a:t>
            </a:r>
          </a:p>
        </p:txBody>
      </p:sp>
      <p:sp>
        <p:nvSpPr>
          <p:cNvPr id="4" name="Куб 3"/>
          <p:cNvSpPr/>
          <p:nvPr/>
        </p:nvSpPr>
        <p:spPr>
          <a:xfrm rot="19776803">
            <a:off x="1398670" y="1327241"/>
            <a:ext cx="1000132" cy="1000132"/>
          </a:xfrm>
          <a:prstGeom prst="cube">
            <a:avLst/>
          </a:prstGeom>
          <a:solidFill>
            <a:srgbClr val="F35F0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Куб 5"/>
          <p:cNvSpPr/>
          <p:nvPr/>
        </p:nvSpPr>
        <p:spPr>
          <a:xfrm rot="341114">
            <a:off x="6119277" y="975748"/>
            <a:ext cx="1000132" cy="1000132"/>
          </a:xfrm>
          <a:prstGeom prst="cub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Куб 7"/>
          <p:cNvSpPr/>
          <p:nvPr/>
        </p:nvSpPr>
        <p:spPr>
          <a:xfrm rot="21057848">
            <a:off x="2572629" y="858126"/>
            <a:ext cx="1000132" cy="1000132"/>
          </a:xfrm>
          <a:prstGeom prst="cube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Куб 9"/>
          <p:cNvSpPr/>
          <p:nvPr/>
        </p:nvSpPr>
        <p:spPr>
          <a:xfrm rot="197207">
            <a:off x="3742593" y="4528418"/>
            <a:ext cx="1000132" cy="1000132"/>
          </a:xfrm>
          <a:prstGeom prst="cube">
            <a:avLst/>
          </a:prstGeom>
          <a:solidFill>
            <a:srgbClr val="FF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Куб 10"/>
          <p:cNvSpPr/>
          <p:nvPr/>
        </p:nvSpPr>
        <p:spPr>
          <a:xfrm rot="20465241">
            <a:off x="6135849" y="4207030"/>
            <a:ext cx="1000132" cy="1000132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Куб 11"/>
          <p:cNvSpPr/>
          <p:nvPr/>
        </p:nvSpPr>
        <p:spPr>
          <a:xfrm rot="235563">
            <a:off x="3747810" y="747421"/>
            <a:ext cx="1000132" cy="1000132"/>
          </a:xfrm>
          <a:prstGeom prst="cube">
            <a:avLst/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Куб 13"/>
          <p:cNvSpPr/>
          <p:nvPr/>
        </p:nvSpPr>
        <p:spPr>
          <a:xfrm rot="21177302">
            <a:off x="5058185" y="4415251"/>
            <a:ext cx="1000132" cy="1000132"/>
          </a:xfrm>
          <a:prstGeom prst="cube">
            <a:avLst/>
          </a:prstGeom>
          <a:solidFill>
            <a:srgbClr val="00569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Куб 14"/>
          <p:cNvSpPr/>
          <p:nvPr/>
        </p:nvSpPr>
        <p:spPr>
          <a:xfrm rot="1305951">
            <a:off x="7222111" y="1364204"/>
            <a:ext cx="1000132" cy="1000132"/>
          </a:xfrm>
          <a:prstGeom prst="cube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Куб 15"/>
          <p:cNvSpPr/>
          <p:nvPr/>
        </p:nvSpPr>
        <p:spPr>
          <a:xfrm rot="768778">
            <a:off x="1812927" y="3884637"/>
            <a:ext cx="1000132" cy="1000132"/>
          </a:xfrm>
          <a:prstGeom prst="cube">
            <a:avLst/>
          </a:prstGeom>
          <a:solidFill>
            <a:srgbClr val="246E2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Куб 18"/>
          <p:cNvSpPr/>
          <p:nvPr/>
        </p:nvSpPr>
        <p:spPr>
          <a:xfrm>
            <a:off x="7215206" y="3857628"/>
            <a:ext cx="1000132" cy="1000132"/>
          </a:xfrm>
          <a:prstGeom prst="cube">
            <a:avLst/>
          </a:prstGeom>
          <a:solidFill>
            <a:srgbClr val="F35F0D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</p:txBody>
      </p:sp>
      <p:sp>
        <p:nvSpPr>
          <p:cNvPr id="7" name="Куб 6"/>
          <p:cNvSpPr/>
          <p:nvPr/>
        </p:nvSpPr>
        <p:spPr>
          <a:xfrm rot="538400">
            <a:off x="5001067" y="857672"/>
            <a:ext cx="1000132" cy="1000132"/>
          </a:xfrm>
          <a:prstGeom prst="cube">
            <a:avLst/>
          </a:prstGeom>
          <a:solidFill>
            <a:srgbClr val="C00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Куб 4"/>
          <p:cNvSpPr/>
          <p:nvPr/>
        </p:nvSpPr>
        <p:spPr>
          <a:xfrm rot="21393800">
            <a:off x="2600813" y="4315333"/>
            <a:ext cx="1000132" cy="1000132"/>
          </a:xfrm>
          <a:prstGeom prst="cube">
            <a:avLst/>
          </a:prstGeom>
          <a:solidFill>
            <a:srgbClr val="C7D63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2875" y="6634163"/>
            <a:ext cx="1195388" cy="246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http://aida.ucoz.ru</a:t>
            </a:r>
            <a:endParaRPr lang="ru-RU" sz="1000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cs309322.userapi.com/v309322298/3865/H_UaozyyxvQ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3286124"/>
            <a:ext cx="883710" cy="1541076"/>
          </a:xfrm>
          <a:prstGeom prst="rect">
            <a:avLst/>
          </a:prstGeom>
          <a:noFill/>
        </p:spPr>
      </p:pic>
      <p:pic>
        <p:nvPicPr>
          <p:cNvPr id="12294" name="Picture 6" descr="&amp;Icy;&amp;lcy;&amp;softcy;&amp;yacy; &amp;mcy;&amp;ucy;&amp;rcy;&amp;ocy;&amp;mcy;&amp;iecy;&amp;tscy; &amp;icy;&amp;zcy; igokalaleks. &amp;Rcy;&amp;ocy;&amp;yacy;&amp;lcy;&amp;tcy;&amp;icy;-&amp;fcy;&amp;rcy;&amp;icy; &amp;vcy;&amp;iecy;&amp;kcy;&amp;tcy;&amp;ocy;&amp;rcy; #55824647 &amp;ncy;&amp;acy; Fotolia.ru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857496"/>
            <a:ext cx="1171567" cy="1952611"/>
          </a:xfrm>
          <a:prstGeom prst="rect">
            <a:avLst/>
          </a:prstGeom>
          <a:noFill/>
        </p:spPr>
      </p:pic>
      <p:grpSp>
        <p:nvGrpSpPr>
          <p:cNvPr id="18" name="Группа 17"/>
          <p:cNvGrpSpPr/>
          <p:nvPr/>
        </p:nvGrpSpPr>
        <p:grpSpPr>
          <a:xfrm>
            <a:off x="5857884" y="3143248"/>
            <a:ext cx="2428892" cy="1324095"/>
            <a:chOff x="5857884" y="3143248"/>
            <a:chExt cx="2428892" cy="1324095"/>
          </a:xfrm>
        </p:grpSpPr>
        <p:pic>
          <p:nvPicPr>
            <p:cNvPr id="9" name="Picture 8" descr="@&amp;dcy;&amp;ncy;&amp;iecy;&amp;vcy;&amp;ncy;&amp;icy;&amp;kcy;&amp;icy; - &amp;Zcy;&amp;acy;&amp;mcy;&amp;ocy;&amp;kcy; &amp;gcy;&amp;iecy;&amp;rcy;&amp;tscy;&amp;ocy;&amp;gcy;&amp;icy;&amp;ncy;&amp;icy;-&amp;ocy;&amp;bcy;&amp;ocy;&amp;rcy;&amp;ocy;&amp;tcy;&amp;ncy;&amp;yacy;"/>
            <p:cNvPicPr>
              <a:picLocks noChangeAspect="1" noChangeArrowheads="1"/>
            </p:cNvPicPr>
            <p:nvPr/>
          </p:nvPicPr>
          <p:blipFill>
            <a:blip r:embed="rId4"/>
            <a:srcRect l="11250" t="12333" r="48438" b="21249"/>
            <a:stretch>
              <a:fillRect/>
            </a:stretch>
          </p:blipFill>
          <p:spPr bwMode="auto">
            <a:xfrm>
              <a:off x="7215206" y="3143248"/>
              <a:ext cx="1071570" cy="1324095"/>
            </a:xfrm>
            <a:prstGeom prst="rect">
              <a:avLst/>
            </a:prstGeom>
            <a:noFill/>
          </p:spPr>
        </p:pic>
        <p:pic>
          <p:nvPicPr>
            <p:cNvPr id="12308" name="Picture 20" descr="&amp;Dcy;&amp;ocy;&amp;bcy;&amp;rcy;&amp;ycy;&amp;ncy;&amp;yacy; &amp;Ncy;&amp;icy;&amp;kcy;&amp;icy;&amp;tcy;&amp;icy;&amp;chcy; &amp;icy; &amp;Zcy;&amp;mcy;&amp;iecy;&amp;jcy; &amp;Gcy;&amp;ocy;&amp;rcy;&amp;ycy;&amp;ncy;&amp;ycy;&amp;chcy; (2006) BDRip 720p &quot; &amp;scy;&amp;kcy;&amp;acy;&amp;chcy;&amp;acy;&amp;tcy;&amp;softcy; &amp;bcy;&amp;iecy;&amp;scy;&amp;pcy;&amp;lcy;&amp;acy;&amp;tcy;&amp;ncy;&amp;ocy; &amp;bcy;&amp;iecy;&amp;zcy; &amp;rcy;&amp;iecy;&amp;gcy;&amp;icy;&amp;scy;&amp;tcy;&amp;rcy;&amp;acy;&amp;tscy;&amp;icy;&amp;icy; &amp;icy; &amp;scy;&amp;mcy;&amp;scy;, &amp;scy;&amp;kcy;&amp;acy;&amp;chcy;&amp;acy;&amp;tcy;&amp;softcy; &amp;bcy;&amp;iecy;&amp;scy;&amp;pcy;&amp;lcy;&amp;acy;&amp;tcy;&amp;ncy;&amp;ocy; &amp;scy;&amp;ocy;&amp;fcy;&amp;tcy; &amp;bcy;&amp;iecy;&amp;zcy; &amp;rcy;&amp;iecy;&amp;gcy;&amp;icy;&amp;scy;&amp;tcy;&amp;rcy;&amp;acy;&amp;tscy;"/>
            <p:cNvPicPr>
              <a:picLocks noChangeAspect="1" noChangeArrowheads="1"/>
            </p:cNvPicPr>
            <p:nvPr/>
          </p:nvPicPr>
          <p:blipFill>
            <a:blip r:embed="rId5" cstate="print">
              <a:lum bright="-10000"/>
            </a:blip>
            <a:srcRect l="22667" t="2467" r="30667"/>
            <a:stretch>
              <a:fillRect/>
            </a:stretch>
          </p:blipFill>
          <p:spPr bwMode="auto">
            <a:xfrm flipH="1">
              <a:off x="5857884" y="3143248"/>
              <a:ext cx="1084691" cy="1285884"/>
            </a:xfrm>
            <a:prstGeom prst="rect">
              <a:avLst/>
            </a:prstGeom>
            <a:noFill/>
          </p:spPr>
        </p:pic>
      </p:grpSp>
      <p:sp>
        <p:nvSpPr>
          <p:cNvPr id="16" name="TextBox 15"/>
          <p:cNvSpPr txBox="1"/>
          <p:nvPr/>
        </p:nvSpPr>
        <p:spPr>
          <a:xfrm>
            <a:off x="2786050" y="785794"/>
            <a:ext cx="5533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71868" y="714356"/>
            <a:ext cx="1428760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ты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14876" y="714356"/>
            <a:ext cx="38379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он, она, они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43240" y="714356"/>
            <a:ext cx="3561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57686" y="714356"/>
            <a:ext cx="3561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,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62535E-8 L -0.0948 0.27058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135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75763E-7 L -2.22222E-6 0.18872 " pathEditMode="relative" ptsTypes="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8 0.06244 L 0.00278 0.21971 " pathEditMode="relative" ptsTypes="AA">
                                      <p:cBhvr>
                                        <p:cTn id="4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>
            <a:grpSpLocks/>
          </p:cNvGrpSpPr>
          <p:nvPr/>
        </p:nvGrpSpPr>
        <p:grpSpPr bwMode="auto">
          <a:xfrm>
            <a:off x="2857500" y="2428875"/>
            <a:ext cx="2928938" cy="2571750"/>
            <a:chOff x="3071813" y="714375"/>
            <a:chExt cx="2928937" cy="2571750"/>
          </a:xfrm>
        </p:grpSpPr>
        <p:sp>
          <p:nvSpPr>
            <p:cNvPr id="40" name="Овал 39"/>
            <p:cNvSpPr/>
            <p:nvPr/>
          </p:nvSpPr>
          <p:spPr>
            <a:xfrm>
              <a:off x="3571876" y="1357313"/>
              <a:ext cx="714375" cy="5715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4857750" y="1357313"/>
              <a:ext cx="714375" cy="5715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5000625" y="1500188"/>
              <a:ext cx="428625" cy="4143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" name="Группа 48"/>
            <p:cNvGrpSpPr>
              <a:grpSpLocks/>
            </p:cNvGrpSpPr>
            <p:nvPr/>
          </p:nvGrpSpPr>
          <p:grpSpPr bwMode="auto">
            <a:xfrm>
              <a:off x="3071813" y="714375"/>
              <a:ext cx="2928937" cy="2571750"/>
              <a:chOff x="3071813" y="714375"/>
              <a:chExt cx="2928937" cy="2571750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3071813" y="714375"/>
                <a:ext cx="2928937" cy="257175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3714751" y="1500188"/>
                <a:ext cx="428625" cy="41433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4" name="Овал 43"/>
              <p:cNvSpPr/>
              <p:nvPr/>
            </p:nvSpPr>
            <p:spPr>
              <a:xfrm>
                <a:off x="4357688" y="2071688"/>
                <a:ext cx="428625" cy="271462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5" name="Месяц 44"/>
              <p:cNvSpPr/>
              <p:nvPr/>
            </p:nvSpPr>
            <p:spPr>
              <a:xfrm rot="16467959">
                <a:off x="3997325" y="2085976"/>
                <a:ext cx="1000125" cy="1206500"/>
              </a:xfrm>
              <a:prstGeom prst="moon">
                <a:avLst/>
              </a:prstGeom>
              <a:solidFill>
                <a:srgbClr val="F2391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sp>
        <p:nvSpPr>
          <p:cNvPr id="10243" name="TextBox 51"/>
          <p:cNvSpPr txBox="1">
            <a:spLocks noChangeArrowheads="1"/>
          </p:cNvSpPr>
          <p:nvPr/>
        </p:nvSpPr>
        <p:spPr bwMode="auto">
          <a:xfrm>
            <a:off x="1857375" y="571500"/>
            <a:ext cx="585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/>
              <a:t>Постоянный признак - лицо</a:t>
            </a:r>
          </a:p>
        </p:txBody>
      </p:sp>
      <p:sp>
        <p:nvSpPr>
          <p:cNvPr id="10244" name="TextBox 52"/>
          <p:cNvSpPr txBox="1">
            <a:spLocks noChangeArrowheads="1"/>
          </p:cNvSpPr>
          <p:nvPr/>
        </p:nvSpPr>
        <p:spPr bwMode="auto">
          <a:xfrm>
            <a:off x="1071538" y="1785926"/>
            <a:ext cx="20716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/>
              <a:t>  1 лицо</a:t>
            </a:r>
            <a:endParaRPr lang="ru-RU" sz="3200" b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714480" y="2643182"/>
            <a:ext cx="1142998" cy="1000127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715536" y="5501488"/>
            <a:ext cx="998555" cy="5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5786446" y="2714620"/>
            <a:ext cx="1428760" cy="92868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8" name="TextBox 18"/>
          <p:cNvSpPr txBox="1">
            <a:spLocks noChangeArrowheads="1"/>
          </p:cNvSpPr>
          <p:nvPr/>
        </p:nvSpPr>
        <p:spPr bwMode="auto">
          <a:xfrm>
            <a:off x="1285852" y="2214554"/>
            <a:ext cx="1500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Я, </a:t>
            </a:r>
            <a:r>
              <a:rPr lang="ru-RU" sz="3200" b="1" dirty="0" smtClean="0">
                <a:solidFill>
                  <a:srgbClr val="FF0000"/>
                </a:solidFill>
              </a:rPr>
              <a:t>мы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249" name="TextBox 20"/>
          <p:cNvSpPr txBox="1">
            <a:spLocks noChangeArrowheads="1"/>
          </p:cNvSpPr>
          <p:nvPr/>
        </p:nvSpPr>
        <p:spPr bwMode="auto">
          <a:xfrm>
            <a:off x="6929454" y="2285992"/>
            <a:ext cx="2000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Ты,  </a:t>
            </a:r>
            <a:r>
              <a:rPr lang="ru-RU" sz="3200" b="1" dirty="0">
                <a:solidFill>
                  <a:srgbClr val="FF0000"/>
                </a:solidFill>
              </a:rPr>
              <a:t>вы</a:t>
            </a:r>
          </a:p>
        </p:txBody>
      </p:sp>
      <p:sp>
        <p:nvSpPr>
          <p:cNvPr id="10250" name="TextBox 21"/>
          <p:cNvSpPr txBox="1">
            <a:spLocks noChangeArrowheads="1"/>
          </p:cNvSpPr>
          <p:nvPr/>
        </p:nvSpPr>
        <p:spPr bwMode="auto">
          <a:xfrm>
            <a:off x="2571736" y="5715016"/>
            <a:ext cx="4071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Он,  она, оно, они</a:t>
            </a:r>
          </a:p>
        </p:txBody>
      </p:sp>
      <p:sp>
        <p:nvSpPr>
          <p:cNvPr id="19" name="WordArt 5"/>
          <p:cNvSpPr>
            <a:spLocks noChangeArrowheads="1" noChangeShapeType="1" noTextEdit="1"/>
          </p:cNvSpPr>
          <p:nvPr/>
        </p:nvSpPr>
        <p:spPr bwMode="auto">
          <a:xfrm>
            <a:off x="2428860" y="1857364"/>
            <a:ext cx="3786187" cy="2924175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84807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Лицо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072330" y="1785926"/>
            <a:ext cx="15408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2 лицо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857620" y="5143512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  лицо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10249" grpId="0"/>
      <p:bldP spid="102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572375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Ед.ч.                 Мн.ч.</a:t>
            </a:r>
            <a:endParaRPr lang="ru-RU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357422" y="1785926"/>
            <a:ext cx="1928802" cy="311468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Arial" charset="0"/>
                <a:cs typeface="Arial" charset="0"/>
              </a:rPr>
              <a:t> </a:t>
            </a:r>
            <a:r>
              <a:rPr lang="ru-RU" b="1" dirty="0" smtClean="0">
                <a:latin typeface="Arial" charset="0"/>
                <a:cs typeface="Arial" charset="0"/>
              </a:rPr>
              <a:t>Я </a:t>
            </a:r>
          </a:p>
          <a:p>
            <a:pPr>
              <a:buNone/>
            </a:pPr>
            <a:r>
              <a:rPr lang="ru-RU" b="1" dirty="0" smtClean="0">
                <a:latin typeface="Arial" charset="0"/>
                <a:cs typeface="Arial" charset="0"/>
              </a:rPr>
              <a:t>Ты</a:t>
            </a:r>
          </a:p>
          <a:p>
            <a:pPr>
              <a:buNone/>
            </a:pPr>
            <a:r>
              <a:rPr lang="ru-RU" b="1" dirty="0" smtClean="0">
                <a:latin typeface="Arial" charset="0"/>
                <a:cs typeface="Arial" charset="0"/>
              </a:rPr>
              <a:t>Он</a:t>
            </a:r>
          </a:p>
          <a:p>
            <a:pPr>
              <a:buNone/>
            </a:pPr>
            <a:r>
              <a:rPr lang="ru-RU" b="1" dirty="0" smtClean="0">
                <a:latin typeface="Arial" charset="0"/>
                <a:cs typeface="Arial" charset="0"/>
              </a:rPr>
              <a:t>Она</a:t>
            </a:r>
          </a:p>
          <a:p>
            <a:pPr>
              <a:buNone/>
            </a:pPr>
            <a:r>
              <a:rPr lang="ru-RU" b="1" dirty="0" smtClean="0">
                <a:latin typeface="Arial" charset="0"/>
                <a:cs typeface="Arial" charset="0"/>
              </a:rPr>
              <a:t>Оно </a:t>
            </a:r>
          </a:p>
          <a:p>
            <a:pPr>
              <a:buNone/>
            </a:pPr>
            <a:endParaRPr lang="ru-RU" dirty="0" smtClean="0">
              <a:latin typeface="Arial" charset="0"/>
              <a:cs typeface="Arial" charset="0"/>
            </a:endParaRPr>
          </a:p>
          <a:p>
            <a:pPr>
              <a:buNone/>
            </a:pPr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4929198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ru-RU" sz="3200" b="1" dirty="0" smtClean="0">
                <a:cs typeface="Arial" charset="0"/>
              </a:rPr>
              <a:t>Учебник стр. 64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6000760" y="1214422"/>
            <a:ext cx="192880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3200" b="1" dirty="0" smtClean="0">
                <a:cs typeface="Arial" charset="0"/>
              </a:rPr>
              <a:t>М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ы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ru-RU" sz="3200" b="1" dirty="0" smtClean="0">
                <a:cs typeface="Arial" charset="0"/>
              </a:rPr>
              <a:t>Вы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Они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uiExpand="1" build="p"/>
      <p:bldP spid="7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Исследование</a:t>
            </a:r>
            <a:br>
              <a:rPr lang="ru-RU" smtClean="0"/>
            </a:br>
            <a:endParaRPr lang="ru-RU" smtClean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357290" y="1214422"/>
            <a:ext cx="8229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4000" b="1" dirty="0">
                <a:latin typeface="+mn-lt"/>
              </a:rPr>
              <a:t>Задачи: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1071538" y="1785926"/>
            <a:ext cx="87868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eaLnBrk="0" hangingPunct="0">
              <a:spcBef>
                <a:spcPct val="20000"/>
              </a:spcBef>
              <a:buAutoNum type="arabicParenR"/>
              <a:defRPr/>
            </a:pPr>
            <a:r>
              <a:rPr lang="ru-RU" sz="3200" b="1" dirty="0" smtClean="0">
                <a:latin typeface="+mn-lt"/>
              </a:rPr>
              <a:t>познакомиться </a:t>
            </a:r>
            <a:r>
              <a:rPr lang="ru-RU" sz="3200" b="1" dirty="0">
                <a:latin typeface="+mn-lt"/>
              </a:rPr>
              <a:t>с </a:t>
            </a:r>
            <a:r>
              <a:rPr lang="ru-RU" sz="3200" b="1" dirty="0" smtClean="0">
                <a:latin typeface="+mn-lt"/>
              </a:rPr>
              <a:t>теоретическим</a:t>
            </a:r>
          </a:p>
          <a:p>
            <a:pPr marL="514350" indent="-514350" eaLnBrk="0" hangingPunct="0">
              <a:spcBef>
                <a:spcPct val="20000"/>
              </a:spcBef>
              <a:defRPr/>
            </a:pPr>
            <a:r>
              <a:rPr lang="ru-RU" sz="3200" b="1" dirty="0" smtClean="0">
                <a:latin typeface="+mn-lt"/>
              </a:rPr>
              <a:t>        </a:t>
            </a:r>
            <a:r>
              <a:rPr lang="ru-RU" sz="3200" b="1" dirty="0">
                <a:latin typeface="+mn-lt"/>
              </a:rPr>
              <a:t>материалом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dirty="0">
                <a:latin typeface="+mn-lt"/>
              </a:rPr>
              <a:t>что такое местоимения, какие бывают</a:t>
            </a: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3200" dirty="0">
                <a:latin typeface="+mn-lt"/>
              </a:rPr>
              <a:t>для чего они </a:t>
            </a:r>
            <a:r>
              <a:rPr lang="ru-RU" sz="3200" dirty="0" smtClean="0">
                <a:latin typeface="+mn-lt"/>
              </a:rPr>
              <a:t>нужны, как  </a:t>
            </a:r>
            <a:r>
              <a:rPr lang="ru-RU" sz="3200" dirty="0">
                <a:latin typeface="+mn-lt"/>
              </a:rPr>
              <a:t>изменяются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-"/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142976" y="4000504"/>
            <a:ext cx="8229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</a:rPr>
              <a:t>2) провести наблюдение, эксперимент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572375" cy="1143000"/>
          </a:xfrm>
        </p:spPr>
        <p:txBody>
          <a:bodyPr/>
          <a:lstStyle/>
          <a:p>
            <a:pPr>
              <a:defRPr/>
            </a:pPr>
            <a:r>
              <a:rPr lang="ru-RU" dirty="0" err="1" smtClean="0"/>
              <a:t>Физминутка</a:t>
            </a:r>
            <a:r>
              <a:rPr lang="ru-RU" dirty="0" smtClean="0"/>
              <a:t> - </a:t>
            </a:r>
            <a:r>
              <a:rPr lang="ru-RU" dirty="0" err="1" smtClean="0"/>
              <a:t>флешмоб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+Я,ты,_он,_она-_-_вместе_целая_стран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4572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214414" y="785794"/>
            <a:ext cx="7215238" cy="1125695"/>
            <a:chOff x="1214414" y="821885"/>
            <a:chExt cx="7215238" cy="1125695"/>
          </a:xfrm>
        </p:grpSpPr>
        <p:sp>
          <p:nvSpPr>
            <p:cNvPr id="34819" name="Rectangle 3"/>
            <p:cNvSpPr>
              <a:spLocks noChangeArrowheads="1"/>
            </p:cNvSpPr>
            <p:nvPr/>
          </p:nvSpPr>
          <p:spPr bwMode="auto">
            <a:xfrm>
              <a:off x="1214414" y="1285860"/>
              <a:ext cx="7215238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4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Свойство                    имело. </a:t>
              </a:r>
            </a:p>
          </p:txBody>
        </p:sp>
        <p:pic>
          <p:nvPicPr>
            <p:cNvPr id="34821" name="Picture 5" descr="&amp;Pcy;&amp;ocy;&amp;dcy;&amp;acy;&amp;rcy;&amp;kcy;&amp;icy; &amp;Icy; &amp;Scy;&amp;ucy;&amp;vcy;&amp;iecy;&amp;ncy;&amp;icy;&amp;rcy;&amp;ycy; &amp;Ocy;&amp;tcy; &amp;Gcy;&amp;icy;&amp;fcy;&amp;tcy;&amp;mcy;&amp;acy;&amp;ncy;. 8 &amp;Zcy;&amp;acy;&amp;kcy;&amp;ucy;&amp;pcy;&amp;kcy;&amp;acy;. &amp;Zcy;&amp;acy;&amp;kcy;&amp;acy;&amp;zcy;&amp;ycy; &amp;Vcy; &amp;TScy;&amp;rcy; &amp;Scy; 22.05. &amp;Rcy;&amp;acy;&amp;zcy;&amp;bcy;&amp;icy;&amp;rcy;&amp;acy;&amp;iecy;&amp;mcy;. - OgrOmnO.com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9900168">
              <a:off x="4225193" y="821885"/>
              <a:ext cx="1630796" cy="1087197"/>
            </a:xfrm>
            <a:prstGeom prst="rect">
              <a:avLst/>
            </a:prstGeom>
            <a:noFill/>
          </p:spPr>
        </p:pic>
      </p:grpSp>
      <p:grpSp>
        <p:nvGrpSpPr>
          <p:cNvPr id="13" name="Группа 12"/>
          <p:cNvGrpSpPr/>
          <p:nvPr/>
        </p:nvGrpSpPr>
        <p:grpSpPr>
          <a:xfrm>
            <a:off x="1357290" y="3214686"/>
            <a:ext cx="6014339" cy="1733290"/>
            <a:chOff x="1285852" y="2428868"/>
            <a:chExt cx="6014339" cy="1733290"/>
          </a:xfrm>
        </p:grpSpPr>
        <p:sp>
          <p:nvSpPr>
            <p:cNvPr id="34822" name="Rectangle 6"/>
            <p:cNvSpPr>
              <a:spLocks noChangeArrowheads="1"/>
            </p:cNvSpPr>
            <p:nvPr/>
          </p:nvSpPr>
          <p:spPr bwMode="auto">
            <a:xfrm>
              <a:off x="1285852" y="3500438"/>
              <a:ext cx="6014339" cy="661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4000" b="1" dirty="0" smtClean="0">
                  <a:latin typeface="Arial" pitchFamily="34" charset="0"/>
                  <a:ea typeface="Times New Roman" pitchFamily="18" charset="0"/>
                </a:rPr>
                <a:t>Добрый доктор          .  </a:t>
              </a:r>
            </a:p>
          </p:txBody>
        </p:sp>
        <p:pic>
          <p:nvPicPr>
            <p:cNvPr id="34824" name="Picture 8" descr="&amp;Kcy;&amp;ocy;&amp;rcy;&amp;ncy;&amp;iecy;&amp;jcy; &amp;Icy;&amp;vcy;&amp;acy;&amp;ncy;&amp;ocy;&amp;vcy;&amp;icy;&amp;chcy; &amp;CHcy;&amp;ucy;&amp;kcy;&amp;ocy;&amp;vcy;&amp;scy;&amp;kcy;&amp;icy;&amp;jcy; - &amp;Bcy;&amp;icy;&amp;ocy;&amp;gcy;&amp;rcy;&amp;acy;&amp;fcy;&amp;icy;&amp;yacy;, &amp;Scy;&amp;bcy;&amp;ocy;&amp;rcy;&amp;ncy;&amp;icy;&amp;kcy; &amp;pcy;&amp;rcy;&amp;ocy;&amp;icy;&amp;zcy;&amp;vcy;&amp;iecy;&amp;dcy;&amp;iecy;&amp;ncy;&amp;icy;&amp;jcy;,…"/>
            <p:cNvPicPr>
              <a:picLocks noChangeAspect="1" noChangeArrowheads="1"/>
            </p:cNvPicPr>
            <p:nvPr/>
          </p:nvPicPr>
          <p:blipFill>
            <a:blip r:embed="rId3" cstate="print"/>
            <a:srcRect l="35773" t="6250" r="14884" b="30937"/>
            <a:stretch>
              <a:fillRect/>
            </a:stretch>
          </p:blipFill>
          <p:spPr bwMode="auto">
            <a:xfrm>
              <a:off x="5572132" y="2428868"/>
              <a:ext cx="1000132" cy="1675221"/>
            </a:xfrm>
            <a:prstGeom prst="rect">
              <a:avLst/>
            </a:prstGeom>
            <a:noFill/>
          </p:spPr>
        </p:pic>
      </p:grpSp>
      <p:sp>
        <p:nvSpPr>
          <p:cNvPr id="10" name="Прямоугольник 9"/>
          <p:cNvSpPr/>
          <p:nvPr/>
        </p:nvSpPr>
        <p:spPr>
          <a:xfrm>
            <a:off x="1285852" y="1714488"/>
            <a:ext cx="58087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Говорить   ….. умело.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4786322"/>
            <a:ext cx="61466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…. под  деревом сидит.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29058" y="1714488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оно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1538" y="4786322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Arial" pitchFamily="34" charset="0"/>
                <a:ea typeface="Times New Roman" pitchFamily="18" charset="0"/>
              </a:rPr>
              <a:t>Он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NGELS :: &amp;Tcy;&amp;rcy;&amp;icy; &amp;bcy;&amp;ocy;&amp;gcy;&amp;acy;&amp;tcy;&amp;ycy;&amp;rcy;&amp;yacy; &amp;ncy;&amp;acy; &amp;dcy;&amp;acy;&amp;lcy;&amp;softcy;&amp;ncy;&amp;icy;&amp;khcy; &amp;bcy;&amp;iecy;&amp;rcy;&amp;iecy;&amp;gcy;&amp;acy;&amp;khcy; (2012) BDRip &amp;Lcy;&amp;icy;&amp;tscy;&amp;iecy;&amp;ncy;&amp;zcy;&amp;icy;&amp;yacy; / 1.37 GB / &amp;scy;&amp;kcy;&amp;acy;&amp;chcy;&amp;acy;&amp;tcy;&amp;softcy; &amp;tcy;&amp;ocy;&amp;rcy;&amp;rcy;&amp;iecy;&amp;ncy;&amp;tcy;"/>
          <p:cNvPicPr>
            <a:picLocks noChangeAspect="1" noChangeArrowheads="1"/>
          </p:cNvPicPr>
          <p:nvPr/>
        </p:nvPicPr>
        <p:blipFill>
          <a:blip r:embed="rId2"/>
          <a:srcRect l="51042" t="13125" r="6344" b="2500"/>
          <a:stretch>
            <a:fillRect/>
          </a:stretch>
        </p:blipFill>
        <p:spPr bwMode="auto">
          <a:xfrm>
            <a:off x="1571604" y="928670"/>
            <a:ext cx="142876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&amp;Tcy;&amp;rcy;&amp;icy; &amp;bcy;&amp;ocy;&amp;gcy;&amp;acy;&amp;tcy;&amp;ycy;&amp;rcy;&amp;yacy; &amp;icy; &amp;SHcy;&amp;acy;&amp;mcy;&amp;acy;&amp;khcy;&amp;acy;&amp;ncy;&amp;scy;&amp;kcy;&amp;acy;&amp;yacy; &amp;tscy;&amp;acy;&amp;rcy;&amp;icy;&amp;tscy;&amp;acy; (2010) DVD5 &amp;scy;&amp;kcy;&amp;acy;&amp;chcy;&amp;acy;&amp;tcy;&amp;softcy; &amp;tcy;&amp;ocy;&amp;rcy;&amp;rcy;&amp;iecy;&amp;ncy;&amp;tcy;"/>
          <p:cNvPicPr>
            <a:picLocks noChangeAspect="1" noChangeArrowheads="1"/>
          </p:cNvPicPr>
          <p:nvPr/>
        </p:nvPicPr>
        <p:blipFill>
          <a:blip r:embed="rId3"/>
          <a:srcRect l="16406" t="11719" r="14453" b="4784"/>
          <a:stretch>
            <a:fillRect/>
          </a:stretch>
        </p:blipFill>
        <p:spPr bwMode="auto">
          <a:xfrm>
            <a:off x="1500166" y="2643182"/>
            <a:ext cx="147889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&amp;Scy;&amp;kcy;&amp;acy;&amp;chcy;&amp;acy;&amp;tcy;&amp;softcy; &amp;bcy;&amp;iecy;&amp;scy;&amp;pcy;&amp;lcy;&amp;acy;&amp;tcy;&amp;ncy;&amp;ocy;:&amp;Tcy;&amp;rcy;&amp;icy; &amp;Bcy;&amp;ocy;&amp;gcy;&amp;acy;&amp;tcy;&amp;ycy;&amp;rcy;&amp;yacy;. &amp;Tcy;&amp;rcy;&amp;icy;&amp;lcy;&amp;ocy;&amp;gcy;&amp;icy;&amp;yacy; (2004-2007) BDRip/1400/720p/1080p"/>
          <p:cNvPicPr>
            <a:picLocks noChangeAspect="1" noChangeArrowheads="1"/>
          </p:cNvPicPr>
          <p:nvPr/>
        </p:nvPicPr>
        <p:blipFill>
          <a:blip r:embed="rId4"/>
          <a:srcRect l="22619" t="6350" r="27381" b="4750"/>
          <a:stretch>
            <a:fillRect/>
          </a:stretch>
        </p:blipFill>
        <p:spPr bwMode="auto">
          <a:xfrm>
            <a:off x="1571604" y="4286256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928926" y="1357298"/>
            <a:ext cx="6010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«Эх, постою я за землю русскую!»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143248"/>
            <a:ext cx="43985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«Ты где был так долго?»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5000636"/>
            <a:ext cx="45907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«Куда они отправились?»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&amp;Tcy;&amp;rcy;&amp;icy; &amp;bcy;&amp;ocy;&amp;gcy;&amp;acy;&amp;tcy;&amp;ycy;&amp;rcy;&amp;yacy; &amp;icy; &amp;SHcy;&amp;acy;&amp;mcy;&amp;acy;&amp;khcy;&amp;acy;&amp;ncy;&amp;scy;&amp;kcy;&amp;acy;&amp;yacy; &amp;tscy;&amp;acy;&amp;rcy;&amp;icy;&amp;tscy;&amp;acy; (2010) DVD5 &amp;scy;&amp;kcy;&amp;acy;&amp;chcy;&amp;acy;&amp;tcy;&amp;softcy; &amp;tcy;&amp;ocy;&amp;rcy;&amp;rcy;&amp;iecy;&amp;ncy;&amp;tcy;"/>
          <p:cNvPicPr>
            <a:picLocks noChangeAspect="1" noChangeArrowheads="1"/>
          </p:cNvPicPr>
          <p:nvPr/>
        </p:nvPicPr>
        <p:blipFill>
          <a:blip r:embed="rId2"/>
          <a:srcRect l="16406" t="11719" r="14453" b="4784"/>
          <a:stretch>
            <a:fillRect/>
          </a:stretch>
        </p:blipFill>
        <p:spPr bwMode="auto">
          <a:xfrm>
            <a:off x="1500166" y="2643182"/>
            <a:ext cx="147889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&amp;Scy;&amp;kcy;&amp;acy;&amp;chcy;&amp;acy;&amp;tcy;&amp;softcy; &amp;bcy;&amp;iecy;&amp;scy;&amp;pcy;&amp;lcy;&amp;acy;&amp;tcy;&amp;ncy;&amp;ocy;:&amp;Tcy;&amp;rcy;&amp;icy; &amp;Bcy;&amp;ocy;&amp;gcy;&amp;acy;&amp;tcy;&amp;ycy;&amp;rcy;&amp;yacy;. &amp;Tcy;&amp;rcy;&amp;icy;&amp;lcy;&amp;ocy;&amp;gcy;&amp;icy;&amp;yacy; (2004-2007) BDRip/1400/720p/1080p"/>
          <p:cNvPicPr>
            <a:picLocks noChangeAspect="1" noChangeArrowheads="1"/>
          </p:cNvPicPr>
          <p:nvPr/>
        </p:nvPicPr>
        <p:blipFill>
          <a:blip r:embed="rId3"/>
          <a:srcRect l="22619" t="6350" r="27381" b="4750"/>
          <a:stretch>
            <a:fillRect/>
          </a:stretch>
        </p:blipFill>
        <p:spPr bwMode="auto">
          <a:xfrm>
            <a:off x="1571604" y="4286256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14678" y="1357298"/>
            <a:ext cx="485895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«Эх, постоим </a:t>
            </a:r>
            <a:r>
              <a:rPr lang="ru-RU" sz="2800" dirty="0" smtClean="0">
                <a:solidFill>
                  <a:srgbClr val="FF0000"/>
                </a:solidFill>
              </a:rPr>
              <a:t>мы</a:t>
            </a:r>
            <a:r>
              <a:rPr lang="ru-RU" sz="2800" dirty="0" smtClean="0"/>
              <a:t>  за землю </a:t>
            </a:r>
          </a:p>
          <a:p>
            <a:r>
              <a:rPr lang="ru-RU" sz="2800" dirty="0" smtClean="0"/>
              <a:t>              русскую!»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3143248"/>
            <a:ext cx="46338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</a:t>
            </a:r>
            <a:r>
              <a:rPr lang="ru-RU" sz="2800" dirty="0" smtClean="0">
                <a:solidFill>
                  <a:srgbClr val="FF0000"/>
                </a:solidFill>
              </a:rPr>
              <a:t>Вы</a:t>
            </a:r>
            <a:r>
              <a:rPr lang="ru-RU" sz="2800" dirty="0" smtClean="0"/>
              <a:t> где были так долго?»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4500570"/>
            <a:ext cx="41964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«Куда </a:t>
            </a:r>
            <a:r>
              <a:rPr lang="ru-RU" sz="2800" dirty="0" smtClean="0">
                <a:solidFill>
                  <a:srgbClr val="FF0000"/>
                </a:solidFill>
              </a:rPr>
              <a:t>он</a:t>
            </a:r>
            <a:r>
              <a:rPr lang="ru-RU" sz="2800" dirty="0" smtClean="0"/>
              <a:t> отправился?» </a:t>
            </a:r>
            <a:endParaRPr lang="ru-RU" sz="2800" dirty="0"/>
          </a:p>
        </p:txBody>
      </p:sp>
      <p:pic>
        <p:nvPicPr>
          <p:cNvPr id="10" name="Picture 2" descr="&amp;Scy;&amp;kcy;&amp;acy;&amp;chcy;&amp;acy;&amp;tcy;&amp;softcy; &amp;tcy;&amp;ocy;&amp;rcy;&amp;rcy;&amp;iecy;&amp;ncy;&amp;tcy; &quot;&amp;Tcy;&amp;rcy;&amp;icy; &amp;bcy;&amp;ocy;&amp;gcy;&amp;acy;&amp;tcy;&amp;ycy;&amp;rcy;&amp;yacy; &amp;icy; &amp;SHcy;&amp;acy;&amp;mcy;&amp;acy;&amp;khcy;&amp;acy;&amp;ncy;&amp;scy;&amp;kcy;&amp;acy;&amp;yacy; &amp;tscy;&amp;acy;&amp;rcy;&amp;icy;&amp;tscy;&amp;acy; (2010) DV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928670"/>
            <a:ext cx="1776433" cy="128588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286116" y="4929198"/>
            <a:ext cx="4690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«Куда </a:t>
            </a:r>
            <a:r>
              <a:rPr lang="ru-RU" sz="2800" dirty="0" smtClean="0">
                <a:solidFill>
                  <a:srgbClr val="FF0000"/>
                </a:solidFill>
              </a:rPr>
              <a:t>она</a:t>
            </a:r>
            <a:r>
              <a:rPr lang="ru-RU" sz="2800" dirty="0" smtClean="0"/>
              <a:t>  отправилась?» 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5429264"/>
            <a:ext cx="4690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«Куда </a:t>
            </a:r>
            <a:r>
              <a:rPr lang="ru-RU" sz="2800" dirty="0" smtClean="0">
                <a:solidFill>
                  <a:srgbClr val="FF0000"/>
                </a:solidFill>
              </a:rPr>
              <a:t>оно</a:t>
            </a:r>
            <a:r>
              <a:rPr lang="ru-RU" sz="2800" dirty="0" smtClean="0"/>
              <a:t>  отправилось?»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571604" y="1643050"/>
            <a:ext cx="67151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/>
            <a:r>
              <a:rPr lang="ru-RU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стр.71 №4, выучить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правила стр. 63-64;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желанию - нарисовать кластер на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тему </a:t>
            </a:r>
            <a:r>
              <a:rPr kumimoji="0" lang="ru-RU" sz="3600" b="1" i="0" u="none" strike="noStrike" cap="none" normalizeH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«Местоимение»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099" name="Picture 3" descr="&amp;Lcy;&amp;iecy;&amp;gcy;&amp;iecy;&amp;ncy;&amp;dcy;&amp;acy; &amp;ocy; &amp;gcy;&amp;rcy;&amp;acy;&amp;dcy;&amp;iecy; &amp;Kcy;&amp;icy;&amp;tcy;&amp;iecy;&amp;zhcy;&amp;iecy;, &amp;Lcy;&amp;iecy;&amp;gcy;&amp;iecy;&amp;ncy;&amp;dcy;&amp;acy; &amp;ocy; &amp;pcy;&amp;ocy;&amp;kcy;&amp;ocy;&amp;rcy;&amp;iecy;&amp;ncy;&amp;icy;&amp;icy; &amp;Scy;&amp;icy;&amp;bcy;&amp;icy;&amp;rcy;&amp;icy; &amp;IEcy;&amp;rcy;&amp;mcy;&amp;acy;&amp;kcy;&amp;ocy;&amp;mcy;. - &amp;Lcy;&amp;icy;&amp;tcy;&amp;iecy;&amp;rcy;&amp;acy;&amp;tcy;&amp;ucy;&amp;rcy;&amp;ncy;&amp;ocy;&amp;iecy; &amp;chcy;&amp;tcy;&amp;iecy;&amp;ncy;&amp;icy;&amp;iecy;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3429000"/>
            <a:ext cx="2857520" cy="302298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71802" y="857232"/>
            <a:ext cx="38395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Домашняя работа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357166"/>
            <a:ext cx="8215338" cy="4829175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 Местоимение </a:t>
            </a:r>
            <a:endParaRPr lang="ru-RU" dirty="0" smtClean="0"/>
          </a:p>
          <a:p>
            <a:pPr>
              <a:buNone/>
            </a:pPr>
            <a:r>
              <a:rPr lang="ru-RU" sz="2400" b="1" i="1" dirty="0" smtClean="0">
                <a:solidFill>
                  <a:schemeClr val="accent2"/>
                </a:solidFill>
              </a:rPr>
              <a:t>1)часть слова    2)часть  речи   3) часть  текста</a:t>
            </a:r>
            <a:endParaRPr lang="ru-RU" sz="2400" b="1" dirty="0" smtClean="0">
              <a:solidFill>
                <a:schemeClr val="accent2"/>
              </a:solidFill>
            </a:endParaRPr>
          </a:p>
          <a:p>
            <a:pPr>
              <a:buNone/>
            </a:pPr>
            <a:r>
              <a:rPr lang="ru-RU" sz="2400" b="1" i="1" dirty="0" smtClean="0">
                <a:solidFill>
                  <a:srgbClr val="0070C0"/>
                </a:solidFill>
              </a:rPr>
              <a:t>1)заменяет имя </a:t>
            </a:r>
            <a:r>
              <a:rPr lang="ru-RU" sz="2400" b="1" i="1" dirty="0" err="1" smtClean="0">
                <a:solidFill>
                  <a:srgbClr val="0070C0"/>
                </a:solidFill>
              </a:rPr>
              <a:t>сущ-ное</a:t>
            </a:r>
            <a:r>
              <a:rPr lang="ru-RU" sz="2400" b="1" i="1" dirty="0" smtClean="0">
                <a:solidFill>
                  <a:srgbClr val="0070C0"/>
                </a:solidFill>
              </a:rPr>
              <a:t>  2) обозначает предмет </a:t>
            </a:r>
          </a:p>
          <a:p>
            <a:pPr>
              <a:buNone/>
            </a:pPr>
            <a:r>
              <a:rPr lang="ru-RU" sz="2400" b="1" i="1" dirty="0" smtClean="0">
                <a:solidFill>
                  <a:srgbClr val="0070C0"/>
                </a:solidFill>
              </a:rPr>
              <a:t>3) указывает на предмет</a:t>
            </a:r>
            <a:endParaRPr lang="ru-RU" sz="2400" b="1" dirty="0" smtClean="0">
              <a:solidFill>
                <a:srgbClr val="0070C0"/>
              </a:solidFill>
            </a:endParaRPr>
          </a:p>
          <a:p>
            <a:pPr marL="457200" indent="-457200">
              <a:buNone/>
            </a:pPr>
            <a:r>
              <a:rPr lang="ru-RU" sz="2400" b="1" i="1" dirty="0" smtClean="0">
                <a:solidFill>
                  <a:srgbClr val="009900"/>
                </a:solidFill>
              </a:rPr>
              <a:t>1)изменяется по лицам 2) изменяется по числам </a:t>
            </a:r>
          </a:p>
          <a:p>
            <a:pPr marL="457200" indent="-457200">
              <a:buNone/>
            </a:pPr>
            <a:r>
              <a:rPr lang="ru-RU" sz="2400" b="1" i="1" dirty="0" smtClean="0">
                <a:solidFill>
                  <a:srgbClr val="009900"/>
                </a:solidFill>
              </a:rPr>
              <a:t>3)  не изменяется </a:t>
            </a:r>
            <a:endParaRPr lang="ru-RU" sz="2400" b="1" dirty="0" smtClean="0">
              <a:solidFill>
                <a:srgbClr val="009900"/>
              </a:solidFill>
            </a:endParaRPr>
          </a:p>
          <a:p>
            <a:pPr>
              <a:buNone/>
            </a:pPr>
            <a:r>
              <a:rPr lang="ru-RU" sz="2400" i="1" dirty="0" smtClean="0"/>
              <a:t>  </a:t>
            </a:r>
            <a:r>
              <a:rPr lang="ru-RU" sz="2400" b="1" i="1" dirty="0" smtClean="0">
                <a:solidFill>
                  <a:srgbClr val="D60093"/>
                </a:solidFill>
              </a:rPr>
              <a:t>Местоимения 1 лица ……, 2 лица ……., 3 лица… </a:t>
            </a:r>
            <a:endParaRPr lang="ru-RU" sz="2400" dirty="0" smtClean="0"/>
          </a:p>
          <a:p>
            <a:pPr>
              <a:buNone/>
            </a:pPr>
            <a:r>
              <a:rPr lang="ru-RU" sz="2400" b="1" i="1" dirty="0" smtClean="0"/>
              <a:t>По родам изменяются местоимения: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1) 1 лица единственного числа;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2) 2 лица единственного числа;</a:t>
            </a:r>
            <a:endParaRPr lang="ru-RU" sz="2400" dirty="0" smtClean="0"/>
          </a:p>
          <a:p>
            <a:pPr>
              <a:buNone/>
            </a:pPr>
            <a:r>
              <a:rPr lang="ru-RU" sz="2400" i="1" dirty="0" smtClean="0"/>
              <a:t>3) 3 лица единственного числа</a:t>
            </a:r>
            <a:endParaRPr lang="ru-RU" sz="2400" dirty="0" smtClean="0"/>
          </a:p>
          <a:p>
            <a:pPr>
              <a:buNone/>
            </a:pP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Местоимения нужны, чтобы …..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757237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7200" i="1" dirty="0" smtClean="0">
                <a:solidFill>
                  <a:srgbClr val="FF0000"/>
                </a:solidFill>
              </a:rPr>
              <a:t>е   о   и  е   и    е   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143108" y="1785926"/>
            <a:ext cx="8229600" cy="12573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6000" b="1" dirty="0" smtClean="0">
                <a:latin typeface="Arial" charset="0"/>
                <a:cs typeface="Arial" charset="0"/>
              </a:rPr>
              <a:t>Местоимение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85918" y="2857496"/>
            <a:ext cx="7035800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latin typeface="+mn-lt"/>
              </a:rPr>
              <a:t>Понятие о местоимении. </a:t>
            </a:r>
          </a:p>
          <a:p>
            <a:pPr>
              <a:defRPr/>
            </a:pPr>
            <a:r>
              <a:rPr lang="ru-RU" sz="4800" b="1" dirty="0">
                <a:latin typeface="+mn-lt"/>
              </a:rPr>
              <a:t>Личные местоимения.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Закончи предложение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2028825"/>
            <a:ext cx="7572375" cy="4829175"/>
          </a:xfrm>
        </p:spPr>
        <p:txBody>
          <a:bodyPr/>
          <a:lstStyle/>
          <a:p>
            <a:pPr algn="just">
              <a:lnSpc>
                <a:spcPct val="150000"/>
              </a:lnSpc>
              <a:buNone/>
            </a:pPr>
            <a:r>
              <a:rPr lang="ru-RU" dirty="0" smtClean="0"/>
              <a:t>Я запомнил, что…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Мне понравилось …</a:t>
            </a:r>
          </a:p>
          <a:p>
            <a:pPr>
              <a:lnSpc>
                <a:spcPct val="150000"/>
              </a:lnSpc>
              <a:buNone/>
            </a:pPr>
            <a:r>
              <a:rPr lang="ru-RU" dirty="0" smtClean="0"/>
              <a:t>Я могу похвалить себя за ….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1428736"/>
            <a:ext cx="4786321" cy="4829175"/>
          </a:xfrm>
        </p:spPr>
        <p:txBody>
          <a:bodyPr/>
          <a:lstStyle/>
          <a:p>
            <a:pPr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Я+Я+Я+Я =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428868"/>
            <a:ext cx="72866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«Я, ты, он, она – вместе дружная семья»! </a:t>
            </a:r>
            <a:endParaRPr lang="ru-RU" sz="4800" b="1" dirty="0" err="1" smtClean="0">
              <a:ln w="1905"/>
              <a:solidFill>
                <a:srgbClr val="9848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388" y="1285860"/>
            <a:ext cx="7489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?</a:t>
            </a:r>
            <a:endParaRPr lang="ru-RU" sz="34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388" y="1357298"/>
            <a:ext cx="22145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МЫ!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5" y="1428736"/>
            <a:ext cx="7715275" cy="50720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200" u="sng" dirty="0" smtClean="0">
                <a:hlinkClick r:id="rId2"/>
              </a:rPr>
              <a:t>http://www.vectory.ru/products_pictures/CAW092a.gif</a:t>
            </a:r>
            <a:endParaRPr lang="ru-RU" sz="1200" u="sng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200" u="sng" dirty="0" smtClean="0">
                <a:hlinkClick r:id="rId3"/>
              </a:rPr>
              <a:t>http://www.giftsmarketing.ru/upload/iblock/28b/4111_1_156_156.jpg</a:t>
            </a:r>
            <a:endParaRPr lang="ru-RU" sz="1200" u="sng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200" dirty="0" smtClean="0">
                <a:hlinkClick r:id="rId4"/>
              </a:rPr>
              <a:t>http://s59.radikal.ru/i163/0811/73/ad11fb505124.png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200" u="sng" dirty="0" smtClean="0">
                <a:hlinkClick r:id="rId5"/>
              </a:rPr>
              <a:t>http://profclipart.ru/wp-content/uploads/2011/05/notebook_psd_by_TLMedia-%D0%BA%D0%BE%D0%BF%D0%B8%D1%8F.jpg</a:t>
            </a:r>
            <a:endParaRPr lang="ru-RU" sz="1200" u="sng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6"/>
              </a:rPr>
              <a:t>http://cs309322.userapi.com/v309322298/3865/H_UaozyyxvQ.jpg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7"/>
              </a:rPr>
              <a:t>http://t1.ftcdn.net/jpg/00/55/82/46/400_F_55824647_OczKL3C0tNvR8ULYazU8xorgS6jt8rbN.jpg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8"/>
              </a:rPr>
              <a:t>http://365pr.ru/image/cache/data/2210/tovar2212-600x600.jpg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9"/>
              </a:rPr>
              <a:t>http://www.xxlbook.ru/imgh929936.png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10"/>
              </a:rPr>
              <a:t>http://www.vokrug.tv/pic/product/a/8/2/f/medium_a82f3a8d1337d2bf0d352f3498eb1511.jpeg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11"/>
              </a:rPr>
              <a:t>http://s020.radikal.ru/i721/1302/d7/0fa106faceb3.jpg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12"/>
              </a:rPr>
              <a:t>http://moole.ru/uploads/posts/2009-08/1250580944_6c0272968694.jpg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13"/>
              </a:rPr>
              <a:t>http://dd6deti.ucoz.ru/_fr/0/8802211.jpg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sz="1200" dirty="0" smtClean="0">
                <a:hlinkClick r:id="rId14"/>
              </a:rPr>
              <a:t>http://images.21ru.net/server/php/files/7d683d3648a62e0a292e3c3dee97561b.png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200" dirty="0" smtClean="0">
                <a:hlinkClick r:id="rId15"/>
              </a:rPr>
              <a:t>http://img.seedoff.net/s256d31538f840fc6d4635edff30265b34c1e4abbf.png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sz="1200" u="sng" dirty="0" smtClean="0">
                <a:hlinkClick r:id="rId16"/>
              </a:rPr>
              <a:t>http://www.uroki.net/docnach/docnach94.htm</a:t>
            </a: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2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u="sng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u="sng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Используемые ресурсы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mtClean="0"/>
              <a:t>Исследование</a:t>
            </a:r>
            <a:br>
              <a:rPr lang="ru-RU" smtClean="0"/>
            </a:br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8229600" cy="8286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b="1" dirty="0" smtClean="0">
                <a:latin typeface="Arial" charset="0"/>
                <a:cs typeface="Arial" charset="0"/>
              </a:rPr>
              <a:t>Цель: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071538" y="857232"/>
            <a:ext cx="830103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ts val="3500"/>
              </a:lnSpc>
              <a:spcBef>
                <a:spcPts val="0"/>
              </a:spcBef>
              <a:defRPr/>
            </a:pPr>
            <a:r>
              <a:rPr lang="ru-RU" sz="3600" b="1" dirty="0" smtClean="0">
                <a:latin typeface="+mn-lt"/>
              </a:rPr>
              <a:t>                 выяснить</a:t>
            </a:r>
            <a:r>
              <a:rPr lang="ru-RU" sz="3600" b="1" dirty="0">
                <a:latin typeface="+mn-lt"/>
              </a:rPr>
              <a:t>, что </a:t>
            </a:r>
            <a:r>
              <a:rPr lang="ru-RU" sz="3600" b="1" dirty="0" smtClean="0">
                <a:latin typeface="+mn-lt"/>
              </a:rPr>
              <a:t>такое местоимения </a:t>
            </a:r>
            <a:r>
              <a:rPr lang="ru-RU" sz="3600" b="1" dirty="0">
                <a:latin typeface="+mn-lt"/>
              </a:rPr>
              <a:t>и для </a:t>
            </a:r>
            <a:r>
              <a:rPr lang="ru-RU" sz="3600" b="1" dirty="0" smtClean="0">
                <a:latin typeface="+mn-lt"/>
              </a:rPr>
              <a:t>чего </a:t>
            </a:r>
            <a:r>
              <a:rPr lang="ru-RU" sz="3600" b="1" dirty="0">
                <a:latin typeface="+mn-lt"/>
              </a:rPr>
              <a:t>они нужны?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428728" y="2000240"/>
            <a:ext cx="500062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4000" b="1" dirty="0">
                <a:latin typeface="+mn-lt"/>
              </a:rPr>
              <a:t>Задачи: 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357188" y="2071678"/>
            <a:ext cx="8786812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ts val="0"/>
              </a:spcBef>
              <a:defRPr/>
            </a:pPr>
            <a:r>
              <a:rPr lang="ru-RU" sz="3200" b="1" dirty="0">
                <a:latin typeface="+mn-lt"/>
              </a:rPr>
              <a:t>           </a:t>
            </a:r>
            <a:r>
              <a:rPr lang="ru-RU" sz="3200" b="1" dirty="0" smtClean="0">
                <a:latin typeface="+mn-lt"/>
              </a:rPr>
              <a:t>                     </a:t>
            </a:r>
          </a:p>
          <a:p>
            <a:pPr marL="342900" indent="-342900" eaLnBrk="0" hangingPunct="0">
              <a:spcBef>
                <a:spcPts val="0"/>
              </a:spcBef>
              <a:defRPr/>
            </a:pPr>
            <a:r>
              <a:rPr lang="ru-RU" sz="3200" b="1" dirty="0" smtClean="0">
                <a:latin typeface="+mn-lt"/>
              </a:rPr>
              <a:t>            1</a:t>
            </a:r>
            <a:r>
              <a:rPr lang="ru-RU" sz="3200" b="1" dirty="0">
                <a:latin typeface="+mn-lt"/>
              </a:rPr>
              <a:t>) познакомиться с теоретическим   </a:t>
            </a:r>
          </a:p>
          <a:p>
            <a:pPr marL="342900" indent="-342900" eaLnBrk="0" hangingPunct="0">
              <a:spcBef>
                <a:spcPts val="0"/>
              </a:spcBef>
              <a:defRPr/>
            </a:pPr>
            <a:r>
              <a:rPr lang="ru-RU" sz="3200" b="1" dirty="0">
                <a:latin typeface="+mn-lt"/>
              </a:rPr>
              <a:t>                </a:t>
            </a:r>
            <a:r>
              <a:rPr lang="ru-RU" sz="3200" b="1" dirty="0" smtClean="0">
                <a:latin typeface="+mn-lt"/>
              </a:rPr>
              <a:t>материалом:  </a:t>
            </a:r>
            <a:endParaRPr lang="ru-RU" sz="3200" b="1" dirty="0">
              <a:latin typeface="+mn-lt"/>
            </a:endParaRPr>
          </a:p>
          <a:p>
            <a:pPr marL="342900" indent="-342900" eaLnBrk="0" hangingPunct="0">
              <a:spcBef>
                <a:spcPts val="0"/>
              </a:spcBef>
              <a:defRPr/>
            </a:pPr>
            <a:r>
              <a:rPr lang="ru-RU" sz="3200" dirty="0">
                <a:latin typeface="+mn-lt"/>
              </a:rPr>
              <a:t>            - </a:t>
            </a:r>
            <a:r>
              <a:rPr lang="ru-RU" sz="3200" dirty="0" smtClean="0">
                <a:latin typeface="+mn-lt"/>
              </a:rPr>
              <a:t>узнать, что </a:t>
            </a:r>
            <a:r>
              <a:rPr lang="ru-RU" sz="3200" dirty="0">
                <a:latin typeface="+mn-lt"/>
              </a:rPr>
              <a:t>такое местоимения, какие </a:t>
            </a:r>
            <a:r>
              <a:rPr lang="ru-RU" sz="3200" dirty="0" smtClean="0">
                <a:latin typeface="+mn-lt"/>
              </a:rPr>
              <a:t>   </a:t>
            </a:r>
          </a:p>
          <a:p>
            <a:pPr marL="342900" indent="-342900" eaLnBrk="0" hangingPunct="0">
              <a:spcBef>
                <a:spcPts val="0"/>
              </a:spcBef>
              <a:defRPr/>
            </a:pPr>
            <a:r>
              <a:rPr lang="ru-RU" sz="3200" dirty="0" smtClean="0">
                <a:latin typeface="+mn-lt"/>
              </a:rPr>
              <a:t>             бывают,   для </a:t>
            </a:r>
            <a:r>
              <a:rPr lang="ru-RU" sz="3200" dirty="0">
                <a:latin typeface="+mn-lt"/>
              </a:rPr>
              <a:t>чего они нужны  и как  </a:t>
            </a:r>
            <a:r>
              <a:rPr lang="ru-RU" sz="3200" dirty="0" smtClean="0">
                <a:latin typeface="+mn-lt"/>
              </a:rPr>
              <a:t>    </a:t>
            </a:r>
          </a:p>
          <a:p>
            <a:pPr marL="342900" indent="-342900" eaLnBrk="0" hangingPunct="0">
              <a:spcBef>
                <a:spcPts val="0"/>
              </a:spcBef>
              <a:defRPr/>
            </a:pPr>
            <a:r>
              <a:rPr lang="ru-RU" sz="3200" dirty="0" smtClean="0">
                <a:latin typeface="+mn-lt"/>
              </a:rPr>
              <a:t>             изменяются;</a:t>
            </a:r>
            <a:endParaRPr lang="ru-RU" sz="3200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ru-RU" sz="3200" b="1" dirty="0"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-"/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142976" y="4929198"/>
            <a:ext cx="8229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</a:rPr>
              <a:t>2) провести наблюдение, </a:t>
            </a:r>
            <a:r>
              <a:rPr lang="ru-RU" sz="3200" b="1" dirty="0" smtClean="0">
                <a:latin typeface="+mn-lt"/>
              </a:rPr>
              <a:t>эксперимент;</a:t>
            </a:r>
            <a:endParaRPr lang="ru-RU" sz="3200" b="1" dirty="0">
              <a:latin typeface="+mn-lt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1142976" y="5429264"/>
            <a:ext cx="82296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>
                <a:latin typeface="+mn-lt"/>
              </a:rPr>
              <a:t>3) обобщить материалы, сделать выводы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914400" y="1571612"/>
            <a:ext cx="8229600" cy="3786214"/>
          </a:xfrm>
        </p:spPr>
        <p:txBody>
          <a:bodyPr/>
          <a:lstStyle/>
          <a:p>
            <a:pPr algn="just">
              <a:buFont typeface="Arial" charset="0"/>
              <a:buNone/>
            </a:pPr>
            <a:r>
              <a:rPr lang="ru-RU" dirty="0" smtClean="0"/>
              <a:t>           Жила-была сказочка. Родилась </a:t>
            </a:r>
          </a:p>
          <a:p>
            <a:pPr algn="just">
              <a:buFont typeface="Arial" charset="0"/>
              <a:buNone/>
            </a:pPr>
            <a:r>
              <a:rPr lang="ru-RU" dirty="0" smtClean="0"/>
              <a:t>                         не в волшебном царстве, </a:t>
            </a:r>
          </a:p>
          <a:p>
            <a:pPr algn="just">
              <a:buFont typeface="Arial" charset="0"/>
              <a:buNone/>
            </a:pPr>
            <a:r>
              <a:rPr lang="ru-RU" dirty="0" smtClean="0"/>
              <a:t>        а на нашей земле. Ходили слухи </a:t>
            </a:r>
          </a:p>
          <a:p>
            <a:pPr algn="just">
              <a:buNone/>
            </a:pPr>
            <a:r>
              <a:rPr lang="ru-RU" dirty="0" smtClean="0"/>
              <a:t>        о сказке, что                        мудра</a:t>
            </a:r>
          </a:p>
          <a:p>
            <a:pPr algn="just">
              <a:buFont typeface="Arial" charset="0"/>
              <a:buNone/>
            </a:pPr>
            <a:r>
              <a:rPr lang="ru-RU" dirty="0" smtClean="0"/>
              <a:t>        и дарит людям хорошее  </a:t>
            </a:r>
          </a:p>
          <a:p>
            <a:pPr algn="just">
              <a:buFont typeface="Arial" charset="0"/>
              <a:buNone/>
            </a:pPr>
            <a:r>
              <a:rPr lang="ru-RU" dirty="0" smtClean="0"/>
              <a:t>        настроение.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85984" y="2071678"/>
            <a:ext cx="1071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5918" y="2143116"/>
            <a:ext cx="183236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сказочка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3438" y="3286124"/>
            <a:ext cx="2286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сказочка  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28" y="3214686"/>
            <a:ext cx="1071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572375" cy="1143000"/>
          </a:xfrm>
        </p:spPr>
        <p:txBody>
          <a:bodyPr/>
          <a:lstStyle/>
          <a:p>
            <a:r>
              <a:rPr lang="ru-RU" b="1" dirty="0" smtClean="0"/>
              <a:t>Гипотеза 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Предположим, местоимения в речи нужны для того, чтобы заменять слова, указывать на них.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Изучение теоретического материала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85860"/>
            <a:ext cx="7572375" cy="128588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Учебник стр. 62</a:t>
            </a:r>
          </a:p>
          <a:p>
            <a:pPr>
              <a:buNone/>
            </a:pPr>
            <a:r>
              <a:rPr lang="ru-RU" dirty="0" smtClean="0"/>
              <a:t>      Стр.63   упр. 291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571625" y="2285992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      Работа в парах</a:t>
            </a:r>
            <a:endParaRPr lang="ru-RU" sz="4000" b="1" dirty="0">
              <a:ln w="1905"/>
              <a:solidFill>
                <a:srgbClr val="984807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571625" y="3071810"/>
            <a:ext cx="757237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Я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, ты, он, она,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……</a:t>
            </a:r>
          </a:p>
          <a:p>
            <a:pPr marL="342900" marR="0" lvl="0" indent="-3429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Отвечают на те же …</a:t>
            </a:r>
          </a:p>
          <a:p>
            <a:pPr marL="342900" marR="0" lvl="0" indent="-342900" algn="l" defTabSz="914400" rtl="0" eaLnBrk="0" fontAlgn="base" latinLnBrk="0" hangingPunct="0">
              <a:spcBef>
                <a:spcPts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Называются местоимения так потому, ……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0"/>
          <p:cNvGrpSpPr>
            <a:grpSpLocks/>
          </p:cNvGrpSpPr>
          <p:nvPr/>
        </p:nvGrpSpPr>
        <p:grpSpPr bwMode="auto">
          <a:xfrm>
            <a:off x="3000364" y="1714488"/>
            <a:ext cx="2928937" cy="2571750"/>
            <a:chOff x="3071813" y="714375"/>
            <a:chExt cx="2928937" cy="2571750"/>
          </a:xfrm>
        </p:grpSpPr>
        <p:sp>
          <p:nvSpPr>
            <p:cNvPr id="40" name="Овал 39"/>
            <p:cNvSpPr/>
            <p:nvPr/>
          </p:nvSpPr>
          <p:spPr>
            <a:xfrm>
              <a:off x="3571875" y="1357312"/>
              <a:ext cx="714375" cy="5715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1" name="Овал 40"/>
            <p:cNvSpPr/>
            <p:nvPr/>
          </p:nvSpPr>
          <p:spPr>
            <a:xfrm>
              <a:off x="4857750" y="1357312"/>
              <a:ext cx="714375" cy="5715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43" name="Овал 42"/>
            <p:cNvSpPr/>
            <p:nvPr/>
          </p:nvSpPr>
          <p:spPr>
            <a:xfrm>
              <a:off x="5000625" y="1500187"/>
              <a:ext cx="428625" cy="41433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3" name="Группа 48"/>
            <p:cNvGrpSpPr>
              <a:grpSpLocks/>
            </p:cNvGrpSpPr>
            <p:nvPr/>
          </p:nvGrpSpPr>
          <p:grpSpPr bwMode="auto">
            <a:xfrm>
              <a:off x="3071813" y="714375"/>
              <a:ext cx="2928937" cy="2571750"/>
              <a:chOff x="3071813" y="714375"/>
              <a:chExt cx="2928937" cy="2571750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3071813" y="714375"/>
                <a:ext cx="2928937" cy="257175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3714750" y="1500187"/>
                <a:ext cx="428625" cy="414338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4" name="Овал 43"/>
              <p:cNvSpPr/>
              <p:nvPr/>
            </p:nvSpPr>
            <p:spPr>
              <a:xfrm>
                <a:off x="4357688" y="2071687"/>
                <a:ext cx="428625" cy="271463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45" name="Месяц 44"/>
              <p:cNvSpPr/>
              <p:nvPr/>
            </p:nvSpPr>
            <p:spPr>
              <a:xfrm rot="16467959">
                <a:off x="3997325" y="2085975"/>
                <a:ext cx="1000125" cy="1206500"/>
              </a:xfrm>
              <a:prstGeom prst="moon">
                <a:avLst/>
              </a:prstGeom>
              <a:solidFill>
                <a:srgbClr val="F2391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</p:grpSp>
      </p:grpSp>
      <p:sp>
        <p:nvSpPr>
          <p:cNvPr id="7171" name="TextBox 51"/>
          <p:cNvSpPr txBox="1">
            <a:spLocks noChangeArrowheads="1"/>
          </p:cNvSpPr>
          <p:nvPr/>
        </p:nvSpPr>
        <p:spPr bwMode="auto">
          <a:xfrm>
            <a:off x="2500298" y="428604"/>
            <a:ext cx="585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/>
              <a:t>Постоянный </a:t>
            </a:r>
            <a:r>
              <a:rPr lang="ru-RU" sz="3200" b="1" dirty="0" smtClean="0"/>
              <a:t>признак</a:t>
            </a:r>
            <a:endParaRPr lang="ru-RU" sz="3200" b="1" dirty="0"/>
          </a:p>
        </p:txBody>
      </p:sp>
      <p:sp>
        <p:nvSpPr>
          <p:cNvPr id="7172" name="TextBox 52"/>
          <p:cNvSpPr txBox="1">
            <a:spLocks noChangeArrowheads="1"/>
          </p:cNvSpPr>
          <p:nvPr/>
        </p:nvSpPr>
        <p:spPr bwMode="auto">
          <a:xfrm>
            <a:off x="1357290" y="4500570"/>
            <a:ext cx="7572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/>
              <a:t>1 лицо           2 лицо               3 лицо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2571736" y="1071546"/>
            <a:ext cx="3786187" cy="2924175"/>
          </a:xfrm>
          <a:prstGeom prst="rect">
            <a:avLst/>
          </a:prstGeom>
        </p:spPr>
        <p:txBody>
          <a:bodyPr wrap="none" fromWordArt="1">
            <a:prstTxWarp prst="textArchUpPour">
              <a:avLst>
                <a:gd name="adj1" fmla="val 10800004"/>
                <a:gd name="adj2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984807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Лицо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357298"/>
            <a:ext cx="7572375" cy="15001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Я, он, мы, оно, ты,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 она, они,  вы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3" y="3714752"/>
            <a:ext cx="6429420" cy="71438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57356" y="2714620"/>
          <a:ext cx="6096000" cy="2042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marL="34290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None/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лицо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None/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 лицо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buNone/>
                      </a:pPr>
                      <a:r>
                        <a:rPr lang="ru-RU" sz="32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 лицо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643174" y="357166"/>
            <a:ext cx="47149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98480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+mj-ea"/>
                <a:cs typeface="Arial" pitchFamily="34" charset="0"/>
              </a:rPr>
              <a:t>Работа в группах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РУССКИ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РУССКИЙ</Template>
  <TotalTime>456</TotalTime>
  <Words>561</Words>
  <Application>Microsoft Office PowerPoint</Application>
  <PresentationFormat>Экран (4:3)</PresentationFormat>
  <Paragraphs>167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Презентация РУССКИЙ</vt:lpstr>
      <vt:lpstr>Русский язык </vt:lpstr>
      <vt:lpstr>е   о   и  е   и    е   </vt:lpstr>
      <vt:lpstr>Исследование </vt:lpstr>
      <vt:lpstr>Слайд 4</vt:lpstr>
      <vt:lpstr>Гипотеза </vt:lpstr>
      <vt:lpstr>Изучение теоретического материала</vt:lpstr>
      <vt:lpstr>Слайд 7</vt:lpstr>
      <vt:lpstr> Я, он, мы, оно, ты,  она, они,  вы </vt:lpstr>
      <vt:lpstr>Слайд 9</vt:lpstr>
      <vt:lpstr>Слайд 10</vt:lpstr>
      <vt:lpstr>Слайд 11</vt:lpstr>
      <vt:lpstr>Ед.ч.                 Мн.ч.</vt:lpstr>
      <vt:lpstr>Исследование </vt:lpstr>
      <vt:lpstr>Физминутка - флешмоб </vt:lpstr>
      <vt:lpstr>Слайд 15</vt:lpstr>
      <vt:lpstr>Слайд 16</vt:lpstr>
      <vt:lpstr>Слайд 17</vt:lpstr>
      <vt:lpstr>Слайд 18</vt:lpstr>
      <vt:lpstr>Слайд 19</vt:lpstr>
      <vt:lpstr>Закончи предложение</vt:lpstr>
      <vt:lpstr>Слайд 21</vt:lpstr>
      <vt:lpstr>Используемые ресурсы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Admin</cp:lastModifiedBy>
  <cp:revision>73</cp:revision>
  <dcterms:created xsi:type="dcterms:W3CDTF">2011-07-27T05:24:03Z</dcterms:created>
  <dcterms:modified xsi:type="dcterms:W3CDTF">2016-04-18T12:36:53Z</dcterms:modified>
</cp:coreProperties>
</file>