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sldIdLst>
    <p:sldId id="256" r:id="rId2"/>
    <p:sldId id="267" r:id="rId3"/>
    <p:sldId id="269" r:id="rId4"/>
    <p:sldId id="277" r:id="rId5"/>
    <p:sldId id="271" r:id="rId6"/>
    <p:sldId id="257" r:id="rId7"/>
    <p:sldId id="272" r:id="rId8"/>
    <p:sldId id="268" r:id="rId9"/>
    <p:sldId id="273" r:id="rId10"/>
    <p:sldId id="274" r:id="rId11"/>
    <p:sldId id="278" r:id="rId12"/>
    <p:sldId id="270" r:id="rId13"/>
    <p:sldId id="275" r:id="rId14"/>
    <p:sldId id="258" r:id="rId15"/>
    <p:sldId id="259" r:id="rId16"/>
    <p:sldId id="276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E2F8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38B1855-1B75-4FBE-930C-398BA8C253C6}" styleName="Стиль из темы 2 - акцент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D083AE6-46FA-4A59-8FB0-9F97EB10719F}" styleName="Светлый стиль 3 - акцент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35758FB7-9AC5-4552-8A53-C91805E547FA}" styleName="Стиль из темы 1 - акцент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E8B1032C-EA38-4F05-BA0D-38AFFFC7BED3}" styleName="Светлый стиль 3 - акцент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775DCB02-9BB8-47FD-8907-85C794F793BA}" styleName="Стиль из темы 1 - акцент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307" autoAdjust="0"/>
    <p:restoredTop sz="90145" autoAdjust="0"/>
  </p:normalViewPr>
  <p:slideViewPr>
    <p:cSldViewPr>
      <p:cViewPr varScale="1">
        <p:scale>
          <a:sx n="65" d="100"/>
          <a:sy n="65" d="100"/>
        </p:scale>
        <p:origin x="-1548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H:\L%20-%20micro\&#1050;&#1085;&#1080;&#1075;&#1072;1.xlsx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H:\L%20-%20micro\&#1050;&#1085;&#1080;&#1075;&#1072;1.xlsx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file:///H:\L%20-%20micro\&#1050;&#1085;&#1080;&#1075;&#1072;1.xlsx" TargetMode="Externa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oleObject" Target="file:///F:\L%20-%20micro\&#1050;&#1085;&#1080;&#1075;&#1072;1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/>
          <a:lstStyle/>
          <a:p>
            <a:pPr>
              <a:defRPr/>
            </a:pPr>
            <a:r>
              <a:rPr lang="ru-RU"/>
              <a:t>График № 1</a:t>
            </a:r>
          </a:p>
        </c:rich>
      </c:tx>
      <c:layout>
        <c:manualLayout>
          <c:xMode val="edge"/>
          <c:yMode val="edge"/>
          <c:x val="0.2388806214514177"/>
          <c:y val="0"/>
        </c:manualLayout>
      </c:layout>
    </c:title>
    <c:plotArea>
      <c:layout/>
      <c:scatterChart>
        <c:scatterStyle val="lineMarker"/>
        <c:ser>
          <c:idx val="0"/>
          <c:order val="0"/>
          <c:spPr>
            <a:ln w="28575">
              <a:noFill/>
            </a:ln>
          </c:spPr>
          <c:trendline>
            <c:trendlineType val="linear"/>
          </c:trendline>
          <c:errBars>
            <c:errDir val="x"/>
            <c:errBarType val="both"/>
            <c:errValType val="stdErr"/>
          </c:errBars>
          <c:errBars>
            <c:errDir val="y"/>
            <c:errBarType val="both"/>
            <c:errValType val="stdErr"/>
          </c:errBars>
          <c:xVal>
            <c:numRef>
              <c:f>[Книга1.xlsx]Лист1!$B$23:$B$29</c:f>
              <c:numCache>
                <c:formatCode>Основной</c:formatCode>
                <c:ptCount val="7"/>
                <c:pt idx="0">
                  <c:v>0</c:v>
                </c:pt>
                <c:pt idx="1">
                  <c:v>0.15000000000000016</c:v>
                </c:pt>
                <c:pt idx="2">
                  <c:v>0.2</c:v>
                </c:pt>
                <c:pt idx="3">
                  <c:v>0.25</c:v>
                </c:pt>
                <c:pt idx="4">
                  <c:v>0.30000000000000032</c:v>
                </c:pt>
                <c:pt idx="5">
                  <c:v>0.35000000000000031</c:v>
                </c:pt>
                <c:pt idx="6">
                  <c:v>0.4</c:v>
                </c:pt>
              </c:numCache>
            </c:numRef>
          </c:xVal>
          <c:yVal>
            <c:numRef>
              <c:f>[Книга1.xlsx]Лист1!$C$23:$C$29</c:f>
              <c:numCache>
                <c:formatCode>Основной</c:formatCode>
                <c:ptCount val="7"/>
                <c:pt idx="0">
                  <c:v>0</c:v>
                </c:pt>
                <c:pt idx="1">
                  <c:v>1.5</c:v>
                </c:pt>
                <c:pt idx="2">
                  <c:v>2</c:v>
                </c:pt>
                <c:pt idx="3">
                  <c:v>2.5</c:v>
                </c:pt>
                <c:pt idx="4">
                  <c:v>3</c:v>
                </c:pt>
                <c:pt idx="5">
                  <c:v>3.5</c:v>
                </c:pt>
                <c:pt idx="6">
                  <c:v>4</c:v>
                </c:pt>
              </c:numCache>
            </c:numRef>
          </c:yVal>
        </c:ser>
        <c:axId val="79683968"/>
        <c:axId val="79685888"/>
      </c:scatterChart>
      <c:valAx>
        <c:axId val="79683968"/>
        <c:scaling>
          <c:orientation val="minMax"/>
        </c:scaling>
        <c:axPos val="b"/>
        <c:majorGridlines/>
        <c:minorGridlines/>
        <c:title>
          <c:tx>
            <c:rich>
              <a:bodyPr/>
              <a:lstStyle/>
              <a:p>
                <a:pPr>
                  <a:defRPr/>
                </a:pPr>
                <a:r>
                  <a:rPr lang="ru-RU"/>
                  <a:t>Сила тока </a:t>
                </a:r>
                <a:r>
                  <a:rPr lang="en-US"/>
                  <a:t>I</a:t>
                </a:r>
                <a:r>
                  <a:rPr lang="ru-RU"/>
                  <a:t>, А</a:t>
                </a:r>
              </a:p>
            </c:rich>
          </c:tx>
          <c:layout/>
        </c:title>
        <c:numFmt formatCode="Основной" sourceLinked="1"/>
        <c:tickLblPos val="nextTo"/>
        <c:spPr>
          <a:ln w="22225">
            <a:solidFill>
              <a:schemeClr val="tx2">
                <a:lumMod val="75000"/>
                <a:alpha val="73000"/>
              </a:schemeClr>
            </a:solidFill>
          </a:ln>
        </c:spPr>
        <c:crossAx val="79685888"/>
        <c:crosses val="autoZero"/>
        <c:crossBetween val="midCat"/>
      </c:valAx>
      <c:valAx>
        <c:axId val="79685888"/>
        <c:scaling>
          <c:orientation val="minMax"/>
        </c:scaling>
        <c:axPos val="l"/>
        <c:majorGridlines/>
        <c:minorGridlines/>
        <c:title>
          <c:tx>
            <c:rich>
              <a:bodyPr rot="0" vert="wordArtVert"/>
              <a:lstStyle/>
              <a:p>
                <a:pPr>
                  <a:defRPr/>
                </a:pPr>
                <a:r>
                  <a:rPr lang="ru-RU"/>
                  <a:t>Напряжене</a:t>
                </a:r>
                <a:r>
                  <a:rPr lang="en-US"/>
                  <a:t>U</a:t>
                </a:r>
                <a:r>
                  <a:rPr lang="ru-RU"/>
                  <a:t>, В</a:t>
                </a:r>
              </a:p>
            </c:rich>
          </c:tx>
          <c:layout/>
        </c:title>
        <c:numFmt formatCode="Основной" sourceLinked="1"/>
        <c:tickLblPos val="nextTo"/>
        <c:spPr>
          <a:ln w="22225">
            <a:solidFill>
              <a:schemeClr val="tx2">
                <a:lumMod val="75000"/>
                <a:alpha val="74000"/>
              </a:schemeClr>
            </a:solidFill>
          </a:ln>
        </c:spPr>
        <c:crossAx val="79683968"/>
        <c:crosses val="autoZero"/>
        <c:crossBetween val="midCat"/>
      </c:valAx>
    </c:plotArea>
    <c:plotVisOnly val="1"/>
    <c:dispBlanksAs val="gap"/>
  </c:chart>
  <c:spPr>
    <a:solidFill>
      <a:schemeClr val="lt1"/>
    </a:solidFill>
    <a:ln w="25400" cap="flat" cmpd="sng" algn="ctr">
      <a:solidFill>
        <a:schemeClr val="dk1"/>
      </a:solidFill>
      <a:prstDash val="solid"/>
    </a:ln>
    <a:effectLst/>
  </c:spPr>
  <c:txPr>
    <a:bodyPr/>
    <a:lstStyle/>
    <a:p>
      <a:pPr>
        <a:defRPr>
          <a:solidFill>
            <a:schemeClr val="dk1"/>
          </a:solidFill>
          <a:latin typeface="+mn-lt"/>
          <a:ea typeface="+mn-ea"/>
          <a:cs typeface="+mn-cs"/>
        </a:defRPr>
      </a:pPr>
      <a:endParaRPr lang="ru-RU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title>
      <c:tx>
        <c:rich>
          <a:bodyPr/>
          <a:lstStyle/>
          <a:p>
            <a:pPr>
              <a:defRPr/>
            </a:pPr>
            <a:r>
              <a:rPr lang="ru-RU"/>
              <a:t>График № 2</a:t>
            </a:r>
          </a:p>
        </c:rich>
      </c:tx>
      <c:layout/>
    </c:title>
    <c:plotArea>
      <c:layout/>
      <c:scatterChart>
        <c:scatterStyle val="lineMarker"/>
        <c:ser>
          <c:idx val="0"/>
          <c:order val="0"/>
          <c:spPr>
            <a:ln w="28575">
              <a:noFill/>
            </a:ln>
          </c:spPr>
          <c:trendline>
            <c:trendlineType val="linear"/>
          </c:trendline>
          <c:errBars>
            <c:errDir val="x"/>
            <c:errBarType val="both"/>
            <c:errValType val="stdErr"/>
          </c:errBars>
          <c:errBars>
            <c:errDir val="y"/>
            <c:errBarType val="both"/>
            <c:errValType val="stdErr"/>
          </c:errBars>
          <c:xVal>
            <c:numRef>
              <c:f>[Книга1.xlsx]Лист1!$B$36:$B$40</c:f>
              <c:numCache>
                <c:formatCode>Основной</c:formatCode>
                <c:ptCount val="5"/>
                <c:pt idx="0">
                  <c:v>0</c:v>
                </c:pt>
                <c:pt idx="1">
                  <c:v>0.4</c:v>
                </c:pt>
                <c:pt idx="2">
                  <c:v>0.5</c:v>
                </c:pt>
                <c:pt idx="3">
                  <c:v>0.60000000000000064</c:v>
                </c:pt>
                <c:pt idx="4">
                  <c:v>0.70000000000000062</c:v>
                </c:pt>
              </c:numCache>
            </c:numRef>
          </c:xVal>
          <c:yVal>
            <c:numRef>
              <c:f>[Книга1.xlsx]Лист1!$C$36:$C$40</c:f>
              <c:numCache>
                <c:formatCode>Основной</c:formatCode>
                <c:ptCount val="5"/>
                <c:pt idx="0">
                  <c:v>0</c:v>
                </c:pt>
                <c:pt idx="1">
                  <c:v>2.7</c:v>
                </c:pt>
                <c:pt idx="2">
                  <c:v>3.3</c:v>
                </c:pt>
                <c:pt idx="3">
                  <c:v>4.4000000000000004</c:v>
                </c:pt>
                <c:pt idx="4">
                  <c:v>4.9000000000000004</c:v>
                </c:pt>
              </c:numCache>
            </c:numRef>
          </c:yVal>
        </c:ser>
        <c:axId val="88946176"/>
        <c:axId val="88948096"/>
      </c:scatterChart>
      <c:valAx>
        <c:axId val="88946176"/>
        <c:scaling>
          <c:orientation val="minMax"/>
        </c:scaling>
        <c:axPos val="b"/>
        <c:majorGridlines/>
        <c:minorGridlines/>
        <c:title>
          <c:tx>
            <c:rich>
              <a:bodyPr/>
              <a:lstStyle/>
              <a:p>
                <a:pPr>
                  <a:defRPr/>
                </a:pPr>
                <a:r>
                  <a:rPr lang="ru-RU"/>
                  <a:t>Сила тока </a:t>
                </a:r>
                <a:r>
                  <a:rPr lang="en-US"/>
                  <a:t>I</a:t>
                </a:r>
                <a:r>
                  <a:rPr lang="ru-RU"/>
                  <a:t> , А</a:t>
                </a:r>
              </a:p>
            </c:rich>
          </c:tx>
          <c:layout/>
        </c:title>
        <c:numFmt formatCode="Основной" sourceLinked="1"/>
        <c:tickLblPos val="nextTo"/>
        <c:spPr>
          <a:ln w="22225">
            <a:solidFill>
              <a:schemeClr val="accent1">
                <a:lumMod val="75000"/>
                <a:alpha val="72000"/>
              </a:schemeClr>
            </a:solidFill>
          </a:ln>
        </c:spPr>
        <c:crossAx val="88948096"/>
        <c:crosses val="autoZero"/>
        <c:crossBetween val="midCat"/>
      </c:valAx>
      <c:valAx>
        <c:axId val="88948096"/>
        <c:scaling>
          <c:orientation val="minMax"/>
        </c:scaling>
        <c:axPos val="l"/>
        <c:majorGridlines/>
        <c:minorGridlines/>
        <c:title>
          <c:tx>
            <c:rich>
              <a:bodyPr rot="0" vert="wordArtVert"/>
              <a:lstStyle/>
              <a:p>
                <a:pPr>
                  <a:defRPr/>
                </a:pPr>
                <a:r>
                  <a:rPr lang="ru-RU"/>
                  <a:t>Напряжене </a:t>
                </a:r>
                <a:r>
                  <a:rPr lang="en-US"/>
                  <a:t>U,</a:t>
                </a:r>
                <a:r>
                  <a:rPr lang="ru-RU"/>
                  <a:t>В</a:t>
                </a:r>
              </a:p>
            </c:rich>
          </c:tx>
          <c:layout/>
        </c:title>
        <c:numFmt formatCode="Основной" sourceLinked="1"/>
        <c:tickLblPos val="nextTo"/>
        <c:spPr>
          <a:ln w="22225">
            <a:solidFill>
              <a:schemeClr val="accent1">
                <a:lumMod val="75000"/>
                <a:alpha val="66000"/>
              </a:schemeClr>
            </a:solidFill>
          </a:ln>
        </c:spPr>
        <c:crossAx val="88946176"/>
        <c:crosses val="autoZero"/>
        <c:crossBetween val="midCat"/>
      </c:valAx>
    </c:plotArea>
    <c:plotVisOnly val="1"/>
    <c:dispBlanksAs val="gap"/>
  </c:chart>
  <c:spPr>
    <a:solidFill>
      <a:schemeClr val="lt1"/>
    </a:solidFill>
    <a:ln w="38100" cap="flat" cmpd="sng" algn="ctr">
      <a:solidFill>
        <a:schemeClr val="bg2">
          <a:lumMod val="25000"/>
        </a:schemeClr>
      </a:solidFill>
      <a:prstDash val="solid"/>
    </a:ln>
    <a:effectLst/>
  </c:spPr>
  <c:txPr>
    <a:bodyPr/>
    <a:lstStyle/>
    <a:p>
      <a:pPr>
        <a:defRPr>
          <a:solidFill>
            <a:schemeClr val="dk1"/>
          </a:solidFill>
          <a:latin typeface="+mn-lt"/>
          <a:ea typeface="+mn-ea"/>
          <a:cs typeface="+mn-cs"/>
        </a:defRPr>
      </a:pPr>
      <a:endParaRPr lang="ru-RU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title>
      <c:tx>
        <c:rich>
          <a:bodyPr/>
          <a:lstStyle/>
          <a:p>
            <a:pPr>
              <a:defRPr/>
            </a:pPr>
            <a:r>
              <a:rPr lang="ru-RU"/>
              <a:t>График № 3</a:t>
            </a:r>
          </a:p>
        </c:rich>
      </c:tx>
      <c:layout/>
    </c:title>
    <c:plotArea>
      <c:layout/>
      <c:scatterChart>
        <c:scatterStyle val="lineMarker"/>
        <c:ser>
          <c:idx val="0"/>
          <c:order val="0"/>
          <c:spPr>
            <a:ln w="28575">
              <a:noFill/>
            </a:ln>
          </c:spPr>
          <c:trendline>
            <c:trendlineType val="linear"/>
          </c:trendline>
          <c:errBars>
            <c:errDir val="x"/>
            <c:errBarType val="both"/>
            <c:errValType val="stdErr"/>
          </c:errBars>
          <c:errBars>
            <c:errDir val="y"/>
            <c:errBarType val="both"/>
            <c:errValType val="stdErr"/>
          </c:errBars>
          <c:xVal>
            <c:numRef>
              <c:f>[Книга1.xlsx]Лист1!$L$39:$L$44</c:f>
              <c:numCache>
                <c:formatCode>Основной</c:formatCode>
                <c:ptCount val="6"/>
                <c:pt idx="0">
                  <c:v>0</c:v>
                </c:pt>
                <c:pt idx="1">
                  <c:v>0.5</c:v>
                </c:pt>
                <c:pt idx="2">
                  <c:v>0.60000000000000064</c:v>
                </c:pt>
                <c:pt idx="3">
                  <c:v>0.70000000000000062</c:v>
                </c:pt>
                <c:pt idx="4">
                  <c:v>0.9</c:v>
                </c:pt>
                <c:pt idx="5">
                  <c:v>1</c:v>
                </c:pt>
              </c:numCache>
            </c:numRef>
          </c:xVal>
          <c:yVal>
            <c:numRef>
              <c:f>[Книга1.xlsx]Лист1!$M$39:$M$44</c:f>
              <c:numCache>
                <c:formatCode>Основной</c:formatCode>
                <c:ptCount val="6"/>
                <c:pt idx="0">
                  <c:v>0</c:v>
                </c:pt>
                <c:pt idx="1">
                  <c:v>1.6</c:v>
                </c:pt>
                <c:pt idx="2">
                  <c:v>2</c:v>
                </c:pt>
                <c:pt idx="3">
                  <c:v>2.5</c:v>
                </c:pt>
                <c:pt idx="4">
                  <c:v>3.3</c:v>
                </c:pt>
                <c:pt idx="5">
                  <c:v>4</c:v>
                </c:pt>
              </c:numCache>
            </c:numRef>
          </c:yVal>
        </c:ser>
        <c:axId val="88990464"/>
        <c:axId val="88992384"/>
      </c:scatterChart>
      <c:valAx>
        <c:axId val="88990464"/>
        <c:scaling>
          <c:orientation val="minMax"/>
        </c:scaling>
        <c:axPos val="b"/>
        <c:majorGridlines/>
        <c:minorGridlines>
          <c:spPr>
            <a:ln>
              <a:solidFill>
                <a:srgbClr val="0070C0"/>
              </a:solidFill>
            </a:ln>
          </c:spPr>
        </c:minorGridlines>
        <c:title>
          <c:tx>
            <c:rich>
              <a:bodyPr/>
              <a:lstStyle/>
              <a:p>
                <a:pPr>
                  <a:defRPr/>
                </a:pPr>
                <a:r>
                  <a:rPr lang="ru-RU"/>
                  <a:t>Сила тока </a:t>
                </a:r>
                <a:r>
                  <a:rPr lang="en-US"/>
                  <a:t>I,</a:t>
                </a:r>
                <a:r>
                  <a:rPr lang="ru-RU"/>
                  <a:t> А</a:t>
                </a:r>
              </a:p>
            </c:rich>
          </c:tx>
          <c:layout/>
        </c:title>
        <c:numFmt formatCode="Основной" sourceLinked="1"/>
        <c:tickLblPos val="nextTo"/>
        <c:spPr>
          <a:ln w="22225">
            <a:solidFill>
              <a:schemeClr val="accent1">
                <a:lumMod val="75000"/>
                <a:alpha val="74000"/>
              </a:schemeClr>
            </a:solidFill>
          </a:ln>
        </c:spPr>
        <c:crossAx val="88992384"/>
        <c:crosses val="autoZero"/>
        <c:crossBetween val="midCat"/>
      </c:valAx>
      <c:valAx>
        <c:axId val="88992384"/>
        <c:scaling>
          <c:orientation val="minMax"/>
        </c:scaling>
        <c:axPos val="l"/>
        <c:majorGridlines/>
        <c:minorGridlines/>
        <c:title>
          <c:tx>
            <c:rich>
              <a:bodyPr rot="0" vert="wordArtVert"/>
              <a:lstStyle/>
              <a:p>
                <a:pPr>
                  <a:defRPr/>
                </a:pPr>
                <a:r>
                  <a:rPr lang="ru-RU"/>
                  <a:t>напряжение</a:t>
                </a:r>
              </a:p>
              <a:p>
                <a:pPr>
                  <a:defRPr/>
                </a:pPr>
                <a:r>
                  <a:rPr lang="en-US"/>
                  <a:t>U,</a:t>
                </a:r>
                <a:r>
                  <a:rPr lang="ru-RU"/>
                  <a:t>В</a:t>
                </a:r>
              </a:p>
            </c:rich>
          </c:tx>
          <c:layout>
            <c:manualLayout>
              <c:xMode val="edge"/>
              <c:yMode val="edge"/>
              <c:x val="3.7453183520599322E-2"/>
              <c:y val="0.11128879508618129"/>
            </c:manualLayout>
          </c:layout>
        </c:title>
        <c:numFmt formatCode="Основной" sourceLinked="1"/>
        <c:tickLblPos val="nextTo"/>
        <c:spPr>
          <a:ln w="22225">
            <a:solidFill>
              <a:schemeClr val="accent1">
                <a:lumMod val="75000"/>
                <a:alpha val="72000"/>
              </a:schemeClr>
            </a:solidFill>
          </a:ln>
        </c:spPr>
        <c:crossAx val="88990464"/>
        <c:crosses val="autoZero"/>
        <c:crossBetween val="midCat"/>
      </c:valAx>
    </c:plotArea>
    <c:plotVisOnly val="1"/>
    <c:dispBlanksAs val="gap"/>
  </c:chart>
  <c:spPr>
    <a:solidFill>
      <a:schemeClr val="lt1"/>
    </a:solidFill>
    <a:ln w="38100" cap="flat" cmpd="sng" algn="ctr">
      <a:solidFill>
        <a:schemeClr val="tx1">
          <a:lumMod val="85000"/>
          <a:lumOff val="15000"/>
        </a:schemeClr>
      </a:solidFill>
      <a:prstDash val="solid"/>
    </a:ln>
    <a:effectLst/>
  </c:spPr>
  <c:txPr>
    <a:bodyPr/>
    <a:lstStyle/>
    <a:p>
      <a:pPr>
        <a:defRPr>
          <a:solidFill>
            <a:schemeClr val="dk1"/>
          </a:solidFill>
          <a:latin typeface="+mn-lt"/>
          <a:ea typeface="+mn-ea"/>
          <a:cs typeface="+mn-cs"/>
        </a:defRPr>
      </a:pPr>
      <a:endParaRPr lang="ru-RU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/>
          <a:lstStyle/>
          <a:p>
            <a:pPr>
              <a:defRPr/>
            </a:pPr>
            <a:r>
              <a:rPr lang="ru-RU" sz="900" dirty="0"/>
              <a:t>ГРАФИК № </a:t>
            </a:r>
            <a:r>
              <a:rPr lang="en-US" sz="900" dirty="0" smtClean="0"/>
              <a:t>4</a:t>
            </a:r>
            <a:endParaRPr lang="ru-RU" sz="900" dirty="0"/>
          </a:p>
        </c:rich>
      </c:tx>
      <c:layout/>
    </c:title>
    <c:plotArea>
      <c:layout/>
      <c:scatterChart>
        <c:scatterStyle val="lineMarker"/>
        <c:ser>
          <c:idx val="0"/>
          <c:order val="0"/>
          <c:spPr>
            <a:ln w="28575">
              <a:noFill/>
            </a:ln>
          </c:spPr>
          <c:errBars>
            <c:errDir val="x"/>
            <c:errBarType val="both"/>
            <c:errValType val="fixedVal"/>
            <c:noEndCap val="1"/>
            <c:val val="5.0000000000000024E-2"/>
            <c:spPr>
              <a:ln>
                <a:solidFill>
                  <a:schemeClr val="tx1">
                    <a:alpha val="69000"/>
                  </a:schemeClr>
                </a:solidFill>
              </a:ln>
              <a:effectLst>
                <a:glow>
                  <a:schemeClr val="accent5">
                    <a:lumMod val="40000"/>
                    <a:lumOff val="60000"/>
                    <a:alpha val="5000"/>
                  </a:schemeClr>
                </a:glow>
                <a:softEdge rad="736600"/>
              </a:effectLst>
            </c:spPr>
          </c:errBars>
          <c:xVal>
            <c:numRef>
              <c:f>Лист1!$I$4:$I$7</c:f>
              <c:numCache>
                <c:formatCode>Основной</c:formatCode>
                <c:ptCount val="4"/>
                <c:pt idx="0">
                  <c:v>0.4</c:v>
                </c:pt>
                <c:pt idx="1">
                  <c:v>0.2</c:v>
                </c:pt>
                <c:pt idx="2">
                  <c:v>0.15000000000000024</c:v>
                </c:pt>
                <c:pt idx="3">
                  <c:v>0.55000000000000004</c:v>
                </c:pt>
              </c:numCache>
            </c:numRef>
          </c:xVal>
          <c:yVal>
            <c:numRef>
              <c:f>Лист1!$J$4:$J$7</c:f>
              <c:numCache>
                <c:formatCode>Основной</c:formatCode>
                <c:ptCount val="4"/>
                <c:pt idx="0">
                  <c:v>3.75</c:v>
                </c:pt>
                <c:pt idx="1">
                  <c:v>7.5</c:v>
                </c:pt>
                <c:pt idx="2">
                  <c:v>10</c:v>
                </c:pt>
                <c:pt idx="3">
                  <c:v>2.72</c:v>
                </c:pt>
              </c:numCache>
            </c:numRef>
          </c:yVal>
        </c:ser>
        <c:axId val="79013760"/>
        <c:axId val="79020032"/>
      </c:scatterChart>
      <c:valAx>
        <c:axId val="79013760"/>
        <c:scaling>
          <c:orientation val="minMax"/>
        </c:scaling>
        <c:axPos val="b"/>
        <c:majorGridlines/>
        <c:minorGridlines/>
        <c:title>
          <c:tx>
            <c:rich>
              <a:bodyPr/>
              <a:lstStyle/>
              <a:p>
                <a:pPr>
                  <a:defRPr/>
                </a:pPr>
                <a:r>
                  <a:rPr lang="ru-RU" sz="900"/>
                  <a:t>СОПРОТИВЛЕНИЕ </a:t>
                </a:r>
                <a:r>
                  <a:rPr lang="en-US" sz="900"/>
                  <a:t>R, </a:t>
                </a:r>
                <a:r>
                  <a:rPr lang="ru-RU" sz="900"/>
                  <a:t>ОМ</a:t>
                </a:r>
              </a:p>
            </c:rich>
          </c:tx>
          <c:layout/>
        </c:title>
        <c:numFmt formatCode="Основной" sourceLinked="1"/>
        <c:tickLblPos val="nextTo"/>
        <c:crossAx val="79020032"/>
        <c:crosses val="autoZero"/>
        <c:crossBetween val="midCat"/>
      </c:valAx>
      <c:valAx>
        <c:axId val="79020032"/>
        <c:scaling>
          <c:orientation val="minMax"/>
        </c:scaling>
        <c:axPos val="l"/>
        <c:majorGridlines>
          <c:spPr>
            <a:ln w="9525" cap="flat" cmpd="sng" algn="ctr">
              <a:solidFill>
                <a:schemeClr val="dk1">
                  <a:shade val="95000"/>
                  <a:satMod val="105000"/>
                </a:schemeClr>
              </a:solidFill>
              <a:prstDash val="solid"/>
            </a:ln>
            <a:effectLst/>
          </c:spPr>
        </c:majorGridlines>
        <c:minorGridlines/>
        <c:title>
          <c:tx>
            <c:rich>
              <a:bodyPr rot="0" vert="wordArtVert"/>
              <a:lstStyle/>
              <a:p>
                <a:pPr>
                  <a:defRPr/>
                </a:pPr>
                <a:r>
                  <a:rPr lang="ru-RU" sz="900"/>
                  <a:t>СИЛА ТОКА </a:t>
                </a:r>
                <a:r>
                  <a:rPr lang="en-US" sz="900"/>
                  <a:t>I , A</a:t>
                </a:r>
              </a:p>
            </c:rich>
          </c:tx>
          <c:layout/>
        </c:title>
        <c:numFmt formatCode="Основной" sourceLinked="1"/>
        <c:tickLblPos val="nextTo"/>
        <c:crossAx val="79013760"/>
        <c:crosses val="autoZero"/>
        <c:crossBetween val="midCat"/>
      </c:valAx>
    </c:plotArea>
    <c:plotVisOnly val="1"/>
    <c:dispBlanksAs val="gap"/>
  </c:chart>
  <c:spPr>
    <a:solidFill>
      <a:schemeClr val="lt1"/>
    </a:solidFill>
    <a:ln w="38100" cap="flat" cmpd="sng" algn="ctr">
      <a:solidFill>
        <a:schemeClr val="tx1">
          <a:lumMod val="85000"/>
          <a:lumOff val="15000"/>
        </a:schemeClr>
      </a:solidFill>
      <a:prstDash val="solid"/>
    </a:ln>
    <a:effectLst/>
  </c:spPr>
  <c:txPr>
    <a:bodyPr/>
    <a:lstStyle/>
    <a:p>
      <a:pPr>
        <a:defRPr>
          <a:solidFill>
            <a:schemeClr val="dk1"/>
          </a:solidFill>
          <a:latin typeface="+mn-lt"/>
          <a:ea typeface="+mn-ea"/>
          <a:cs typeface="+mn-cs"/>
        </a:defRPr>
      </a:pPr>
      <a:endParaRPr lang="ru-RU"/>
    </a:p>
  </c:txPr>
  <c:externalData r:id="rId1"/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81AFCE6-3035-4120-8612-49B67171E526}" type="datetimeFigureOut">
              <a:rPr lang="ru-RU" smtClean="0"/>
              <a:pPr/>
              <a:t>15.11.2018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B032D69-646A-4547-B465-65D32C7B71F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99C095-A512-41FD-A1E3-DD17F47CA1E3}" type="datetimeFigureOut">
              <a:rPr lang="ru-RU" smtClean="0"/>
              <a:pPr/>
              <a:t>15.11.2018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E84B82-4338-4A1A-ACF3-4647E3497F7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99C095-A512-41FD-A1E3-DD17F47CA1E3}" type="datetimeFigureOut">
              <a:rPr lang="ru-RU" smtClean="0"/>
              <a:pPr/>
              <a:t>15.11.2018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E84B82-4338-4A1A-ACF3-4647E3497F7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99C095-A512-41FD-A1E3-DD17F47CA1E3}" type="datetimeFigureOut">
              <a:rPr lang="ru-RU" smtClean="0"/>
              <a:pPr/>
              <a:t>15.11.2018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E84B82-4338-4A1A-ACF3-4647E3497F7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99C095-A512-41FD-A1E3-DD17F47CA1E3}" type="datetimeFigureOut">
              <a:rPr lang="ru-RU" smtClean="0"/>
              <a:pPr/>
              <a:t>15.11.2018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E84B82-4338-4A1A-ACF3-4647E3497F7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99C095-A512-41FD-A1E3-DD17F47CA1E3}" type="datetimeFigureOut">
              <a:rPr lang="ru-RU" smtClean="0"/>
              <a:pPr/>
              <a:t>15.11.2018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E84B82-4338-4A1A-ACF3-4647E3497F7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99C095-A512-41FD-A1E3-DD17F47CA1E3}" type="datetimeFigureOut">
              <a:rPr lang="ru-RU" smtClean="0"/>
              <a:pPr/>
              <a:t>15.11.2018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E84B82-4338-4A1A-ACF3-4647E3497F7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99C095-A512-41FD-A1E3-DD17F47CA1E3}" type="datetimeFigureOut">
              <a:rPr lang="ru-RU" smtClean="0"/>
              <a:pPr/>
              <a:t>15.11.2018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E84B82-4338-4A1A-ACF3-4647E3497F7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99C095-A512-41FD-A1E3-DD17F47CA1E3}" type="datetimeFigureOut">
              <a:rPr lang="ru-RU" smtClean="0"/>
              <a:pPr/>
              <a:t>15.11.2018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E84B82-4338-4A1A-ACF3-4647E3497F7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99C095-A512-41FD-A1E3-DD17F47CA1E3}" type="datetimeFigureOut">
              <a:rPr lang="ru-RU" smtClean="0"/>
              <a:pPr/>
              <a:t>15.11.2018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E84B82-4338-4A1A-ACF3-4647E3497F7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99C095-A512-41FD-A1E3-DD17F47CA1E3}" type="datetimeFigureOut">
              <a:rPr lang="ru-RU" smtClean="0"/>
              <a:pPr/>
              <a:t>15.11.2018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E84B82-4338-4A1A-ACF3-4647E3497F7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99C095-A512-41FD-A1E3-DD17F47CA1E3}" type="datetimeFigureOut">
              <a:rPr lang="ru-RU" smtClean="0"/>
              <a:pPr/>
              <a:t>15.11.2018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E84B82-4338-4A1A-ACF3-4647E3497F7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99C095-A512-41FD-A1E3-DD17F47CA1E3}" type="datetimeFigureOut">
              <a:rPr lang="ru-RU" smtClean="0"/>
              <a:pPr/>
              <a:t>15.11.2018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E84B82-4338-4A1A-ACF3-4647E3497F7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jpe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hyperlink" Target="http://images.yandex.ru/yandsearch?text=%D0%B2%D0%BE%D0%BB%D1%8C%D1%82%D0%BC%D0%B5%D1%82%D1%80&amp;noreask=1&amp;img_url=www.analizers.ru/analyzers/voltmetr/image/or_ec-v_00.jpg&amp;pos=0&amp;rpt=simage&amp;lr=2" TargetMode="External"/><Relationship Id="rId13" Type="http://schemas.openxmlformats.org/officeDocument/2006/relationships/image" Target="../media/image27.jpeg"/><Relationship Id="rId3" Type="http://schemas.openxmlformats.org/officeDocument/2006/relationships/image" Target="../media/image18.jpeg"/><Relationship Id="rId7" Type="http://schemas.openxmlformats.org/officeDocument/2006/relationships/image" Target="../media/image22.jpeg"/><Relationship Id="rId12" Type="http://schemas.openxmlformats.org/officeDocument/2006/relationships/image" Target="../media/image26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jpeg"/><Relationship Id="rId11" Type="http://schemas.openxmlformats.org/officeDocument/2006/relationships/image" Target="../media/image25.jpeg"/><Relationship Id="rId5" Type="http://schemas.openxmlformats.org/officeDocument/2006/relationships/image" Target="../media/image20.jpeg"/><Relationship Id="rId10" Type="http://schemas.openxmlformats.org/officeDocument/2006/relationships/image" Target="../media/image24.jpeg"/><Relationship Id="rId4" Type="http://schemas.openxmlformats.org/officeDocument/2006/relationships/image" Target="../media/image19.jpeg"/><Relationship Id="rId9" Type="http://schemas.openxmlformats.org/officeDocument/2006/relationships/image" Target="../media/image23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1.xml"/><Relationship Id="rId4" Type="http://schemas.openxmlformats.org/officeDocument/2006/relationships/chart" Target="../charts/char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1">
                <a:lumMod val="50000"/>
              </a:schemeClr>
            </a:gs>
            <a:gs pos="64999">
              <a:srgbClr val="F0EBD5"/>
            </a:gs>
            <a:gs pos="100000">
              <a:schemeClr val="bg1">
                <a:lumMod val="65000"/>
              </a:schemeClr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539552" y="332656"/>
            <a:ext cx="8064896" cy="4896544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60000"/>
                  <a:lumOff val="4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rgbClr val="E7E2F8"/>
              </a:gs>
            </a:gsLst>
            <a:path path="circle">
              <a:fillToRect l="100000" t="100000"/>
            </a:path>
            <a:tileRect r="-100000" b="-100000"/>
          </a:gra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683568" y="764704"/>
            <a:ext cx="7920880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/>
              <a:t>8 класс</a:t>
            </a:r>
          </a:p>
          <a:p>
            <a:pPr algn="ctr"/>
            <a:r>
              <a:rPr lang="ru-RU" sz="2800" dirty="0" smtClean="0"/>
              <a:t>Тема урока :«Зависимость силы тока от напряжения. Закон Ома».</a:t>
            </a:r>
          </a:p>
          <a:p>
            <a:pPr algn="ctr"/>
            <a:r>
              <a:rPr lang="ru-RU" sz="2800" dirty="0" smtClean="0"/>
              <a:t>( в урок включена  лабораторная работа</a:t>
            </a:r>
          </a:p>
          <a:p>
            <a:pPr algn="ctr"/>
            <a:r>
              <a:rPr lang="ru-RU" sz="2800" dirty="0" smtClean="0"/>
              <a:t>«Зависимость силы тока от напряжения и от сопротивления (на реостате)»).</a:t>
            </a:r>
          </a:p>
          <a:p>
            <a:pPr algn="ctr"/>
            <a:endParaRPr lang="ru-RU" sz="2800" dirty="0"/>
          </a:p>
        </p:txBody>
      </p:sp>
      <p:sp>
        <p:nvSpPr>
          <p:cNvPr id="5" name="TextBox 4"/>
          <p:cNvSpPr txBox="1"/>
          <p:nvPr/>
        </p:nvSpPr>
        <p:spPr>
          <a:xfrm>
            <a:off x="3275856" y="5373216"/>
            <a:ext cx="532859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Учитель: Сверлова Н.Ю. </a:t>
            </a:r>
          </a:p>
          <a:p>
            <a:r>
              <a:rPr lang="ru-RU" sz="2400" dirty="0" smtClean="0"/>
              <a:t>                 ГБОУ школа  №153               Фрунзенского района</a:t>
            </a:r>
            <a:endParaRPr lang="ru-RU" sz="24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899592" y="3501008"/>
            <a:ext cx="756084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400" b="1" i="1" u="sng" dirty="0" smtClean="0"/>
          </a:p>
          <a:p>
            <a:pPr algn="just"/>
            <a:r>
              <a:rPr lang="ru-RU" sz="2000" i="1" u="sng" dirty="0" smtClean="0">
                <a:solidFill>
                  <a:schemeClr val="bg2">
                    <a:lumMod val="50000"/>
                  </a:schemeClr>
                </a:solidFill>
              </a:rPr>
              <a:t>Урок ориентирован для учащихся 8 класса любого возраста.</a:t>
            </a:r>
          </a:p>
          <a:p>
            <a:pPr algn="just"/>
            <a:r>
              <a:rPr lang="ru-RU" sz="2000" i="1" u="sng" dirty="0" smtClean="0">
                <a:solidFill>
                  <a:schemeClr val="bg2">
                    <a:lumMod val="50000"/>
                  </a:schemeClr>
                </a:solidFill>
              </a:rPr>
              <a:t>Материалы лабораторной работы можно использовать  на уроках  физики  в 10 классе и  11 классе  при общем повторении.</a:t>
            </a:r>
            <a:endParaRPr lang="ru-RU" sz="2400" dirty="0">
              <a:solidFill>
                <a:schemeClr val="bg2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1">
                <a:lumMod val="50000"/>
              </a:schemeClr>
            </a:gs>
            <a:gs pos="64999">
              <a:srgbClr val="F0EBD5"/>
            </a:gs>
            <a:gs pos="100000">
              <a:schemeClr val="bg1">
                <a:lumMod val="65000"/>
              </a:schemeClr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http://to-name.ru/images/biography/om-georg-simo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68144" y="260648"/>
            <a:ext cx="1581150" cy="2095501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3" name="Picture 8" descr="http://900igr.net/datas/fizika/Urok-Elektricheskij-tok/0015-015-Zakon-Om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60032" y="2924944"/>
            <a:ext cx="3600400" cy="27003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" name="Picture 10" descr="http://900igr.net/datas/fizika/Zakon-Oma/0010-010-Zakon-Oma-dlja-uchastka-tsepi.jpg"/>
          <p:cNvPicPr>
            <a:picLocks noChangeAspect="1" noChangeArrowheads="1"/>
          </p:cNvPicPr>
          <p:nvPr/>
        </p:nvPicPr>
        <p:blipFill>
          <a:blip r:embed="rId4" cstate="print"/>
          <a:srcRect l="10638"/>
          <a:stretch>
            <a:fillRect/>
          </a:stretch>
        </p:blipFill>
        <p:spPr bwMode="auto">
          <a:xfrm>
            <a:off x="611560" y="2996952"/>
            <a:ext cx="3024336" cy="2538283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5" name="TextBox 4"/>
          <p:cNvSpPr txBox="1"/>
          <p:nvPr/>
        </p:nvSpPr>
        <p:spPr>
          <a:xfrm>
            <a:off x="7596336" y="332656"/>
            <a:ext cx="13316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u="sng" dirty="0" smtClean="0"/>
              <a:t>Георг Ом</a:t>
            </a:r>
            <a:endParaRPr lang="ru-RU" b="1" i="1" u="sng" dirty="0"/>
          </a:p>
        </p:txBody>
      </p:sp>
      <p:sp>
        <p:nvSpPr>
          <p:cNvPr id="6" name="TextBox 5"/>
          <p:cNvSpPr txBox="1"/>
          <p:nvPr/>
        </p:nvSpPr>
        <p:spPr>
          <a:xfrm>
            <a:off x="611560" y="620688"/>
            <a:ext cx="439248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i="1" u="sng" dirty="0" smtClean="0"/>
              <a:t>Закон Ома для участка цепи:</a:t>
            </a:r>
          </a:p>
          <a:p>
            <a:endParaRPr lang="ru-RU" sz="2800" b="1" i="1" u="sng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1">
                <a:lumMod val="50000"/>
              </a:schemeClr>
            </a:gs>
            <a:gs pos="64999">
              <a:srgbClr val="F0EBD5"/>
            </a:gs>
            <a:gs pos="100000">
              <a:schemeClr val="bg1">
                <a:lumMod val="65000"/>
              </a:schemeClr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539552" y="548680"/>
            <a:ext cx="7704856" cy="54476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i="1" u="sng" dirty="0" smtClean="0"/>
              <a:t>Описание работы:</a:t>
            </a:r>
          </a:p>
          <a:p>
            <a:endParaRPr lang="ru-RU" sz="2000" i="1" u="sng" dirty="0" smtClean="0"/>
          </a:p>
          <a:p>
            <a:r>
              <a:rPr lang="ru-RU" sz="2000" dirty="0" smtClean="0"/>
              <a:t>Оборудование:</a:t>
            </a:r>
            <a:r>
              <a:rPr lang="ru-RU" i="1" u="sng" dirty="0" smtClean="0"/>
              <a:t> </a:t>
            </a:r>
            <a:r>
              <a:rPr lang="ru-RU" dirty="0" smtClean="0"/>
              <a:t>источник питания, набор «Электричество» из комплекта </a:t>
            </a:r>
            <a:r>
              <a:rPr lang="en-US" dirty="0" smtClean="0"/>
              <a:t> L – micro</a:t>
            </a:r>
            <a:endParaRPr lang="ru-RU" dirty="0" smtClean="0"/>
          </a:p>
          <a:p>
            <a:endParaRPr lang="ru-RU" dirty="0" smtClean="0"/>
          </a:p>
          <a:p>
            <a:r>
              <a:rPr lang="ru-RU" b="1" i="1" u="sng" dirty="0" smtClean="0"/>
              <a:t>Проведение эксперимента</a:t>
            </a:r>
          </a:p>
          <a:p>
            <a:endParaRPr lang="ru-RU" b="1" i="1" u="sng" dirty="0" smtClean="0"/>
          </a:p>
          <a:p>
            <a:pPr marL="342900" indent="-342900">
              <a:buAutoNum type="arabicPeriod"/>
            </a:pPr>
            <a:r>
              <a:rPr lang="ru-RU" i="1" dirty="0" smtClean="0"/>
              <a:t>Собрать на планшете последовательную электрическую цепь, состоящую из источника электропитания, проволочного резистора , переменного резистора (включить как потенциометр: контакты 1,2 к схеме ; 1,3 к источнику питания) , амперметра, вольтметра  и ключа. В процессе сборки ключ должен быть разомкнут.</a:t>
            </a:r>
          </a:p>
          <a:p>
            <a:pPr marL="342900" indent="-342900">
              <a:buAutoNum type="arabicPeriod"/>
            </a:pPr>
            <a:endParaRPr lang="ru-RU" i="1" dirty="0" smtClean="0"/>
          </a:p>
          <a:p>
            <a:pPr marL="342900" indent="-342900">
              <a:buAutoNum type="arabicPeriod"/>
            </a:pPr>
            <a:r>
              <a:rPr lang="ru-RU" i="1" u="sng" dirty="0" smtClean="0"/>
              <a:t> Убедиться  в том, что напряжение  в ходе  всех  экспериментов  остается  неизменным.</a:t>
            </a:r>
          </a:p>
          <a:p>
            <a:pPr marL="342900" indent="-342900">
              <a:buAutoNum type="arabicPeriod"/>
            </a:pPr>
            <a:endParaRPr lang="ru-RU" i="1" u="sng" dirty="0" smtClean="0"/>
          </a:p>
          <a:p>
            <a:pPr marL="342900" indent="-342900">
              <a:buAutoNum type="arabicPeriod"/>
            </a:pPr>
            <a:r>
              <a:rPr lang="ru-RU" i="1" dirty="0" smtClean="0"/>
              <a:t>Меняя проволочные резисторы и методы их подключения (параллельно, последовательно) измерять силу тока  в цепи.</a:t>
            </a:r>
          </a:p>
          <a:p>
            <a:pPr marL="342900" indent="-342900">
              <a:buAutoNum type="arabicPeriod"/>
            </a:pPr>
            <a:endParaRPr lang="ru-RU" i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1">
                <a:lumMod val="50000"/>
              </a:schemeClr>
            </a:gs>
            <a:gs pos="64999">
              <a:srgbClr val="F0EBD5"/>
            </a:gs>
            <a:gs pos="100000">
              <a:schemeClr val="bg1">
                <a:lumMod val="65000"/>
              </a:schemeClr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http://nauchebe.net/img/16042011120000692.gif"/>
          <p:cNvPicPr>
            <a:picLocks noChangeAspect="1" noChangeArrowheads="1"/>
          </p:cNvPicPr>
          <p:nvPr/>
        </p:nvPicPr>
        <p:blipFill>
          <a:blip r:embed="rId2" cstate="print">
            <a:lum bright="-10000" contrast="10000"/>
          </a:blip>
          <a:srcRect/>
          <a:stretch>
            <a:fillRect/>
          </a:stretch>
        </p:blipFill>
        <p:spPr bwMode="auto">
          <a:xfrm>
            <a:off x="5580112" y="836712"/>
            <a:ext cx="2004863" cy="147456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2" name="Прямоугольник 11"/>
          <p:cNvSpPr/>
          <p:nvPr/>
        </p:nvSpPr>
        <p:spPr>
          <a:xfrm>
            <a:off x="539552" y="332656"/>
            <a:ext cx="8352928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i="1" u="sng" dirty="0" smtClean="0"/>
              <a:t>Посмотрим демонстрационный эксперимент</a:t>
            </a:r>
            <a:r>
              <a:rPr lang="ru-RU" dirty="0" smtClean="0"/>
              <a:t>. Будем увеличивать сопротивление.  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355976" y="3573016"/>
            <a:ext cx="417646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b="1" i="1" u="sng" dirty="0" smtClean="0">
                <a:solidFill>
                  <a:srgbClr val="C00000"/>
                </a:solidFill>
              </a:rPr>
              <a:t>Ответ:</a:t>
            </a:r>
            <a:r>
              <a:rPr lang="ru-RU" i="1" dirty="0" smtClean="0">
                <a:solidFill>
                  <a:srgbClr val="C00000"/>
                </a:solidFill>
              </a:rPr>
              <a:t>  </a:t>
            </a:r>
            <a:r>
              <a:rPr lang="ru-RU" i="1" dirty="0" smtClean="0"/>
              <a:t>можно включить реостат как потенциометр (на оборудовании </a:t>
            </a:r>
            <a:r>
              <a:rPr lang="en-US" i="1" dirty="0" smtClean="0"/>
              <a:t>L-micro)</a:t>
            </a:r>
            <a:endParaRPr lang="ru-RU" i="1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179512" y="5657671"/>
            <a:ext cx="896448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dirty="0" smtClean="0"/>
              <a:t>Приступаем к лабораторной работе на оборудовании </a:t>
            </a:r>
            <a:r>
              <a:rPr lang="en-US" b="1" i="1" dirty="0" smtClean="0"/>
              <a:t>L –micro</a:t>
            </a:r>
            <a:endParaRPr lang="ru-RU" b="1" i="1" dirty="0" smtClean="0"/>
          </a:p>
          <a:p>
            <a:r>
              <a:rPr lang="ru-RU" dirty="0" smtClean="0"/>
              <a:t>(на столах </a:t>
            </a:r>
            <a:r>
              <a:rPr lang="ru-RU" dirty="0" err="1" smtClean="0"/>
              <a:t>собираюемэлектрическую</a:t>
            </a:r>
            <a:r>
              <a:rPr lang="ru-RU" dirty="0" smtClean="0"/>
              <a:t>  цепь и оформляем работу).</a:t>
            </a:r>
            <a:endParaRPr lang="en-US" b="1" i="1" dirty="0" smtClean="0"/>
          </a:p>
          <a:p>
            <a:r>
              <a:rPr lang="ru-RU" b="1" i="1" u="sng" dirty="0" smtClean="0">
                <a:solidFill>
                  <a:schemeClr val="accent2">
                    <a:lumMod val="75000"/>
                  </a:schemeClr>
                </a:solidFill>
              </a:rPr>
              <a:t>Техника безопасности: Без осмотра преподавателем источник питания в сеть не включать!</a:t>
            </a:r>
            <a:endParaRPr lang="ru-RU" b="1" i="1" u="sng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13" name="Picture 2" descr="http://demexp.pspu.ru/uploads/images/0001/2713/clip_image002_width_40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560" y="1556792"/>
            <a:ext cx="3298558" cy="273630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7" name="Прямоугольник 6"/>
          <p:cNvSpPr/>
          <p:nvPr/>
        </p:nvSpPr>
        <p:spPr>
          <a:xfrm>
            <a:off x="251520" y="4869160"/>
            <a:ext cx="864096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rgbClr val="C00000"/>
                </a:solidFill>
              </a:rPr>
              <a:t>Ответ. </a:t>
            </a:r>
            <a:r>
              <a:rPr lang="ru-RU" i="1" u="sng" dirty="0" smtClean="0"/>
              <a:t>С увеличением сопротивления сила тока в проводнике уменьшается при постоянном напряжении</a:t>
            </a:r>
            <a:endParaRPr lang="ru-RU" i="1" u="sng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4355976" y="2348880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i="1" dirty="0" smtClean="0"/>
              <a:t>Вопрос: Можно ли регулировать напряжение на источнике тока, если он не предназначен для этого? Кто знает, как это сделать?</a:t>
            </a:r>
            <a:r>
              <a:rPr lang="ru-RU" i="1" dirty="0" smtClean="0"/>
              <a:t> </a:t>
            </a:r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251520" y="4509120"/>
            <a:ext cx="496855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Вопрос: Как ведут себя показания приборов?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7" grpId="0"/>
      <p:bldP spid="8" grpId="0"/>
      <p:bldP spid="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1">
                <a:lumMod val="50000"/>
              </a:schemeClr>
            </a:gs>
            <a:gs pos="64999">
              <a:srgbClr val="F0EBD5"/>
            </a:gs>
            <a:gs pos="100000">
              <a:schemeClr val="bg1">
                <a:lumMod val="65000"/>
              </a:schemeClr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Диаграмма 1"/>
          <p:cNvGraphicFramePr/>
          <p:nvPr/>
        </p:nvGraphicFramePr>
        <p:xfrm>
          <a:off x="5148064" y="4005064"/>
          <a:ext cx="2357438" cy="23050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179512" y="3933056"/>
          <a:ext cx="4752526" cy="2274168"/>
        </p:xfrm>
        <a:graphic>
          <a:graphicData uri="http://schemas.openxmlformats.org/drawingml/2006/table">
            <a:tbl>
              <a:tblPr>
                <a:tableStyleId>{35758FB7-9AC5-4552-8A53-C91805E547FA}</a:tableStyleId>
              </a:tblPr>
              <a:tblGrid>
                <a:gridCol w="852096"/>
                <a:gridCol w="780086"/>
                <a:gridCol w="780086"/>
                <a:gridCol w="780086"/>
                <a:gridCol w="780086"/>
                <a:gridCol w="780086"/>
              </a:tblGrid>
              <a:tr h="568542">
                <a:tc gridSpan="2"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 dirty="0"/>
                        <a:t>проводник</a:t>
                      </a:r>
                      <a:endParaRPr lang="ru-RU" sz="1600" b="1" i="1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 dirty="0"/>
                        <a:t>№1</a:t>
                      </a:r>
                      <a:endParaRPr lang="ru-RU" sz="1600" b="1" i="1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 dirty="0"/>
                        <a:t>№ 2</a:t>
                      </a:r>
                      <a:endParaRPr lang="ru-RU" sz="1600" b="1" i="1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 dirty="0"/>
                        <a:t>№ 3</a:t>
                      </a:r>
                      <a:endParaRPr lang="ru-RU" sz="1600" b="1" i="1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/>
                        <a:t>№ 4</a:t>
                      </a:r>
                      <a:endParaRPr lang="ru-RU" sz="1600" b="1" i="1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/>
                </a:tc>
              </a:tr>
              <a:tr h="568542"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/>
                        <a:t>I, A</a:t>
                      </a:r>
                      <a:endParaRPr lang="en-US" sz="1600" b="1" i="1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1" i="1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 dirty="0"/>
                        <a:t>0,4</a:t>
                      </a:r>
                      <a:endParaRPr lang="ru-RU" sz="1600" b="1" i="1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 dirty="0"/>
                        <a:t>0,2</a:t>
                      </a:r>
                      <a:endParaRPr lang="ru-RU" sz="1600" b="1" i="1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 dirty="0"/>
                        <a:t>0,15</a:t>
                      </a:r>
                      <a:endParaRPr lang="ru-RU" sz="1600" b="1" i="1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 dirty="0"/>
                        <a:t>0,55</a:t>
                      </a:r>
                      <a:endParaRPr lang="ru-RU" sz="1600" b="1" i="1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/>
                </a:tc>
              </a:tr>
              <a:tr h="568542"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/>
                        <a:t>U, V</a:t>
                      </a:r>
                      <a:endParaRPr lang="en-US" sz="1600" b="1" i="1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1" i="1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/>
                        <a:t>1,5</a:t>
                      </a:r>
                      <a:endParaRPr lang="ru-RU" sz="1600" b="1" i="1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 dirty="0"/>
                        <a:t>1,5</a:t>
                      </a:r>
                      <a:endParaRPr lang="ru-RU" sz="1600" b="1" i="1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 dirty="0"/>
                        <a:t>1,5</a:t>
                      </a:r>
                      <a:endParaRPr lang="ru-RU" sz="1600" b="1" i="1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 dirty="0"/>
                        <a:t>1,5</a:t>
                      </a:r>
                      <a:endParaRPr lang="ru-RU" sz="1600" b="1" i="1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/>
                </a:tc>
              </a:tr>
              <a:tr h="568542"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/>
                        <a:t>R, </a:t>
                      </a:r>
                      <a:r>
                        <a:rPr lang="ru-RU" sz="1600" u="none" strike="noStrike" dirty="0"/>
                        <a:t>ОМ</a:t>
                      </a:r>
                      <a:endParaRPr lang="ru-RU" sz="1600" b="1" i="1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1" i="1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 dirty="0"/>
                        <a:t>3,75</a:t>
                      </a:r>
                      <a:endParaRPr lang="ru-RU" sz="1600" b="1" i="1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 dirty="0"/>
                        <a:t>7,5</a:t>
                      </a:r>
                      <a:endParaRPr lang="ru-RU" sz="1600" b="1" i="1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 dirty="0"/>
                        <a:t>10</a:t>
                      </a:r>
                      <a:endParaRPr lang="ru-RU" sz="1600" b="1" i="1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 dirty="0"/>
                        <a:t>2,72</a:t>
                      </a:r>
                      <a:endParaRPr lang="ru-RU" sz="1600" b="1" i="1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/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251520" y="1700808"/>
            <a:ext cx="496855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indent="34290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b="1" u="sng" dirty="0" smtClean="0">
                <a:solidFill>
                  <a:srgbClr val="000000"/>
                </a:solidFill>
                <a:latin typeface="Georgia" pitchFamily="18" charset="0"/>
                <a:cs typeface="Arial" pitchFamily="34" charset="0"/>
              </a:rPr>
              <a:t>Вывод. Сила тока зависит от сопротивления. Сила тока в цепи обратно пропорциональна сопротивлению. </a:t>
            </a:r>
          </a:p>
          <a:p>
            <a:pPr lvl="0" indent="342900" algn="just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b="1" u="sng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39552" y="0"/>
            <a:ext cx="8236422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i="1" u="sng" dirty="0" smtClean="0"/>
              <a:t>Результаты экспериментов: </a:t>
            </a:r>
          </a:p>
          <a:p>
            <a:r>
              <a:rPr lang="ru-RU" sz="2400" b="1" i="1" u="sng" dirty="0" smtClean="0"/>
              <a:t>Примерные результаты выписываем на доску по группам</a:t>
            </a:r>
            <a:endParaRPr lang="ru-RU" sz="2400" b="1" i="1" u="sng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7487816" y="4293096"/>
            <a:ext cx="165618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i="1" dirty="0" smtClean="0"/>
              <a:t>Погрешности наносим на график на мм бумаге.</a:t>
            </a:r>
          </a:p>
          <a:p>
            <a:r>
              <a:rPr lang="ru-RU" sz="2000" i="1" dirty="0" smtClean="0"/>
              <a:t>Ϫ</a:t>
            </a:r>
            <a:r>
              <a:rPr lang="en-US" sz="2000" i="1" dirty="0" smtClean="0"/>
              <a:t>I = 0</a:t>
            </a:r>
            <a:r>
              <a:rPr lang="ru-RU" sz="2000" i="1" dirty="0" smtClean="0"/>
              <a:t>.05А </a:t>
            </a:r>
          </a:p>
          <a:p>
            <a:r>
              <a:rPr lang="ru-RU" sz="2000" i="1" dirty="0" smtClean="0"/>
              <a:t>Ϫ</a:t>
            </a:r>
            <a:r>
              <a:rPr lang="en-US" sz="2000" i="1" dirty="0" smtClean="0"/>
              <a:t>U </a:t>
            </a:r>
            <a:r>
              <a:rPr lang="ru-RU" sz="2000" i="1" dirty="0" smtClean="0"/>
              <a:t>= 0.05 В</a:t>
            </a:r>
            <a:endParaRPr lang="ru-RU" sz="2000" i="1" dirty="0"/>
          </a:p>
        </p:txBody>
      </p:sp>
      <p:pic>
        <p:nvPicPr>
          <p:cNvPr id="9" name="Picture 2" descr="http://900igr.net/datas/fizika/Om-Tok/0010-010-Zavisimost-sily-toka-ot-soprotivlenija.jpg"/>
          <p:cNvPicPr>
            <a:picLocks noChangeAspect="1" noChangeArrowheads="1"/>
          </p:cNvPicPr>
          <p:nvPr/>
        </p:nvPicPr>
        <p:blipFill>
          <a:blip r:embed="rId3" cstate="print"/>
          <a:srcRect l="4510" t="7297" r="9804" b="2505"/>
          <a:stretch>
            <a:fillRect/>
          </a:stretch>
        </p:blipFill>
        <p:spPr bwMode="auto">
          <a:xfrm>
            <a:off x="5364088" y="980728"/>
            <a:ext cx="3600400" cy="2842421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Picture 2" descr="http://www.eduspb.com/public/img/formula/image005_7.png"/>
          <p:cNvPicPr>
            <a:picLocks noChangeAspect="1" noChangeArrowheads="1"/>
          </p:cNvPicPr>
          <p:nvPr/>
        </p:nvPicPr>
        <p:blipFill>
          <a:blip r:embed="rId4" cstate="print">
            <a:duotone>
              <a:prstClr val="black"/>
              <a:schemeClr val="bg1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7452320" y="2348880"/>
            <a:ext cx="1512168" cy="1483592"/>
          </a:xfrm>
          <a:prstGeom prst="rect">
            <a:avLst/>
          </a:prstGeom>
          <a:noFill/>
        </p:spPr>
      </p:pic>
      <p:sp>
        <p:nvSpPr>
          <p:cNvPr id="10" name="Прямоугольник 9"/>
          <p:cNvSpPr/>
          <p:nvPr/>
        </p:nvSpPr>
        <p:spPr>
          <a:xfrm>
            <a:off x="323528" y="980728"/>
            <a:ext cx="489654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34290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b="1" u="sng" dirty="0" smtClean="0">
                <a:solidFill>
                  <a:srgbClr val="000000"/>
                </a:solidFill>
                <a:latin typeface="Georgia" pitchFamily="18" charset="0"/>
                <a:cs typeface="Arial" pitchFamily="34" charset="0"/>
              </a:rPr>
              <a:t>Обсуждаем результат и делаем вывод о том как ведет себя сила тока. 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79512" y="3068960"/>
            <a:ext cx="5040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/>
              <a:t>Примерные результаты:  (по  данным своих  таблиц строим график и рисуем на доске) </a:t>
            </a:r>
            <a:endParaRPr lang="ru-RU" sz="2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>
        <p:bldAsOne/>
      </p:bldGraphic>
      <p:bldP spid="6" grpId="0"/>
      <p:bldP spid="8" grpId="0"/>
      <p:bldP spid="10" grpId="0"/>
      <p:bldP spid="1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1">
                <a:lumMod val="50000"/>
              </a:schemeClr>
            </a:gs>
            <a:gs pos="64999">
              <a:srgbClr val="F0EBD5"/>
            </a:gs>
            <a:gs pos="100000">
              <a:schemeClr val="bg1">
                <a:lumMod val="65000"/>
              </a:schemeClr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http://im4-tub-ru.yandex.net/i?id=399174635-69-72&amp;n=2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3140968"/>
            <a:ext cx="2304256" cy="2560284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7" name="Picture 8" descr="http://upload.wikimedia.org/wikipedia/commons/9/99/Volta_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19872" y="3140968"/>
            <a:ext cx="2664296" cy="2558393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8" name="Picture 10" descr="http://www.electronicsandyou.com/electronics-history/George_Simon_Ohm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588224" y="3068960"/>
            <a:ext cx="2217603" cy="2685678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9" name="TextBox 8"/>
          <p:cNvSpPr txBox="1"/>
          <p:nvPr/>
        </p:nvSpPr>
        <p:spPr>
          <a:xfrm>
            <a:off x="1259632" y="188640"/>
            <a:ext cx="727280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solidFill>
                  <a:srgbClr val="0070C0"/>
                </a:solidFill>
              </a:rPr>
              <a:t>Игра: «Угадай, кто…»</a:t>
            </a:r>
          </a:p>
          <a:p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1187624" y="1268760"/>
            <a:ext cx="5400600" cy="1354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ru-RU" sz="3200" dirty="0" smtClean="0">
                <a:solidFill>
                  <a:srgbClr val="0070C0"/>
                </a:solidFill>
              </a:rPr>
              <a:t>Создал первую батарею «вольтов столб»</a:t>
            </a:r>
          </a:p>
          <a:p>
            <a:pPr marL="342900" indent="-342900">
              <a:buAutoNum type="arabicPeriod"/>
            </a:pPr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1187624" y="1196752"/>
            <a:ext cx="482453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0070C0"/>
                </a:solidFill>
              </a:rPr>
              <a:t>2. Провел опыт с двумя  взаимодействующими проводниками</a:t>
            </a:r>
            <a:endParaRPr lang="ru-RU" sz="2400" dirty="0">
              <a:solidFill>
                <a:srgbClr val="0070C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971600" y="1052736"/>
            <a:ext cx="547260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solidFill>
                  <a:srgbClr val="0070C0"/>
                </a:solidFill>
              </a:rPr>
              <a:t>3. Провел эксперименты, доказывающие взаимосвязь силы тока и напряжения.</a:t>
            </a:r>
            <a:endParaRPr lang="ru-RU" sz="3200" dirty="0">
              <a:solidFill>
                <a:srgbClr val="0070C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619672" y="1196752"/>
            <a:ext cx="432048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rgbClr val="0070C0"/>
                </a:solidFill>
              </a:rPr>
              <a:t>4. В его честь назвала единица напряжения</a:t>
            </a:r>
            <a:endParaRPr lang="ru-RU" sz="2800" dirty="0">
              <a:solidFill>
                <a:srgbClr val="0070C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331640" y="1196752"/>
            <a:ext cx="424847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solidFill>
                  <a:srgbClr val="0070C0"/>
                </a:solidFill>
              </a:rPr>
              <a:t>5. В его честь названа единица силы тока</a:t>
            </a:r>
            <a:endParaRPr lang="ru-RU" sz="3200" dirty="0">
              <a:solidFill>
                <a:srgbClr val="0070C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259632" y="1052736"/>
            <a:ext cx="432048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solidFill>
                  <a:srgbClr val="0070C0"/>
                </a:solidFill>
              </a:rPr>
              <a:t>6. В его честь названа единица сопротивления</a:t>
            </a:r>
            <a:endParaRPr lang="ru-RU" sz="3200" dirty="0">
              <a:solidFill>
                <a:srgbClr val="0070C0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11560" y="6021288"/>
            <a:ext cx="14401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 smtClean="0"/>
          </a:p>
          <a:p>
            <a:endParaRPr lang="ru-RU" dirty="0"/>
          </a:p>
        </p:txBody>
      </p:sp>
      <p:sp>
        <p:nvSpPr>
          <p:cNvPr id="20" name="TextBox 19"/>
          <p:cNvSpPr txBox="1"/>
          <p:nvPr/>
        </p:nvSpPr>
        <p:spPr>
          <a:xfrm>
            <a:off x="1475656" y="1124744"/>
            <a:ext cx="47525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solidFill>
                  <a:srgbClr val="0070C0"/>
                </a:solidFill>
              </a:rPr>
              <a:t>Как их зовут?</a:t>
            </a:r>
            <a:endParaRPr lang="ru-RU" sz="3200" dirty="0">
              <a:solidFill>
                <a:srgbClr val="0070C0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755576" y="6021288"/>
            <a:ext cx="15121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rgbClr val="0070C0"/>
                </a:solidFill>
              </a:rPr>
              <a:t>Ампер</a:t>
            </a:r>
            <a:endParaRPr lang="ru-RU" sz="2800" dirty="0">
              <a:solidFill>
                <a:srgbClr val="0070C0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2915816" y="6021288"/>
            <a:ext cx="33843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err="1" smtClean="0">
                <a:solidFill>
                  <a:srgbClr val="0070C0"/>
                </a:solidFill>
              </a:rPr>
              <a:t>Александро</a:t>
            </a:r>
            <a:r>
              <a:rPr lang="ru-RU" sz="2400" dirty="0" smtClean="0">
                <a:solidFill>
                  <a:srgbClr val="0070C0"/>
                </a:solidFill>
              </a:rPr>
              <a:t> Вольта</a:t>
            </a:r>
            <a:endParaRPr lang="ru-RU" sz="2400" dirty="0">
              <a:solidFill>
                <a:srgbClr val="0070C0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6660232" y="6093296"/>
            <a:ext cx="23042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rgbClr val="0070C0"/>
                </a:solidFill>
              </a:rPr>
              <a:t>Георг Ом</a:t>
            </a:r>
            <a:endParaRPr lang="ru-RU" sz="2400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4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4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5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6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500"/>
                            </p:stCondLst>
                            <p:childTnLst>
                              <p:par>
                                <p:cTn id="72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4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7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8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4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9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9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3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" presetID="4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3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8" presetID="4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3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1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4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4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4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7" presetID="4" presetClass="exit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48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  <p:bldP spid="15" grpId="0"/>
      <p:bldP spid="15" grpId="1"/>
      <p:bldP spid="20" grpId="0"/>
      <p:bldP spid="21" grpId="0"/>
      <p:bldP spid="21" grpId="1"/>
      <p:bldP spid="22" grpId="0"/>
      <p:bldP spid="22" grpId="1"/>
      <p:bldP spid="23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1">
                <a:lumMod val="50000"/>
              </a:schemeClr>
            </a:gs>
            <a:gs pos="64999">
              <a:srgbClr val="F0EBD5"/>
            </a:gs>
            <a:gs pos="100000">
              <a:schemeClr val="bg1">
                <a:lumMod val="65000"/>
              </a:schemeClr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1331640" y="188640"/>
            <a:ext cx="72008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dirty="0" smtClean="0">
                <a:solidFill>
                  <a:srgbClr val="0070C0"/>
                </a:solidFill>
              </a:rPr>
              <a:t>7. Как называется этот  прибор?</a:t>
            </a:r>
            <a:endParaRPr lang="ru-RU" sz="4800" dirty="0">
              <a:solidFill>
                <a:srgbClr val="0070C0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2699792" y="4581128"/>
            <a:ext cx="366953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Амперметр</a:t>
            </a:r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17" name="Picture 6" descr="http://www.zapadpribor.com/static/images/products/8514.jpg"/>
          <p:cNvPicPr>
            <a:picLocks noChangeAspect="1" noChangeArrowheads="1"/>
          </p:cNvPicPr>
          <p:nvPr/>
        </p:nvPicPr>
        <p:blipFill>
          <a:blip r:embed="rId2" cstate="print"/>
          <a:srcRect r="3429"/>
          <a:stretch>
            <a:fillRect/>
          </a:stretch>
        </p:blipFill>
        <p:spPr bwMode="auto">
          <a:xfrm>
            <a:off x="3131840" y="1772816"/>
            <a:ext cx="2808312" cy="2796183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18" name="Picture 14" descr="http://www.elec.ru/_thumb/800x600/files/2010/05/27/offer/priboryi-kontaktnyie-ea-3000k-ev-3000k-ea-3002k0.jpg"/>
          <p:cNvPicPr>
            <a:picLocks noChangeAspect="1" noChangeArrowheads="1"/>
          </p:cNvPicPr>
          <p:nvPr/>
        </p:nvPicPr>
        <p:blipFill>
          <a:blip r:embed="rId3" cstate="print"/>
          <a:srcRect t="7238" r="8571" b="8317"/>
          <a:stretch>
            <a:fillRect/>
          </a:stretch>
        </p:blipFill>
        <p:spPr bwMode="auto">
          <a:xfrm>
            <a:off x="3347864" y="1916832"/>
            <a:ext cx="2304256" cy="2520280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20" name="Прямоугольник 19"/>
          <p:cNvSpPr/>
          <p:nvPr/>
        </p:nvSpPr>
        <p:spPr>
          <a:xfrm>
            <a:off x="1835696" y="4869160"/>
            <a:ext cx="566847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Микроамперметр</a:t>
            </a:r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21" name="Picture 4" descr="http://electricschool.org.ua/uploads/posts/2012-05/mha0rmw6ih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987824" y="2420888"/>
            <a:ext cx="2990850" cy="1495426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22" name="Прямоугольник 21"/>
          <p:cNvSpPr/>
          <p:nvPr/>
        </p:nvSpPr>
        <p:spPr>
          <a:xfrm>
            <a:off x="3347864" y="5013176"/>
            <a:ext cx="243483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Реостат</a:t>
            </a:r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23" name="Picture 16" descr="http://www.electro-mpo.ru/pic/mr0o6kg3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75856" y="1916832"/>
            <a:ext cx="2381250" cy="2381250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24" name="Прямоугольник 23"/>
          <p:cNvSpPr/>
          <p:nvPr/>
        </p:nvSpPr>
        <p:spPr>
          <a:xfrm>
            <a:off x="2051720" y="4581128"/>
            <a:ext cx="5317610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Гальванометр</a:t>
            </a:r>
          </a:p>
          <a:p>
            <a:pPr algn="ctr"/>
            <a:r>
              <a:rPr lang="ru-RU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(от амперметра)</a:t>
            </a:r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25" name="Picture 10" descr="http://www.energoportal.ru/uploaded/images/5481-20536.jpe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347864" y="1916832"/>
            <a:ext cx="2381250" cy="2428875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26" name="Прямоугольник 25"/>
          <p:cNvSpPr/>
          <p:nvPr/>
        </p:nvSpPr>
        <p:spPr>
          <a:xfrm>
            <a:off x="2123728" y="5229200"/>
            <a:ext cx="510101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Килоамперметр</a:t>
            </a:r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27" name="Picture 12" descr="http://www.ljplus.ru/img4/v/e/velobos/fentezimetr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347864" y="1700808"/>
            <a:ext cx="2664296" cy="2743392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28" name="Прямоугольник 27"/>
          <p:cNvSpPr/>
          <p:nvPr/>
        </p:nvSpPr>
        <p:spPr>
          <a:xfrm>
            <a:off x="2051720" y="4653136"/>
            <a:ext cx="5046381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Гальванометр</a:t>
            </a:r>
          </a:p>
          <a:p>
            <a:pPr algn="ctr"/>
            <a:r>
              <a:rPr lang="ru-RU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(от вольтметра)</a:t>
            </a:r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29" name="Picture 2" descr="http://im2-tub-ru.yandex.net/i?id=154810508-56-72&amp;n=21">
            <a:hlinkClick r:id="rId8"/>
          </p:cNvPr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059832" y="1772816"/>
            <a:ext cx="2736304" cy="2718183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30" name="Прямоугольник 29"/>
          <p:cNvSpPr/>
          <p:nvPr/>
        </p:nvSpPr>
        <p:spPr>
          <a:xfrm>
            <a:off x="2987824" y="5085184"/>
            <a:ext cx="336463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Вольтметр</a:t>
            </a:r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31" name="Picture 22" descr="http://www.produzon.ru/images/assets/p/ohmmeter-1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3203848" y="1772816"/>
            <a:ext cx="2190750" cy="2857500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32" name="Прямоугольник 31"/>
          <p:cNvSpPr/>
          <p:nvPr/>
        </p:nvSpPr>
        <p:spPr>
          <a:xfrm>
            <a:off x="3275856" y="5157192"/>
            <a:ext cx="262757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Омметр</a:t>
            </a:r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33" name="Picture 20" descr="http://images03.olx.com.ua/ui/16/89/22/1317891484_261208722_3--371--.jpg"/>
          <p:cNvPicPr>
            <a:picLocks noChangeAspect="1" noChangeArrowheads="1"/>
          </p:cNvPicPr>
          <p:nvPr/>
        </p:nvPicPr>
        <p:blipFill>
          <a:blip r:embed="rId11" cstate="print"/>
          <a:srcRect l="8818" t="2938" r="9611"/>
          <a:stretch>
            <a:fillRect/>
          </a:stretch>
        </p:blipFill>
        <p:spPr bwMode="auto">
          <a:xfrm>
            <a:off x="3203848" y="1844824"/>
            <a:ext cx="2664296" cy="2378994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34" name="Прямоугольник 33"/>
          <p:cNvSpPr/>
          <p:nvPr/>
        </p:nvSpPr>
        <p:spPr>
          <a:xfrm>
            <a:off x="2915816" y="5085184"/>
            <a:ext cx="262757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Омметр</a:t>
            </a:r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35" name="Picture 4" descr="http://robbi.electrob.ru/data/promarket/2/1906/pre_pic_986837.jpg/500_pic_986837.jp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2915816" y="1628800"/>
            <a:ext cx="2890292" cy="2890292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36" name="Прямоугольник 35"/>
          <p:cNvSpPr/>
          <p:nvPr/>
        </p:nvSpPr>
        <p:spPr>
          <a:xfrm>
            <a:off x="1259632" y="5301208"/>
            <a:ext cx="674864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Аналоговый ваттметр</a:t>
            </a:r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37" name="Picture 18" descr="http://www.ekits.ru/published/publicdata/SHOPEKITEKITS/attachments/SC/products_pictures/0013nw-10v-i1a-err.jpg"/>
          <p:cNvPicPr>
            <a:picLocks noChangeAspect="1" noChangeArrowheads="1"/>
          </p:cNvPicPr>
          <p:nvPr/>
        </p:nvPicPr>
        <p:blipFill>
          <a:blip r:embed="rId13" cstate="print"/>
          <a:srcRect t="12500" r="3125" b="12500"/>
          <a:stretch>
            <a:fillRect/>
          </a:stretch>
        </p:blipFill>
        <p:spPr bwMode="auto">
          <a:xfrm>
            <a:off x="3203848" y="2276872"/>
            <a:ext cx="2232248" cy="1296144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38" name="Прямоугольник 37"/>
          <p:cNvSpPr/>
          <p:nvPr/>
        </p:nvSpPr>
        <p:spPr>
          <a:xfrm>
            <a:off x="971600" y="4725144"/>
            <a:ext cx="7181325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Цифровой сдвоенный</a:t>
            </a:r>
          </a:p>
          <a:p>
            <a:pPr algn="ctr"/>
            <a:r>
              <a:rPr lang="ru-RU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амперметр/вольтметр</a:t>
            </a:r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4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6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5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8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5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0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5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2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4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5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6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4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4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5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6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6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4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65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6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>
                      <p:stCondLst>
                        <p:cond delay="indefinite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>
                      <p:stCondLst>
                        <p:cond delay="indefinite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>
                      <p:stCondLst>
                        <p:cond delay="indefinite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8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4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5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6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8" fill="hold">
                      <p:stCondLst>
                        <p:cond delay="indefinite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3" fill="hold">
                      <p:stCondLst>
                        <p:cond delay="indefinite"/>
                      </p:stCondLst>
                      <p:childTnLst>
                        <p:par>
                          <p:cTn id="194" fill="hold">
                            <p:stCondLst>
                              <p:cond delay="0"/>
                            </p:stCondLst>
                            <p:childTnLst>
                              <p:par>
                                <p:cTn id="19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9" fill="hold">
                      <p:stCondLst>
                        <p:cond delay="indefinite"/>
                      </p:stCondLst>
                      <p:childTnLst>
                        <p:par>
                          <p:cTn id="200" fill="hold">
                            <p:stCondLst>
                              <p:cond delay="0"/>
                            </p:stCondLst>
                            <p:childTnLst>
                              <p:par>
                                <p:cTn id="201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20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4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05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6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8" fill="hold">
                      <p:stCondLst>
                        <p:cond delay="indefinite"/>
                      </p:stCondLst>
                      <p:childTnLst>
                        <p:par>
                          <p:cTn id="209" fill="hold">
                            <p:stCondLst>
                              <p:cond delay="0"/>
                            </p:stCondLst>
                            <p:childTnLst>
                              <p:par>
                                <p:cTn id="2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1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3" fill="hold">
                      <p:stCondLst>
                        <p:cond delay="indefinite"/>
                      </p:stCondLst>
                      <p:childTnLst>
                        <p:par>
                          <p:cTn id="214" fill="hold">
                            <p:stCondLst>
                              <p:cond delay="0"/>
                            </p:stCondLst>
                            <p:childTnLst>
                              <p:par>
                                <p:cTn id="21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9" fill="hold">
                      <p:stCondLst>
                        <p:cond delay="indefinite"/>
                      </p:stCondLst>
                      <p:childTnLst>
                        <p:par>
                          <p:cTn id="220" fill="hold">
                            <p:stCondLst>
                              <p:cond delay="0"/>
                            </p:stCondLst>
                            <p:childTnLst>
                              <p:par>
                                <p:cTn id="221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22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4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25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6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6" grpId="0"/>
      <p:bldP spid="16" grpId="1"/>
      <p:bldP spid="20" grpId="0"/>
      <p:bldP spid="20" grpId="1"/>
      <p:bldP spid="22" grpId="0"/>
      <p:bldP spid="22" grpId="1"/>
      <p:bldP spid="24" grpId="0"/>
      <p:bldP spid="24" grpId="1"/>
      <p:bldP spid="26" grpId="0"/>
      <p:bldP spid="26" grpId="1"/>
      <p:bldP spid="28" grpId="0"/>
      <p:bldP spid="28" grpId="1"/>
      <p:bldP spid="30" grpId="0"/>
      <p:bldP spid="30" grpId="1"/>
      <p:bldP spid="32" grpId="0"/>
      <p:bldP spid="32" grpId="1"/>
      <p:bldP spid="34" grpId="0"/>
      <p:bldP spid="34" grpId="1"/>
      <p:bldP spid="36" grpId="0"/>
      <p:bldP spid="36" grpId="1"/>
      <p:bldP spid="38" grpId="0"/>
      <p:bldP spid="38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1">
                <a:lumMod val="50000"/>
              </a:schemeClr>
            </a:gs>
            <a:gs pos="64999">
              <a:srgbClr val="F0EBD5"/>
            </a:gs>
            <a:gs pos="100000">
              <a:schemeClr val="bg1">
                <a:lumMod val="65000"/>
              </a:schemeClr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55776" y="1916832"/>
            <a:ext cx="395717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Конец урока</a:t>
            </a:r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1">
                <a:lumMod val="50000"/>
              </a:schemeClr>
            </a:gs>
            <a:gs pos="64999">
              <a:srgbClr val="F0EBD5"/>
            </a:gs>
            <a:gs pos="100000">
              <a:schemeClr val="bg1">
                <a:lumMod val="65000"/>
              </a:schemeClr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287016" y="4293096"/>
            <a:ext cx="8856984" cy="2232248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40000"/>
                  <a:lumOff val="60000"/>
                  <a:tint val="66000"/>
                  <a:satMod val="160000"/>
                </a:schemeClr>
              </a:gs>
              <a:gs pos="50000">
                <a:schemeClr val="tx2">
                  <a:lumMod val="40000"/>
                  <a:lumOff val="60000"/>
                  <a:tint val="44500"/>
                  <a:satMod val="160000"/>
                </a:schemeClr>
              </a:gs>
              <a:gs pos="100000">
                <a:schemeClr val="tx2">
                  <a:lumMod val="40000"/>
                  <a:lumOff val="60000"/>
                  <a:tint val="23500"/>
                  <a:satMod val="160000"/>
                </a:schemeClr>
              </a:gs>
            </a:gsLst>
            <a:lin ang="13500000" scaled="1"/>
            <a:tileRect/>
          </a:gra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179512" y="332656"/>
            <a:ext cx="8856984" cy="3168352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60000"/>
                  <a:lumOff val="4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rgbClr val="E7E2F8"/>
              </a:gs>
            </a:gsLst>
            <a:path path="circle">
              <a:fillToRect l="100000" t="100000"/>
            </a:path>
            <a:tileRect r="-100000" b="-100000"/>
          </a:gra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TextBox 1"/>
          <p:cNvSpPr txBox="1"/>
          <p:nvPr/>
        </p:nvSpPr>
        <p:spPr>
          <a:xfrm>
            <a:off x="251520" y="548680"/>
            <a:ext cx="8496944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indent="342900" algn="just" fontAlgn="base">
              <a:spcBef>
                <a:spcPct val="0"/>
              </a:spcBef>
              <a:spcAft>
                <a:spcPct val="0"/>
              </a:spcAft>
            </a:pPr>
            <a:r>
              <a:rPr lang="ru-RU" b="1" i="1" dirty="0" smtClean="0">
                <a:solidFill>
                  <a:srgbClr val="000000"/>
                </a:solidFill>
                <a:latin typeface="Georgia" pitchFamily="18" charset="0"/>
                <a:cs typeface="Arial" pitchFamily="34" charset="0"/>
              </a:rPr>
              <a:t>Цель урока: </a:t>
            </a:r>
            <a:r>
              <a:rPr lang="ru-RU" dirty="0" smtClean="0">
                <a:solidFill>
                  <a:srgbClr val="000000"/>
                </a:solidFill>
                <a:latin typeface="Georgia" pitchFamily="18" charset="0"/>
                <a:cs typeface="Arial" pitchFamily="34" charset="0"/>
              </a:rPr>
              <a:t>исследовать зависимость силы тока от напряжения и от сопротивления (на реостате);  ввести понятие сопротивления проводника; объяснить причины сопротивления проводника с точки зрения электронной проводимости металлов;  ввести единицы измерения сопротивления; сформулировать закон Ома для участка цепи;  формировать физическую картину мира, развивать умения наблюдать, сопоставлять, сравнивать и обобщать результаты экспериментов.</a:t>
            </a:r>
            <a:endParaRPr lang="ru-RU" dirty="0" smtClean="0">
              <a:latin typeface="Arial" pitchFamily="34" charset="0"/>
              <a:cs typeface="Arial" pitchFamily="34" charset="0"/>
            </a:endParaRPr>
          </a:p>
          <a:p>
            <a:pPr lvl="0" indent="34290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b="1" i="1" dirty="0" smtClean="0">
                <a:solidFill>
                  <a:srgbClr val="000000"/>
                </a:solidFill>
                <a:latin typeface="Georgia" pitchFamily="18" charset="0"/>
                <a:cs typeface="Arial" pitchFamily="34" charset="0"/>
              </a:rPr>
              <a:t>Тип урока: </a:t>
            </a:r>
            <a:r>
              <a:rPr lang="ru-RU" dirty="0" smtClean="0">
                <a:solidFill>
                  <a:srgbClr val="000000"/>
                </a:solidFill>
                <a:latin typeface="Georgia" pitchFamily="18" charset="0"/>
                <a:cs typeface="Arial" pitchFamily="34" charset="0"/>
              </a:rPr>
              <a:t>комбинированный, «открытие» нового знания (урок-исследование).</a:t>
            </a:r>
            <a:endParaRPr lang="ru-RU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95536" y="4581128"/>
            <a:ext cx="8424936" cy="1754326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pPr lvl="0" indent="34290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b="1" i="1" dirty="0" smtClean="0">
                <a:solidFill>
                  <a:srgbClr val="000000"/>
                </a:solidFill>
                <a:latin typeface="Georgia" pitchFamily="18" charset="0"/>
                <a:cs typeface="Arial" pitchFamily="34" charset="0"/>
              </a:rPr>
              <a:t>Методы урока:</a:t>
            </a:r>
            <a:endParaRPr lang="ru-RU" dirty="0" smtClean="0">
              <a:latin typeface="Arial" pitchFamily="34" charset="0"/>
              <a:cs typeface="Arial" pitchFamily="34" charset="0"/>
            </a:endParaRPr>
          </a:p>
          <a:p>
            <a:pPr lvl="0" indent="34290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dirty="0" smtClean="0">
                <a:solidFill>
                  <a:srgbClr val="000000"/>
                </a:solidFill>
                <a:latin typeface="Symbol" pitchFamily="18" charset="2"/>
                <a:cs typeface="Arial" pitchFamily="34" charset="0"/>
              </a:rPr>
              <a:t> ·</a:t>
            </a:r>
            <a:r>
              <a:rPr lang="ru-RU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solidFill>
                  <a:srgbClr val="000000"/>
                </a:solidFill>
                <a:latin typeface="Georgia" pitchFamily="18" charset="0"/>
                <a:cs typeface="Arial" pitchFamily="34" charset="0"/>
              </a:rPr>
              <a:t>словесный (опрос, объяснение, беседа)</a:t>
            </a:r>
            <a:endParaRPr lang="ru-RU" dirty="0" smtClean="0">
              <a:latin typeface="Arial" pitchFamily="34" charset="0"/>
              <a:cs typeface="Arial" pitchFamily="34" charset="0"/>
            </a:endParaRPr>
          </a:p>
          <a:p>
            <a:pPr lvl="0" indent="34290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solidFill>
                  <a:srgbClr val="000000"/>
                </a:solidFill>
                <a:latin typeface="Symbol" pitchFamily="18" charset="2"/>
                <a:cs typeface="Arial" pitchFamily="34" charset="0"/>
              </a:rPr>
              <a:t>  ·</a:t>
            </a:r>
            <a:r>
              <a:rPr lang="ru-RU" dirty="0" smtClean="0">
                <a:solidFill>
                  <a:srgbClr val="000000"/>
                </a:solidFill>
                <a:latin typeface="Georgia" pitchFamily="18" charset="0"/>
                <a:cs typeface="Arial" pitchFamily="34" charset="0"/>
              </a:rPr>
              <a:t>наглядный (демонстрационный эксперимент, компьютерная презентация)</a:t>
            </a:r>
            <a:endParaRPr lang="ru-RU" dirty="0" smtClean="0">
              <a:latin typeface="Arial" pitchFamily="34" charset="0"/>
              <a:cs typeface="Arial" pitchFamily="34" charset="0"/>
            </a:endParaRPr>
          </a:p>
          <a:p>
            <a:pPr lvl="0" indent="34290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solidFill>
                  <a:srgbClr val="000000"/>
                </a:solidFill>
                <a:latin typeface="Symbol" pitchFamily="18" charset="2"/>
                <a:cs typeface="Arial" pitchFamily="34" charset="0"/>
              </a:rPr>
              <a:t>  ·</a:t>
            </a:r>
            <a:r>
              <a:rPr lang="ru-RU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dirty="0" smtClean="0">
                <a:solidFill>
                  <a:srgbClr val="000000"/>
                </a:solidFill>
                <a:latin typeface="Georgia" pitchFamily="18" charset="0"/>
                <a:cs typeface="Arial" pitchFamily="34" charset="0"/>
              </a:rPr>
              <a:t>практический (решение задач)</a:t>
            </a:r>
            <a:endParaRPr lang="ru-RU" dirty="0" smtClean="0">
              <a:latin typeface="Arial" pitchFamily="34" charset="0"/>
              <a:cs typeface="Arial" pitchFamily="34" charset="0"/>
            </a:endParaRPr>
          </a:p>
          <a:p>
            <a:pPr lvl="0" indent="34290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solidFill>
                  <a:srgbClr val="000000"/>
                </a:solidFill>
                <a:latin typeface="Georgia" pitchFamily="18" charset="0"/>
                <a:cs typeface="Arial" pitchFamily="34" charset="0"/>
              </a:rPr>
              <a:t> </a:t>
            </a:r>
            <a:r>
              <a:rPr lang="ru-RU" b="1" i="1" dirty="0" smtClean="0">
                <a:solidFill>
                  <a:srgbClr val="000000"/>
                </a:solidFill>
                <a:latin typeface="Georgia" pitchFamily="18" charset="0"/>
                <a:cs typeface="Arial" pitchFamily="34" charset="0"/>
              </a:rPr>
              <a:t>Формы работы: </a:t>
            </a:r>
            <a:r>
              <a:rPr lang="ru-RU" dirty="0" smtClean="0">
                <a:solidFill>
                  <a:srgbClr val="000000"/>
                </a:solidFill>
                <a:latin typeface="Georgia" pitchFamily="18" charset="0"/>
                <a:cs typeface="Arial" pitchFamily="34" charset="0"/>
              </a:rPr>
              <a:t>индивидуальная, групповая, коллективная.</a:t>
            </a:r>
            <a:endParaRPr lang="ru-RU" dirty="0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1">
                <a:lumMod val="50000"/>
              </a:schemeClr>
            </a:gs>
            <a:gs pos="64999">
              <a:srgbClr val="F0EBD5"/>
            </a:gs>
            <a:gs pos="100000">
              <a:schemeClr val="bg1">
                <a:lumMod val="65000"/>
              </a:schemeClr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755576" y="836712"/>
          <a:ext cx="7128792" cy="5162749"/>
        </p:xfrm>
        <a:graphic>
          <a:graphicData uri="http://schemas.openxmlformats.org/drawingml/2006/table">
            <a:tbl>
              <a:tblPr/>
              <a:tblGrid>
                <a:gridCol w="3295988"/>
                <a:gridCol w="1321178"/>
                <a:gridCol w="1215482"/>
                <a:gridCol w="1296144"/>
              </a:tblGrid>
              <a:tr h="64807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Verdana" pitchFamily="34" charset="0"/>
                        </a:rPr>
                        <a:t>1. Обозначение силы тока, единица измерения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flip="none" rotWithShape="1">
                      <a:gsLst>
                        <a:gs pos="0">
                          <a:srgbClr val="8488C4"/>
                        </a:gs>
                        <a:gs pos="53000">
                          <a:srgbClr val="D4DEFF"/>
                        </a:gs>
                        <a:gs pos="83000">
                          <a:srgbClr val="D4DEFF"/>
                        </a:gs>
                        <a:gs pos="100000">
                          <a:srgbClr val="96AB94"/>
                        </a:gs>
                      </a:gsLst>
                      <a:lin ang="5400000" scaled="0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Verdana" pitchFamily="34" charset="0"/>
                        </a:rPr>
                        <a:t>I, A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flip="none" rotWithShape="1">
                      <a:gsLst>
                        <a:gs pos="0">
                          <a:srgbClr val="8488C4"/>
                        </a:gs>
                        <a:gs pos="53000">
                          <a:srgbClr val="D4DEFF"/>
                        </a:gs>
                        <a:gs pos="83000">
                          <a:srgbClr val="D4DEFF"/>
                        </a:gs>
                        <a:gs pos="100000">
                          <a:srgbClr val="96AB94"/>
                        </a:gs>
                      </a:gsLst>
                      <a:lin ang="5400000" scaled="0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Verdana" pitchFamily="34" charset="0"/>
                        </a:rPr>
                        <a:t>q, A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flip="none" rotWithShape="1">
                      <a:gsLst>
                        <a:gs pos="0">
                          <a:srgbClr val="8488C4"/>
                        </a:gs>
                        <a:gs pos="53000">
                          <a:srgbClr val="D4DEFF"/>
                        </a:gs>
                        <a:gs pos="83000">
                          <a:srgbClr val="D4DEFF"/>
                        </a:gs>
                        <a:gs pos="100000">
                          <a:srgbClr val="96AB94"/>
                        </a:gs>
                      </a:gsLst>
                      <a:lin ang="5400000" scaled="0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Verdana" pitchFamily="34" charset="0"/>
                        </a:rPr>
                        <a:t>U, </a:t>
                      </a: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Verdana" pitchFamily="34" charset="0"/>
                        </a:rPr>
                        <a:t>В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flip="none" rotWithShape="1">
                      <a:gsLst>
                        <a:gs pos="0">
                          <a:srgbClr val="8488C4"/>
                        </a:gs>
                        <a:gs pos="53000">
                          <a:srgbClr val="D4DEFF"/>
                        </a:gs>
                        <a:gs pos="83000">
                          <a:srgbClr val="D4DEFF"/>
                        </a:gs>
                        <a:gs pos="100000">
                          <a:srgbClr val="96AB94"/>
                        </a:gs>
                      </a:gsLst>
                      <a:lin ang="5400000" scaled="0"/>
                      <a:tileRect/>
                    </a:gradFill>
                  </a:tcPr>
                </a:tc>
              </a:tr>
              <a:tr h="7920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Verdana" pitchFamily="34" charset="0"/>
                        </a:rPr>
                        <a:t>2. Обозначение сопротивления, единица измерения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flip="none" rotWithShape="1">
                      <a:gsLst>
                        <a:gs pos="0">
                          <a:srgbClr val="8488C4"/>
                        </a:gs>
                        <a:gs pos="53000">
                          <a:srgbClr val="D4DEFF"/>
                        </a:gs>
                        <a:gs pos="83000">
                          <a:srgbClr val="D4DEFF"/>
                        </a:gs>
                        <a:gs pos="100000">
                          <a:srgbClr val="96AB94"/>
                        </a:gs>
                      </a:gsLst>
                      <a:lin ang="5400000" scaled="0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Verdana" pitchFamily="34" charset="0"/>
                        </a:rPr>
                        <a:t>R, A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flip="none" rotWithShape="1">
                      <a:gsLst>
                        <a:gs pos="0">
                          <a:srgbClr val="8488C4"/>
                        </a:gs>
                        <a:gs pos="53000">
                          <a:srgbClr val="D4DEFF"/>
                        </a:gs>
                        <a:gs pos="83000">
                          <a:srgbClr val="D4DEFF"/>
                        </a:gs>
                        <a:gs pos="100000">
                          <a:srgbClr val="96AB94"/>
                        </a:gs>
                      </a:gsLst>
                      <a:lin ang="5400000" scaled="0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Verdana" pitchFamily="34" charset="0"/>
                        </a:rPr>
                        <a:t>U,</a:t>
                      </a: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Verdana" pitchFamily="34" charset="0"/>
                        </a:rPr>
                        <a:t> Ом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flip="none" rotWithShape="1">
                      <a:gsLst>
                        <a:gs pos="0">
                          <a:srgbClr val="8488C4"/>
                        </a:gs>
                        <a:gs pos="53000">
                          <a:srgbClr val="D4DEFF"/>
                        </a:gs>
                        <a:gs pos="83000">
                          <a:srgbClr val="D4DEFF"/>
                        </a:gs>
                        <a:gs pos="100000">
                          <a:srgbClr val="96AB94"/>
                        </a:gs>
                      </a:gsLst>
                      <a:lin ang="5400000" scaled="0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Verdana" pitchFamily="34" charset="0"/>
                        </a:rPr>
                        <a:t>R, </a:t>
                      </a: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Verdana" pitchFamily="34" charset="0"/>
                        </a:rPr>
                        <a:t>Ом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flip="none" rotWithShape="1">
                      <a:gsLst>
                        <a:gs pos="0">
                          <a:srgbClr val="8488C4"/>
                        </a:gs>
                        <a:gs pos="53000">
                          <a:srgbClr val="D4DEFF"/>
                        </a:gs>
                        <a:gs pos="83000">
                          <a:srgbClr val="D4DEFF"/>
                        </a:gs>
                        <a:gs pos="100000">
                          <a:srgbClr val="96AB94"/>
                        </a:gs>
                      </a:gsLst>
                      <a:lin ang="5400000" scaled="0"/>
                      <a:tileRect/>
                    </a:gradFill>
                  </a:tcPr>
                </a:tc>
              </a:tr>
              <a:tr h="617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Verdana" pitchFamily="34" charset="0"/>
                        </a:rPr>
                        <a:t>3. Обозначение напряжения, единица измерения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flip="none" rotWithShape="1">
                      <a:gsLst>
                        <a:gs pos="0">
                          <a:srgbClr val="8488C4"/>
                        </a:gs>
                        <a:gs pos="53000">
                          <a:srgbClr val="D4DEFF"/>
                        </a:gs>
                        <a:gs pos="83000">
                          <a:srgbClr val="D4DEFF"/>
                        </a:gs>
                        <a:gs pos="100000">
                          <a:srgbClr val="96AB94"/>
                        </a:gs>
                      </a:gsLst>
                      <a:lin ang="5400000" scaled="0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Verdana" pitchFamily="34" charset="0"/>
                        </a:rPr>
                        <a:t>U,</a:t>
                      </a: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Verdana" pitchFamily="34" charset="0"/>
                        </a:rPr>
                        <a:t> Ом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flip="none" rotWithShape="1">
                      <a:gsLst>
                        <a:gs pos="0">
                          <a:srgbClr val="8488C4"/>
                        </a:gs>
                        <a:gs pos="53000">
                          <a:srgbClr val="D4DEFF"/>
                        </a:gs>
                        <a:gs pos="83000">
                          <a:srgbClr val="D4DEFF"/>
                        </a:gs>
                        <a:gs pos="100000">
                          <a:srgbClr val="96AB94"/>
                        </a:gs>
                      </a:gsLst>
                      <a:lin ang="5400000" scaled="0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Verdana" pitchFamily="34" charset="0"/>
                        </a:rPr>
                        <a:t>I, </a:t>
                      </a: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Verdana" pitchFamily="34" charset="0"/>
                        </a:rPr>
                        <a:t>В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flip="none" rotWithShape="1">
                      <a:gsLst>
                        <a:gs pos="0">
                          <a:srgbClr val="8488C4"/>
                        </a:gs>
                        <a:gs pos="53000">
                          <a:srgbClr val="D4DEFF"/>
                        </a:gs>
                        <a:gs pos="83000">
                          <a:srgbClr val="D4DEFF"/>
                        </a:gs>
                        <a:gs pos="100000">
                          <a:srgbClr val="96AB94"/>
                        </a:gs>
                      </a:gsLst>
                      <a:lin ang="5400000" scaled="0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Verdana" pitchFamily="34" charset="0"/>
                        </a:rPr>
                        <a:t>U, </a:t>
                      </a: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Verdana" pitchFamily="34" charset="0"/>
                        </a:rPr>
                        <a:t>В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flip="none" rotWithShape="1">
                      <a:gsLst>
                        <a:gs pos="0">
                          <a:srgbClr val="8488C4"/>
                        </a:gs>
                        <a:gs pos="53000">
                          <a:srgbClr val="D4DEFF"/>
                        </a:gs>
                        <a:gs pos="83000">
                          <a:srgbClr val="D4DEFF"/>
                        </a:gs>
                        <a:gs pos="100000">
                          <a:srgbClr val="96AB94"/>
                        </a:gs>
                      </a:gsLst>
                      <a:lin ang="5400000" scaled="0"/>
                      <a:tileRect/>
                    </a:gradFill>
                  </a:tcPr>
                </a:tc>
              </a:tr>
              <a:tr h="56675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Verdana" pitchFamily="34" charset="0"/>
                        </a:rPr>
                        <a:t>4. Формула силы тока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flip="none" rotWithShape="1">
                      <a:gsLst>
                        <a:gs pos="0">
                          <a:srgbClr val="8488C4"/>
                        </a:gs>
                        <a:gs pos="53000">
                          <a:srgbClr val="D4DEFF"/>
                        </a:gs>
                        <a:gs pos="83000">
                          <a:srgbClr val="D4DEFF"/>
                        </a:gs>
                        <a:gs pos="100000">
                          <a:srgbClr val="96AB94"/>
                        </a:gs>
                      </a:gsLst>
                      <a:lin ang="5400000" scaled="0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Verdana" pitchFamily="34" charset="0"/>
                        </a:rPr>
                        <a:t>I=q/t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flip="none" rotWithShape="1">
                      <a:gsLst>
                        <a:gs pos="0">
                          <a:srgbClr val="8488C4"/>
                        </a:gs>
                        <a:gs pos="53000">
                          <a:srgbClr val="D4DEFF"/>
                        </a:gs>
                        <a:gs pos="83000">
                          <a:srgbClr val="D4DEFF"/>
                        </a:gs>
                        <a:gs pos="100000">
                          <a:srgbClr val="96AB94"/>
                        </a:gs>
                      </a:gsLst>
                      <a:lin ang="5400000" scaled="0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Verdana" pitchFamily="34" charset="0"/>
                        </a:rPr>
                        <a:t>I=qt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flip="none" rotWithShape="1">
                      <a:gsLst>
                        <a:gs pos="0">
                          <a:srgbClr val="8488C4"/>
                        </a:gs>
                        <a:gs pos="53000">
                          <a:srgbClr val="D4DEFF"/>
                        </a:gs>
                        <a:gs pos="83000">
                          <a:srgbClr val="D4DEFF"/>
                        </a:gs>
                        <a:gs pos="100000">
                          <a:srgbClr val="96AB94"/>
                        </a:gs>
                      </a:gsLst>
                      <a:lin ang="5400000" scaled="0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Verdana" pitchFamily="34" charset="0"/>
                        </a:rPr>
                        <a:t>U=A/q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flip="none" rotWithShape="1">
                      <a:gsLst>
                        <a:gs pos="0">
                          <a:srgbClr val="8488C4"/>
                        </a:gs>
                        <a:gs pos="53000">
                          <a:srgbClr val="D4DEFF"/>
                        </a:gs>
                        <a:gs pos="83000">
                          <a:srgbClr val="D4DEFF"/>
                        </a:gs>
                        <a:gs pos="100000">
                          <a:srgbClr val="96AB94"/>
                        </a:gs>
                      </a:gsLst>
                      <a:lin ang="5400000" scaled="0"/>
                      <a:tileRect/>
                    </a:gradFill>
                  </a:tcPr>
                </a:tc>
              </a:tr>
              <a:tr h="100673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Verdana" pitchFamily="34" charset="0"/>
                        </a:rPr>
                        <a:t>5. Цена деления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Verdana" pitchFamily="34" charset="0"/>
                        </a:rPr>
                        <a:t> шкалы прибора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flip="none" rotWithShape="1">
                      <a:gsLst>
                        <a:gs pos="0">
                          <a:srgbClr val="8488C4"/>
                        </a:gs>
                        <a:gs pos="53000">
                          <a:srgbClr val="D4DEFF"/>
                        </a:gs>
                        <a:gs pos="83000">
                          <a:srgbClr val="D4DEFF"/>
                        </a:gs>
                        <a:gs pos="100000">
                          <a:srgbClr val="96AB94"/>
                        </a:gs>
                      </a:gsLst>
                      <a:lin ang="5400000" scaled="0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Verdana" pitchFamily="34" charset="0"/>
                        </a:rPr>
                        <a:t>0.1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flip="none" rotWithShape="1">
                      <a:gsLst>
                        <a:gs pos="0">
                          <a:srgbClr val="8488C4"/>
                        </a:gs>
                        <a:gs pos="53000">
                          <a:srgbClr val="D4DEFF"/>
                        </a:gs>
                        <a:gs pos="83000">
                          <a:srgbClr val="D4DEFF"/>
                        </a:gs>
                        <a:gs pos="100000">
                          <a:srgbClr val="96AB94"/>
                        </a:gs>
                      </a:gsLst>
                      <a:lin ang="5400000" scaled="0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Verdana" pitchFamily="34" charset="0"/>
                        </a:rPr>
                        <a:t>0.5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flip="none" rotWithShape="1">
                      <a:gsLst>
                        <a:gs pos="0">
                          <a:srgbClr val="8488C4"/>
                        </a:gs>
                        <a:gs pos="53000">
                          <a:srgbClr val="D4DEFF"/>
                        </a:gs>
                        <a:gs pos="83000">
                          <a:srgbClr val="D4DEFF"/>
                        </a:gs>
                        <a:gs pos="100000">
                          <a:srgbClr val="96AB94"/>
                        </a:gs>
                      </a:gsLst>
                      <a:lin ang="5400000" scaled="0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Verdana" pitchFamily="34" charset="0"/>
                        </a:rPr>
                        <a:t>0.2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flip="none" rotWithShape="1">
                      <a:gsLst>
                        <a:gs pos="0">
                          <a:srgbClr val="8488C4"/>
                        </a:gs>
                        <a:gs pos="53000">
                          <a:srgbClr val="D4DEFF"/>
                        </a:gs>
                        <a:gs pos="83000">
                          <a:srgbClr val="D4DEFF"/>
                        </a:gs>
                        <a:gs pos="100000">
                          <a:srgbClr val="96AB94"/>
                        </a:gs>
                      </a:gsLst>
                      <a:lin ang="5400000" scaled="0"/>
                      <a:tileRect/>
                    </a:gradFill>
                  </a:tcPr>
                </a:tc>
              </a:tr>
              <a:tr h="57606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Verdana" pitchFamily="34" charset="0"/>
                        </a:rPr>
                        <a:t>6. Формула напряжения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flip="none" rotWithShape="1">
                      <a:gsLst>
                        <a:gs pos="0">
                          <a:srgbClr val="8488C4"/>
                        </a:gs>
                        <a:gs pos="53000">
                          <a:srgbClr val="D4DEFF"/>
                        </a:gs>
                        <a:gs pos="83000">
                          <a:srgbClr val="D4DEFF"/>
                        </a:gs>
                        <a:gs pos="100000">
                          <a:srgbClr val="96AB94"/>
                        </a:gs>
                      </a:gsLst>
                      <a:lin ang="5400000" scaled="0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Verdana" pitchFamily="34" charset="0"/>
                        </a:rPr>
                        <a:t>U=A/q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Verdana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flip="none" rotWithShape="1">
                      <a:gsLst>
                        <a:gs pos="0">
                          <a:srgbClr val="8488C4"/>
                        </a:gs>
                        <a:gs pos="53000">
                          <a:srgbClr val="D4DEFF"/>
                        </a:gs>
                        <a:gs pos="83000">
                          <a:srgbClr val="D4DEFF"/>
                        </a:gs>
                        <a:gs pos="100000">
                          <a:srgbClr val="96AB94"/>
                        </a:gs>
                      </a:gsLst>
                      <a:lin ang="5400000" scaled="0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Verdana" pitchFamily="34" charset="0"/>
                        </a:rPr>
                        <a:t>U=A</a:t>
                      </a: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Verdana" pitchFamily="34" charset="0"/>
                        </a:rPr>
                        <a:t>*</a:t>
                      </a: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Verdana" pitchFamily="34" charset="0"/>
                        </a:rPr>
                        <a:t>q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Verdana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flip="none" rotWithShape="1">
                      <a:gsLst>
                        <a:gs pos="0">
                          <a:srgbClr val="8488C4"/>
                        </a:gs>
                        <a:gs pos="53000">
                          <a:srgbClr val="D4DEFF"/>
                        </a:gs>
                        <a:gs pos="83000">
                          <a:srgbClr val="D4DEFF"/>
                        </a:gs>
                        <a:gs pos="100000">
                          <a:srgbClr val="96AB94"/>
                        </a:gs>
                      </a:gsLst>
                      <a:lin ang="5400000" scaled="0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Verdana" pitchFamily="34" charset="0"/>
                        </a:rPr>
                        <a:t>I=q/t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Verdana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flip="none" rotWithShape="1">
                      <a:gsLst>
                        <a:gs pos="0">
                          <a:srgbClr val="8488C4"/>
                        </a:gs>
                        <a:gs pos="53000">
                          <a:srgbClr val="D4DEFF"/>
                        </a:gs>
                        <a:gs pos="83000">
                          <a:srgbClr val="D4DEFF"/>
                        </a:gs>
                        <a:gs pos="100000">
                          <a:srgbClr val="96AB94"/>
                        </a:gs>
                      </a:gsLst>
                      <a:lin ang="5400000" scaled="0"/>
                      <a:tileRect/>
                    </a:gradFill>
                  </a:tcPr>
                </a:tc>
              </a:tr>
              <a:tr h="86245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Verdana" pitchFamily="34" charset="0"/>
                        </a:rPr>
                        <a:t>7. Погрешность измерения величины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flip="none" rotWithShape="1">
                      <a:gsLst>
                        <a:gs pos="0">
                          <a:srgbClr val="8488C4"/>
                        </a:gs>
                        <a:gs pos="53000">
                          <a:srgbClr val="D4DEFF"/>
                        </a:gs>
                        <a:gs pos="83000">
                          <a:srgbClr val="D4DEFF"/>
                        </a:gs>
                        <a:gs pos="100000">
                          <a:srgbClr val="96AB94"/>
                        </a:gs>
                      </a:gsLst>
                      <a:lin ang="5400000" scaled="0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Verdana" pitchFamily="34" charset="0"/>
                        </a:rPr>
                        <a:t>0.001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flip="none" rotWithShape="1">
                      <a:gsLst>
                        <a:gs pos="0">
                          <a:srgbClr val="8488C4"/>
                        </a:gs>
                        <a:gs pos="53000">
                          <a:srgbClr val="D4DEFF"/>
                        </a:gs>
                        <a:gs pos="83000">
                          <a:srgbClr val="D4DEFF"/>
                        </a:gs>
                        <a:gs pos="100000">
                          <a:srgbClr val="96AB94"/>
                        </a:gs>
                      </a:gsLst>
                      <a:lin ang="5400000" scaled="0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Verdana" pitchFamily="34" charset="0"/>
                        </a:rPr>
                        <a:t>0.05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flip="none" rotWithShape="1">
                      <a:gsLst>
                        <a:gs pos="0">
                          <a:srgbClr val="8488C4"/>
                        </a:gs>
                        <a:gs pos="53000">
                          <a:srgbClr val="D4DEFF"/>
                        </a:gs>
                        <a:gs pos="83000">
                          <a:srgbClr val="D4DEFF"/>
                        </a:gs>
                        <a:gs pos="100000">
                          <a:srgbClr val="96AB94"/>
                        </a:gs>
                      </a:gsLst>
                      <a:lin ang="5400000" scaled="0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Verdana" pitchFamily="34" charset="0"/>
                        </a:rPr>
                        <a:t>0.5 цены деления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flip="none" rotWithShape="1">
                      <a:gsLst>
                        <a:gs pos="0">
                          <a:srgbClr val="8488C4"/>
                        </a:gs>
                        <a:gs pos="53000">
                          <a:srgbClr val="D4DEFF"/>
                        </a:gs>
                        <a:gs pos="83000">
                          <a:srgbClr val="D4DEFF"/>
                        </a:gs>
                        <a:gs pos="100000">
                          <a:srgbClr val="96AB94"/>
                        </a:gs>
                      </a:gsLst>
                      <a:lin ang="5400000" scaled="0"/>
                      <a:tileRect/>
                    </a:gradFill>
                  </a:tcPr>
                </a:tc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827584" y="332656"/>
            <a:ext cx="71287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1. Повторим понятия:</a:t>
            </a:r>
            <a:endParaRPr lang="ru-RU" sz="2400" dirty="0"/>
          </a:p>
        </p:txBody>
      </p:sp>
      <p:pic>
        <p:nvPicPr>
          <p:cNvPr id="5" name="Picture 2" descr="http://physik.ucoz.ru/images/egetem_1/a12_01.PNG"/>
          <p:cNvPicPr>
            <a:picLocks noChangeAspect="1" noChangeArrowheads="1"/>
          </p:cNvPicPr>
          <p:nvPr/>
        </p:nvPicPr>
        <p:blipFill>
          <a:blip r:embed="rId2" cstate="print"/>
          <a:srcRect l="60811" t="12243" r="6020" b="29604"/>
          <a:stretch>
            <a:fillRect/>
          </a:stretch>
        </p:blipFill>
        <p:spPr bwMode="auto">
          <a:xfrm>
            <a:off x="3779912" y="3933056"/>
            <a:ext cx="1091490" cy="86409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1">
                <a:lumMod val="50000"/>
              </a:schemeClr>
            </a:gs>
            <a:gs pos="64999">
              <a:srgbClr val="F0EBD5"/>
            </a:gs>
            <a:gs pos="100000">
              <a:schemeClr val="bg1">
                <a:lumMod val="65000"/>
              </a:schemeClr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39552" y="476672"/>
            <a:ext cx="7920880" cy="54476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i="1" u="sng" dirty="0" smtClean="0"/>
              <a:t>Описание работы:</a:t>
            </a:r>
          </a:p>
          <a:p>
            <a:endParaRPr lang="ru-RU" sz="2000" i="1" u="sng" dirty="0" smtClean="0"/>
          </a:p>
          <a:p>
            <a:r>
              <a:rPr lang="ru-RU" sz="2000" dirty="0" smtClean="0"/>
              <a:t>Оборудование:</a:t>
            </a:r>
            <a:r>
              <a:rPr lang="ru-RU" i="1" u="sng" dirty="0" smtClean="0"/>
              <a:t> </a:t>
            </a:r>
            <a:r>
              <a:rPr lang="ru-RU" dirty="0" smtClean="0"/>
              <a:t>источник питания, набор «Электричество» из комплекта </a:t>
            </a:r>
            <a:r>
              <a:rPr lang="en-US" dirty="0" smtClean="0"/>
              <a:t> L – micro</a:t>
            </a:r>
            <a:endParaRPr lang="ru-RU" dirty="0" smtClean="0"/>
          </a:p>
          <a:p>
            <a:endParaRPr lang="ru-RU" dirty="0" smtClean="0"/>
          </a:p>
          <a:p>
            <a:r>
              <a:rPr lang="ru-RU" b="1" i="1" u="sng" dirty="0" smtClean="0"/>
              <a:t>Проведение эксперимента</a:t>
            </a:r>
          </a:p>
          <a:p>
            <a:endParaRPr lang="ru-RU" b="1" i="1" u="sng" dirty="0" smtClean="0"/>
          </a:p>
          <a:p>
            <a:pPr marL="342900" indent="-342900">
              <a:buAutoNum type="arabicPeriod"/>
            </a:pPr>
            <a:r>
              <a:rPr lang="ru-RU" i="1" dirty="0" smtClean="0"/>
              <a:t>Собрать на планшете последовательную электрическую цепь, состоящую из источника электропитания, проволочного резистора , переменного резистора (реостата) , амперметра, вольтметра и ключа. В процессе сборки ключ должен быть разомкнут.</a:t>
            </a:r>
          </a:p>
          <a:p>
            <a:pPr marL="342900" indent="-342900">
              <a:buAutoNum type="arabicPeriod"/>
            </a:pPr>
            <a:endParaRPr lang="ru-RU" i="1" dirty="0" smtClean="0"/>
          </a:p>
          <a:p>
            <a:pPr marL="342900" indent="-342900">
              <a:buAutoNum type="arabicPeriod"/>
            </a:pPr>
            <a:r>
              <a:rPr lang="ru-RU" i="1" u="sng" dirty="0" smtClean="0"/>
              <a:t>Перемещая ползунок резистора в крайние положения, убедиться </a:t>
            </a:r>
            <a:r>
              <a:rPr lang="ru-RU" i="1" dirty="0" smtClean="0"/>
              <a:t>( по изменению накала лампочки</a:t>
            </a:r>
            <a:r>
              <a:rPr lang="ru-RU" i="1" u="sng" dirty="0" smtClean="0"/>
              <a:t>) в том, что сила тока в цепи изменяется.</a:t>
            </a:r>
          </a:p>
          <a:p>
            <a:pPr marL="342900" indent="-342900">
              <a:buAutoNum type="arabicPeriod"/>
            </a:pPr>
            <a:r>
              <a:rPr lang="ru-RU" i="1" dirty="0" smtClean="0"/>
              <a:t>Установить ползунок реостата в крайнее левое положение, измерить силу тока  и напряжение в цепи.</a:t>
            </a:r>
          </a:p>
          <a:p>
            <a:pPr marL="342900" indent="-342900">
              <a:buAutoNum type="arabicPeriod"/>
            </a:pPr>
            <a:endParaRPr lang="ru-RU" i="1" dirty="0" smtClean="0"/>
          </a:p>
          <a:p>
            <a:pPr marL="342900" indent="-342900">
              <a:buAutoNum type="arabicPeriod"/>
            </a:pPr>
            <a:r>
              <a:rPr lang="ru-RU" i="1" dirty="0" smtClean="0"/>
              <a:t>Выполнить второй и третий опыты аналогично п. 3 , устанавливая ползунок реостата в среднее и крайнее правое положения.</a:t>
            </a:r>
            <a:endParaRPr lang="ru-RU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1">
                <a:lumMod val="50000"/>
              </a:schemeClr>
            </a:gs>
            <a:gs pos="64999">
              <a:srgbClr val="F0EBD5"/>
            </a:gs>
            <a:gs pos="100000">
              <a:schemeClr val="bg1">
                <a:lumMod val="65000"/>
              </a:schemeClr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http://900igr.net/datas/fizika/Om-Tok/0009-009-Zavisimost-sily-toka-ot-naprjazhenija.jpg"/>
          <p:cNvPicPr>
            <a:picLocks noChangeAspect="1" noChangeArrowheads="1"/>
          </p:cNvPicPr>
          <p:nvPr/>
        </p:nvPicPr>
        <p:blipFill>
          <a:blip r:embed="rId2" cstate="print"/>
          <a:srcRect l="5556" t="7407" r="2778" b="3704"/>
          <a:stretch>
            <a:fillRect/>
          </a:stretch>
        </p:blipFill>
        <p:spPr bwMode="auto">
          <a:xfrm>
            <a:off x="4355976" y="548680"/>
            <a:ext cx="3996444" cy="290650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" name="Picture 2" descr="http://demexp.pspu.ru/uploads/images/0001/2713/clip_image002_width_40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548680"/>
            <a:ext cx="3528392" cy="2926963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5" name="TextBox 4"/>
          <p:cNvSpPr txBox="1"/>
          <p:nvPr/>
        </p:nvSpPr>
        <p:spPr>
          <a:xfrm>
            <a:off x="467544" y="0"/>
            <a:ext cx="83529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i="1" u="sng" dirty="0" smtClean="0"/>
              <a:t>Посмотрим демонстрационный эксперимент</a:t>
            </a:r>
            <a:endParaRPr lang="ru-RU" dirty="0" smtClean="0">
              <a:solidFill>
                <a:srgbClr val="C0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39552" y="5013176"/>
            <a:ext cx="8280920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i="1" dirty="0" smtClean="0"/>
              <a:t>Выполняем лабораторную работу на оборудовании </a:t>
            </a:r>
            <a:r>
              <a:rPr lang="en-US" sz="2000" b="1" i="1" dirty="0" smtClean="0"/>
              <a:t>L –micro</a:t>
            </a:r>
            <a:endParaRPr lang="ru-RU" sz="2000" b="1" i="1" dirty="0" smtClean="0"/>
          </a:p>
          <a:p>
            <a:r>
              <a:rPr lang="ru-RU" sz="2000" dirty="0" smtClean="0"/>
              <a:t>(на столах собираем  электрическую цепь и оформляем работу).</a:t>
            </a:r>
            <a:endParaRPr lang="en-US" sz="2000" b="1" i="1" dirty="0" smtClean="0"/>
          </a:p>
          <a:p>
            <a:r>
              <a:rPr lang="ru-RU" b="1" i="1" u="sng" dirty="0" smtClean="0">
                <a:solidFill>
                  <a:schemeClr val="accent2">
                    <a:lumMod val="75000"/>
                  </a:schemeClr>
                </a:solidFill>
              </a:rPr>
              <a:t>Техника безопасности: Без осмотра преподавателем источник питания в сеть не включать!</a:t>
            </a:r>
            <a:endParaRPr lang="ru-RU" b="1" i="1" u="sng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67544" y="4221088"/>
            <a:ext cx="792088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u="sng" dirty="0" smtClean="0">
                <a:solidFill>
                  <a:srgbClr val="C00000"/>
                </a:solidFill>
              </a:rPr>
              <a:t>Ответ:</a:t>
            </a:r>
            <a:r>
              <a:rPr lang="ru-RU" dirty="0" smtClean="0">
                <a:solidFill>
                  <a:srgbClr val="C00000"/>
                </a:solidFill>
              </a:rPr>
              <a:t>  </a:t>
            </a:r>
            <a:r>
              <a:rPr lang="ru-RU" dirty="0" smtClean="0"/>
              <a:t>С увеличением напряжения сила тока в проводнике возрастает при постоянном сопротивлении.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467544" y="3717032"/>
            <a:ext cx="36485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solidFill>
                  <a:srgbClr val="C00000"/>
                </a:solidFill>
              </a:rPr>
              <a:t> Вопрос</a:t>
            </a:r>
            <a:r>
              <a:rPr lang="ru-RU" dirty="0" smtClean="0"/>
              <a:t>: Как ведет себя сила тока?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1">
                <a:lumMod val="50000"/>
              </a:schemeClr>
            </a:gs>
            <a:gs pos="64999">
              <a:srgbClr val="F0EBD5"/>
            </a:gs>
            <a:gs pos="100000">
              <a:schemeClr val="bg1">
                <a:lumMod val="65000"/>
              </a:schemeClr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188640"/>
            <a:ext cx="8604448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34290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b="1" i="1" dirty="0" smtClean="0">
                <a:solidFill>
                  <a:srgbClr val="000000"/>
                </a:solidFill>
                <a:latin typeface="Georgia" pitchFamily="18" charset="0"/>
                <a:cs typeface="Arial" pitchFamily="34" charset="0"/>
              </a:rPr>
              <a:t>Проведем  эксперименты:</a:t>
            </a:r>
            <a:endParaRPr lang="ru-RU" dirty="0" smtClean="0">
              <a:latin typeface="Arial" pitchFamily="34" charset="0"/>
              <a:cs typeface="Arial" pitchFamily="34" charset="0"/>
            </a:endParaRPr>
          </a:p>
          <a:p>
            <a:pPr lvl="0" indent="34290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solidFill>
                  <a:srgbClr val="000000"/>
                </a:solidFill>
                <a:latin typeface="Georgia" pitchFamily="18" charset="0"/>
                <a:cs typeface="Arial" pitchFamily="34" charset="0"/>
              </a:rPr>
              <a:t> Собираем электрическую цепь, состоящую из регулируемого источника, резистора, амперметра, ключа и вольтметра. При изменении напряжения между концами резистора изменяется сила тока в цепи (если источник тока не регулируется можно включить реостат как потенциометр).</a:t>
            </a:r>
          </a:p>
          <a:p>
            <a:pPr lvl="0" indent="34290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solidFill>
                  <a:srgbClr val="000000"/>
                </a:solidFill>
                <a:latin typeface="Georgia" pitchFamily="18" charset="0"/>
                <a:cs typeface="Arial" pitchFamily="34" charset="0"/>
              </a:rPr>
              <a:t>Пользуемся набором </a:t>
            </a:r>
            <a:r>
              <a:rPr lang="en-US" dirty="0" smtClean="0">
                <a:solidFill>
                  <a:srgbClr val="000000"/>
                </a:solidFill>
                <a:latin typeface="Georgia" pitchFamily="18" charset="0"/>
                <a:cs typeface="Arial" pitchFamily="34" charset="0"/>
              </a:rPr>
              <a:t>L</a:t>
            </a:r>
            <a:r>
              <a:rPr lang="ru-RU" dirty="0" smtClean="0">
                <a:solidFill>
                  <a:srgbClr val="000000"/>
                </a:solidFill>
                <a:latin typeface="Georgia" pitchFamily="18" charset="0"/>
                <a:cs typeface="Arial" pitchFamily="34" charset="0"/>
              </a:rPr>
              <a:t> – </a:t>
            </a:r>
            <a:r>
              <a:rPr lang="en-US" dirty="0" smtClean="0">
                <a:solidFill>
                  <a:srgbClr val="000000"/>
                </a:solidFill>
                <a:latin typeface="Georgia" pitchFamily="18" charset="0"/>
                <a:cs typeface="Arial" pitchFamily="34" charset="0"/>
              </a:rPr>
              <a:t>mi</a:t>
            </a:r>
            <a:r>
              <a:rPr lang="ru-RU" dirty="0" smtClean="0">
                <a:solidFill>
                  <a:srgbClr val="000000"/>
                </a:solidFill>
                <a:latin typeface="Georgia" pitchFamily="18" charset="0"/>
                <a:cs typeface="Arial" pitchFamily="34" charset="0"/>
              </a:rPr>
              <a:t>с</a:t>
            </a:r>
            <a:r>
              <a:rPr lang="en-US" dirty="0" err="1" smtClean="0">
                <a:solidFill>
                  <a:srgbClr val="000000"/>
                </a:solidFill>
                <a:latin typeface="Georgia" pitchFamily="18" charset="0"/>
                <a:cs typeface="Arial" pitchFamily="34" charset="0"/>
              </a:rPr>
              <a:t>ro</a:t>
            </a:r>
            <a:r>
              <a:rPr lang="ru-RU" dirty="0" smtClean="0">
                <a:solidFill>
                  <a:srgbClr val="000000"/>
                </a:solidFill>
                <a:latin typeface="Georgia" pitchFamily="18" charset="0"/>
                <a:cs typeface="Arial" pitchFamily="34" charset="0"/>
              </a:rPr>
              <a:t>:</a:t>
            </a:r>
            <a:endParaRPr lang="en-US" dirty="0" smtClean="0">
              <a:solidFill>
                <a:srgbClr val="000000"/>
              </a:solidFill>
              <a:latin typeface="Georgia" pitchFamily="18" charset="0"/>
              <a:cs typeface="Arial" pitchFamily="34" charset="0"/>
            </a:endParaRPr>
          </a:p>
          <a:p>
            <a:pPr lvl="0" indent="34290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i="1" u="sng" dirty="0" smtClean="0">
                <a:solidFill>
                  <a:schemeClr val="bg2">
                    <a:lumMod val="25000"/>
                  </a:schemeClr>
                </a:solidFill>
                <a:latin typeface="Georgia" pitchFamily="18" charset="0"/>
                <a:cs typeface="Arial" pitchFamily="34" charset="0"/>
              </a:rPr>
              <a:t> </a:t>
            </a:r>
            <a:r>
              <a:rPr lang="en-US" i="1" u="sng" dirty="0" smtClean="0">
                <a:solidFill>
                  <a:schemeClr val="bg2">
                    <a:lumMod val="25000"/>
                  </a:schemeClr>
                </a:solidFill>
                <a:latin typeface="Georgia" pitchFamily="18" charset="0"/>
                <a:cs typeface="Arial" pitchFamily="34" charset="0"/>
              </a:rPr>
              <a:t>(</a:t>
            </a:r>
            <a:r>
              <a:rPr lang="ru-RU" i="1" u="sng" dirty="0" smtClean="0">
                <a:solidFill>
                  <a:schemeClr val="bg2">
                    <a:lumMod val="25000"/>
                  </a:schemeClr>
                </a:solidFill>
                <a:latin typeface="Georgia" pitchFamily="18" charset="0"/>
                <a:cs typeface="Arial" pitchFamily="34" charset="0"/>
              </a:rPr>
              <a:t>внешний вид набора</a:t>
            </a:r>
            <a:r>
              <a:rPr lang="en-US" i="1" u="sng" dirty="0" smtClean="0">
                <a:solidFill>
                  <a:schemeClr val="bg2">
                    <a:lumMod val="25000"/>
                  </a:schemeClr>
                </a:solidFill>
                <a:latin typeface="Georgia" pitchFamily="18" charset="0"/>
                <a:cs typeface="Arial" pitchFamily="34" charset="0"/>
              </a:rPr>
              <a:t>) </a:t>
            </a:r>
            <a:r>
              <a:rPr lang="ru-RU" i="1" u="sng" dirty="0" smtClean="0">
                <a:solidFill>
                  <a:schemeClr val="bg2">
                    <a:lumMod val="25000"/>
                  </a:schemeClr>
                </a:solidFill>
                <a:latin typeface="Georgia" pitchFamily="18" charset="0"/>
                <a:cs typeface="Arial" pitchFamily="34" charset="0"/>
              </a:rPr>
              <a:t>                                   Состав набора:</a:t>
            </a:r>
          </a:p>
        </p:txBody>
      </p:sp>
      <p:pic>
        <p:nvPicPr>
          <p:cNvPr id="8" name="Picture 2" descr="Электродинамика. Вид набора.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3068960"/>
            <a:ext cx="2193925" cy="252095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graphicFrame>
        <p:nvGraphicFramePr>
          <p:cNvPr id="12" name="Таблица 11"/>
          <p:cNvGraphicFramePr>
            <a:graphicFrameLocks noGrp="1"/>
          </p:cNvGraphicFramePr>
          <p:nvPr/>
        </p:nvGraphicFramePr>
        <p:xfrm>
          <a:off x="2987824" y="2276872"/>
          <a:ext cx="5184576" cy="416286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592288"/>
                <a:gridCol w="2592288"/>
              </a:tblGrid>
              <a:tr h="62962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i="1" dirty="0" smtClean="0"/>
                        <a:t>1. Металлическое рабочее поле</a:t>
                      </a:r>
                    </a:p>
                    <a:p>
                      <a:endParaRPr lang="ru-RU" sz="1600" b="1" i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b="1" i="1" dirty="0" smtClean="0"/>
                        <a:t>Миллиамперметр</a:t>
                      </a:r>
                      <a:endParaRPr lang="ru-RU" sz="1600" b="1" i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440739">
                <a:tc>
                  <a:txBody>
                    <a:bodyPr/>
                    <a:lstStyle/>
                    <a:p>
                      <a:r>
                        <a:rPr lang="ru-RU" sz="1600" b="1" i="1" dirty="0" smtClean="0"/>
                        <a:t>Источник питания ВУ-4</a:t>
                      </a:r>
                      <a:endParaRPr lang="ru-RU" sz="1600" b="1" i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b="1" i="1" dirty="0" smtClean="0"/>
                        <a:t>Магнит</a:t>
                      </a:r>
                      <a:endParaRPr lang="ru-RU" sz="1600" b="1" i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440739">
                <a:tc>
                  <a:txBody>
                    <a:bodyPr/>
                    <a:lstStyle/>
                    <a:p>
                      <a:r>
                        <a:rPr lang="ru-RU" sz="1600" b="1" i="1" dirty="0" smtClean="0"/>
                        <a:t>Выключатель (ключ) однополюсный</a:t>
                      </a:r>
                      <a:endParaRPr lang="ru-RU" sz="1600" b="1" i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b="1" i="1" dirty="0" smtClean="0"/>
                        <a:t>Катушка-моток</a:t>
                      </a:r>
                      <a:endParaRPr lang="ru-RU" sz="1600" b="1" i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251851">
                <a:tc>
                  <a:txBody>
                    <a:bodyPr/>
                    <a:lstStyle/>
                    <a:p>
                      <a:r>
                        <a:rPr lang="ru-RU" sz="1600" b="1" i="1" dirty="0" smtClean="0"/>
                        <a:t>Потенциометр</a:t>
                      </a:r>
                      <a:endParaRPr lang="ru-RU" sz="1600" b="1" i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b="1" i="1" dirty="0" smtClean="0"/>
                        <a:t>Электромагнит</a:t>
                      </a:r>
                      <a:endParaRPr lang="ru-RU" sz="1600" b="1" i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629627">
                <a:tc>
                  <a:txBody>
                    <a:bodyPr/>
                    <a:lstStyle/>
                    <a:p>
                      <a:r>
                        <a:rPr lang="ru-RU" sz="1600" b="1" i="1" dirty="0" smtClean="0"/>
                        <a:t>Резистор проволочный 6 Ом</a:t>
                      </a:r>
                      <a:endParaRPr lang="ru-RU" sz="1600" b="1" i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b="1" i="1" dirty="0" smtClean="0"/>
                        <a:t>Провода соединительные – 10</a:t>
                      </a:r>
                      <a:r>
                        <a:rPr lang="ru-RU" sz="1600" b="1" i="1" baseline="0" dirty="0" smtClean="0"/>
                        <a:t> шт.</a:t>
                      </a:r>
                      <a:endParaRPr lang="ru-RU" sz="1600" b="1" i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440739">
                <a:tc>
                  <a:txBody>
                    <a:bodyPr/>
                    <a:lstStyle/>
                    <a:p>
                      <a:r>
                        <a:rPr lang="ru-RU" sz="1600" b="1" i="1" dirty="0" smtClean="0"/>
                        <a:t>Резистор проволочный 12 Ом</a:t>
                      </a:r>
                      <a:endParaRPr lang="ru-RU" sz="1600" b="1" i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b="1" i="1" dirty="0" smtClean="0"/>
                        <a:t>Линейка 100 мм</a:t>
                      </a:r>
                      <a:endParaRPr lang="ru-RU" sz="1600" b="1" i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440739">
                <a:tc>
                  <a:txBody>
                    <a:bodyPr/>
                    <a:lstStyle/>
                    <a:p>
                      <a:r>
                        <a:rPr lang="ru-RU" sz="1600" b="1" i="1" dirty="0" smtClean="0"/>
                        <a:t>Амперметр</a:t>
                      </a:r>
                      <a:r>
                        <a:rPr lang="ru-RU" sz="1600" b="1" i="1" baseline="0" dirty="0" smtClean="0"/>
                        <a:t> учебный</a:t>
                      </a:r>
                      <a:endParaRPr lang="ru-RU" sz="1600" b="1" i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b="1" i="1" dirty="0" smtClean="0"/>
                        <a:t>Проволока на пластине</a:t>
                      </a:r>
                      <a:endParaRPr lang="ru-RU" sz="1600" b="1" i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251851">
                <a:tc>
                  <a:txBody>
                    <a:bodyPr/>
                    <a:lstStyle/>
                    <a:p>
                      <a:r>
                        <a:rPr lang="ru-RU" sz="1600" b="1" i="1" dirty="0" smtClean="0"/>
                        <a:t>Вольтметр учебный</a:t>
                      </a:r>
                      <a:endParaRPr lang="ru-RU" sz="1600" b="1" i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b="1" i="1" dirty="0" smtClean="0"/>
                        <a:t>Лампочка</a:t>
                      </a:r>
                      <a:r>
                        <a:rPr lang="ru-RU" sz="1600" b="1" i="1" baseline="0" dirty="0" smtClean="0"/>
                        <a:t> 3,5 В</a:t>
                      </a:r>
                      <a:endParaRPr lang="ru-RU" sz="1600" b="1" i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1">
                <a:lumMod val="50000"/>
              </a:schemeClr>
            </a:gs>
            <a:gs pos="64999">
              <a:srgbClr val="F0EBD5"/>
            </a:gs>
            <a:gs pos="100000">
              <a:schemeClr val="bg1">
                <a:lumMod val="65000"/>
              </a:schemeClr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827584" y="4396002"/>
          <a:ext cx="2664296" cy="2461998"/>
        </p:xfrm>
        <a:graphic>
          <a:graphicData uri="http://schemas.openxmlformats.org/drawingml/2006/table">
            <a:tbl>
              <a:tblPr>
                <a:tableStyleId>{35758FB7-9AC5-4552-8A53-C91805E547FA}</a:tableStyleId>
              </a:tblPr>
              <a:tblGrid>
                <a:gridCol w="792088"/>
                <a:gridCol w="936104"/>
                <a:gridCol w="936104"/>
              </a:tblGrid>
              <a:tr h="318893"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u="none" strike="noStrike" cap="none" spc="0" dirty="0" smtClean="0">
                          <a:ln w="12700">
                            <a:solidFill>
                              <a:schemeClr val="tx2">
                                <a:satMod val="155000"/>
                              </a:schemeClr>
                            </a:solidFill>
                            <a:prstDash val="solid"/>
                          </a:ln>
                          <a:effectLst>
                            <a:outerShdw blurRad="41275" dist="20320" dir="1800000" algn="tl" rotWithShape="0">
                              <a:srgbClr val="000000">
                                <a:alpha val="40000"/>
                              </a:srgbClr>
                            </a:outerShdw>
                          </a:effectLst>
                        </a:rPr>
                        <a:t>№</a:t>
                      </a:r>
                    </a:p>
                    <a:p>
                      <a:pPr algn="ctr" fontAlgn="b"/>
                      <a:r>
                        <a:rPr lang="ru-RU" sz="1800" u="none" strike="noStrike" cap="none" spc="0" dirty="0" smtClean="0">
                          <a:ln w="12700">
                            <a:solidFill>
                              <a:schemeClr val="tx2">
                                <a:satMod val="155000"/>
                              </a:schemeClr>
                            </a:solidFill>
                            <a:prstDash val="solid"/>
                          </a:ln>
                          <a:effectLst>
                            <a:outerShdw blurRad="41275" dist="20320" dir="1800000" algn="tl" rotWithShape="0">
                              <a:srgbClr val="000000">
                                <a:alpha val="40000"/>
                              </a:srgbClr>
                            </a:outerShdw>
                          </a:effectLst>
                        </a:rPr>
                        <a:t> </a:t>
                      </a:r>
                      <a:r>
                        <a:rPr lang="ru-RU" sz="1800" u="none" strike="noStrike" cap="none" spc="0" dirty="0">
                          <a:ln w="12700">
                            <a:solidFill>
                              <a:schemeClr val="tx2">
                                <a:satMod val="155000"/>
                              </a:schemeClr>
                            </a:solidFill>
                            <a:prstDash val="solid"/>
                          </a:ln>
                          <a:effectLst>
                            <a:outerShdw blurRad="41275" dist="20320" dir="1800000" algn="tl" rotWithShape="0">
                              <a:srgbClr val="000000">
                                <a:alpha val="40000"/>
                              </a:srgbClr>
                            </a:outerShdw>
                          </a:effectLst>
                        </a:rPr>
                        <a:t>П/П</a:t>
                      </a:r>
                      <a:endParaRPr lang="ru-RU" sz="1800" b="1" i="0" u="none" strike="noStrike" cap="none" spc="0" dirty="0">
                        <a:ln w="12700">
                          <a:solidFill>
                            <a:schemeClr val="tx2">
                              <a:satMod val="155000"/>
                            </a:schemeClr>
                          </a:solidFill>
                          <a:prstDash val="solid"/>
                        </a:ln>
                        <a:solidFill>
                          <a:schemeClr val="bg2">
                            <a:tint val="85000"/>
                            <a:satMod val="155000"/>
                          </a:schemeClr>
                        </a:solidFill>
                        <a:effectLst>
                          <a:outerShdw blurRad="41275" dist="20320" dir="1800000" algn="tl" rotWithShape="0">
                            <a:srgbClr val="000000">
                              <a:alpha val="40000"/>
                            </a:srgbClr>
                          </a:outerShdw>
                        </a:effectLst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 cap="none" spc="0" dirty="0">
                          <a:ln w="12700">
                            <a:solidFill>
                              <a:schemeClr val="tx2">
                                <a:satMod val="155000"/>
                              </a:schemeClr>
                            </a:solidFill>
                            <a:prstDash val="solid"/>
                          </a:ln>
                          <a:effectLst>
                            <a:outerShdw blurRad="41275" dist="20320" dir="1800000" algn="tl" rotWithShape="0">
                              <a:srgbClr val="000000">
                                <a:alpha val="40000"/>
                              </a:srgbClr>
                            </a:outerShdw>
                          </a:effectLst>
                        </a:rPr>
                        <a:t>I =</a:t>
                      </a:r>
                      <a:endParaRPr lang="en-US" sz="1800" b="1" i="0" u="none" strike="noStrike" cap="none" spc="0" dirty="0">
                        <a:ln w="12700">
                          <a:solidFill>
                            <a:schemeClr val="tx2">
                              <a:satMod val="155000"/>
                            </a:schemeClr>
                          </a:solidFill>
                          <a:prstDash val="solid"/>
                        </a:ln>
                        <a:solidFill>
                          <a:schemeClr val="bg2">
                            <a:tint val="85000"/>
                            <a:satMod val="155000"/>
                          </a:schemeClr>
                        </a:solidFill>
                        <a:effectLst>
                          <a:outerShdw blurRad="41275" dist="20320" dir="1800000" algn="tl" rotWithShape="0">
                            <a:srgbClr val="000000">
                              <a:alpha val="40000"/>
                            </a:srgbClr>
                          </a:outerShdw>
                        </a:effectLst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 cap="none" spc="0" dirty="0">
                          <a:ln w="12700">
                            <a:solidFill>
                              <a:schemeClr val="tx2">
                                <a:satMod val="155000"/>
                              </a:schemeClr>
                            </a:solidFill>
                            <a:prstDash val="solid"/>
                          </a:ln>
                          <a:effectLst>
                            <a:outerShdw blurRad="41275" dist="20320" dir="1800000" algn="tl" rotWithShape="0">
                              <a:srgbClr val="000000">
                                <a:alpha val="40000"/>
                              </a:srgbClr>
                            </a:outerShdw>
                          </a:effectLst>
                        </a:rPr>
                        <a:t>U =</a:t>
                      </a:r>
                      <a:endParaRPr lang="en-US" sz="1800" b="1" i="0" u="none" strike="noStrike" cap="none" spc="0" dirty="0">
                        <a:ln w="12700">
                          <a:solidFill>
                            <a:schemeClr val="tx2">
                              <a:satMod val="155000"/>
                            </a:schemeClr>
                          </a:solidFill>
                          <a:prstDash val="solid"/>
                        </a:ln>
                        <a:solidFill>
                          <a:schemeClr val="bg2">
                            <a:tint val="85000"/>
                            <a:satMod val="155000"/>
                          </a:schemeClr>
                        </a:solidFill>
                        <a:effectLst>
                          <a:outerShdw blurRad="41275" dist="20320" dir="1800000" algn="tl" rotWithShape="0">
                            <a:srgbClr val="000000">
                              <a:alpha val="40000"/>
                            </a:srgbClr>
                          </a:outerShdw>
                        </a:effectLst>
                        <a:latin typeface="Calibri"/>
                      </a:endParaRPr>
                    </a:p>
                  </a:txBody>
                  <a:tcPr marL="0" marR="0" marT="0" marB="0" anchor="b"/>
                </a:tc>
              </a:tr>
              <a:tr h="318893"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u="none" strike="noStrike" cap="none" spc="0" dirty="0">
                          <a:ln w="12700">
                            <a:solidFill>
                              <a:schemeClr val="tx2">
                                <a:satMod val="155000"/>
                              </a:schemeClr>
                            </a:solidFill>
                            <a:prstDash val="solid"/>
                          </a:ln>
                          <a:effectLst>
                            <a:outerShdw blurRad="41275" dist="20320" dir="1800000" algn="tl" rotWithShape="0">
                              <a:srgbClr val="000000">
                                <a:alpha val="40000"/>
                              </a:srgbClr>
                            </a:outerShdw>
                          </a:effectLst>
                        </a:rPr>
                        <a:t>1</a:t>
                      </a:r>
                      <a:endParaRPr lang="ru-RU" sz="1800" b="1" i="0" u="none" strike="noStrike" cap="none" spc="0" dirty="0">
                        <a:ln w="12700">
                          <a:solidFill>
                            <a:schemeClr val="tx2">
                              <a:satMod val="155000"/>
                            </a:schemeClr>
                          </a:solidFill>
                          <a:prstDash val="solid"/>
                        </a:ln>
                        <a:solidFill>
                          <a:schemeClr val="bg2">
                            <a:tint val="85000"/>
                            <a:satMod val="155000"/>
                          </a:schemeClr>
                        </a:solidFill>
                        <a:effectLst>
                          <a:outerShdw blurRad="41275" dist="20320" dir="1800000" algn="tl" rotWithShape="0">
                            <a:srgbClr val="000000">
                              <a:alpha val="40000"/>
                            </a:srgbClr>
                          </a:outerShdw>
                        </a:effectLst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u="none" strike="noStrike" cap="none" spc="0" dirty="0">
                          <a:ln w="12700">
                            <a:solidFill>
                              <a:schemeClr val="tx2">
                                <a:satMod val="155000"/>
                              </a:schemeClr>
                            </a:solidFill>
                            <a:prstDash val="solid"/>
                          </a:ln>
                          <a:effectLst>
                            <a:outerShdw blurRad="41275" dist="20320" dir="1800000" algn="tl" rotWithShape="0">
                              <a:srgbClr val="000000">
                                <a:alpha val="40000"/>
                              </a:srgbClr>
                            </a:outerShdw>
                          </a:effectLst>
                        </a:rPr>
                        <a:t>0,15</a:t>
                      </a:r>
                      <a:endParaRPr lang="ru-RU" sz="1800" b="1" i="0" u="none" strike="noStrike" cap="none" spc="0" dirty="0">
                        <a:ln w="12700">
                          <a:solidFill>
                            <a:schemeClr val="tx2">
                              <a:satMod val="155000"/>
                            </a:schemeClr>
                          </a:solidFill>
                          <a:prstDash val="solid"/>
                        </a:ln>
                        <a:solidFill>
                          <a:schemeClr val="bg2">
                            <a:tint val="85000"/>
                            <a:satMod val="155000"/>
                          </a:schemeClr>
                        </a:solidFill>
                        <a:effectLst>
                          <a:outerShdw blurRad="41275" dist="20320" dir="1800000" algn="tl" rotWithShape="0">
                            <a:srgbClr val="000000">
                              <a:alpha val="40000"/>
                            </a:srgbClr>
                          </a:outerShdw>
                        </a:effectLst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u="none" strike="noStrike" cap="none" spc="0" dirty="0">
                          <a:ln w="12700">
                            <a:solidFill>
                              <a:schemeClr val="tx2">
                                <a:satMod val="155000"/>
                              </a:schemeClr>
                            </a:solidFill>
                            <a:prstDash val="solid"/>
                          </a:ln>
                          <a:effectLst>
                            <a:outerShdw blurRad="41275" dist="20320" dir="1800000" algn="tl" rotWithShape="0">
                              <a:srgbClr val="000000">
                                <a:alpha val="40000"/>
                              </a:srgbClr>
                            </a:outerShdw>
                          </a:effectLst>
                        </a:rPr>
                        <a:t>1,5</a:t>
                      </a:r>
                      <a:endParaRPr lang="ru-RU" sz="1800" b="1" i="0" u="none" strike="noStrike" cap="none" spc="0" dirty="0">
                        <a:ln w="12700">
                          <a:solidFill>
                            <a:schemeClr val="tx2">
                              <a:satMod val="155000"/>
                            </a:schemeClr>
                          </a:solidFill>
                          <a:prstDash val="solid"/>
                        </a:ln>
                        <a:solidFill>
                          <a:schemeClr val="bg2">
                            <a:tint val="85000"/>
                            <a:satMod val="155000"/>
                          </a:schemeClr>
                        </a:solidFill>
                        <a:effectLst>
                          <a:outerShdw blurRad="41275" dist="20320" dir="1800000" algn="tl" rotWithShape="0">
                            <a:srgbClr val="000000">
                              <a:alpha val="40000"/>
                            </a:srgbClr>
                          </a:outerShdw>
                        </a:effectLst>
                        <a:latin typeface="Calibri"/>
                      </a:endParaRPr>
                    </a:p>
                  </a:txBody>
                  <a:tcPr marL="0" marR="0" marT="0" marB="0" anchor="b"/>
                </a:tc>
              </a:tr>
              <a:tr h="318893"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u="none" strike="noStrike" cap="none" spc="0">
                          <a:ln w="12700">
                            <a:solidFill>
                              <a:schemeClr val="tx2">
                                <a:satMod val="155000"/>
                              </a:schemeClr>
                            </a:solidFill>
                            <a:prstDash val="solid"/>
                          </a:ln>
                          <a:effectLst>
                            <a:outerShdw blurRad="41275" dist="20320" dir="1800000" algn="tl" rotWithShape="0">
                              <a:srgbClr val="000000">
                                <a:alpha val="40000"/>
                              </a:srgbClr>
                            </a:outerShdw>
                          </a:effectLst>
                        </a:rPr>
                        <a:t>2</a:t>
                      </a:r>
                      <a:endParaRPr lang="ru-RU" sz="1800" b="1" i="0" u="none" strike="noStrike" cap="none" spc="0">
                        <a:ln w="12700">
                          <a:solidFill>
                            <a:schemeClr val="tx2">
                              <a:satMod val="155000"/>
                            </a:schemeClr>
                          </a:solidFill>
                          <a:prstDash val="solid"/>
                        </a:ln>
                        <a:solidFill>
                          <a:schemeClr val="bg2">
                            <a:tint val="85000"/>
                            <a:satMod val="155000"/>
                          </a:schemeClr>
                        </a:solidFill>
                        <a:effectLst>
                          <a:outerShdw blurRad="41275" dist="20320" dir="1800000" algn="tl" rotWithShape="0">
                            <a:srgbClr val="000000">
                              <a:alpha val="40000"/>
                            </a:srgbClr>
                          </a:outerShdw>
                        </a:effectLst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u="none" strike="noStrike" cap="none" spc="0" dirty="0">
                          <a:ln w="12700">
                            <a:solidFill>
                              <a:schemeClr val="tx2">
                                <a:satMod val="155000"/>
                              </a:schemeClr>
                            </a:solidFill>
                            <a:prstDash val="solid"/>
                          </a:ln>
                          <a:effectLst>
                            <a:outerShdw blurRad="41275" dist="20320" dir="1800000" algn="tl" rotWithShape="0">
                              <a:srgbClr val="000000">
                                <a:alpha val="40000"/>
                              </a:srgbClr>
                            </a:outerShdw>
                          </a:effectLst>
                        </a:rPr>
                        <a:t>0,2</a:t>
                      </a:r>
                      <a:endParaRPr lang="ru-RU" sz="1800" b="1" i="0" u="none" strike="noStrike" cap="none" spc="0" dirty="0">
                        <a:ln w="12700">
                          <a:solidFill>
                            <a:schemeClr val="tx2">
                              <a:satMod val="155000"/>
                            </a:schemeClr>
                          </a:solidFill>
                          <a:prstDash val="solid"/>
                        </a:ln>
                        <a:solidFill>
                          <a:schemeClr val="bg2">
                            <a:tint val="85000"/>
                            <a:satMod val="155000"/>
                          </a:schemeClr>
                        </a:solidFill>
                        <a:effectLst>
                          <a:outerShdw blurRad="41275" dist="20320" dir="1800000" algn="tl" rotWithShape="0">
                            <a:srgbClr val="000000">
                              <a:alpha val="40000"/>
                            </a:srgbClr>
                          </a:outerShdw>
                        </a:effectLst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u="none" strike="noStrike" cap="none" spc="0" dirty="0">
                          <a:ln w="12700">
                            <a:solidFill>
                              <a:schemeClr val="tx2">
                                <a:satMod val="155000"/>
                              </a:schemeClr>
                            </a:solidFill>
                            <a:prstDash val="solid"/>
                          </a:ln>
                          <a:effectLst>
                            <a:outerShdw blurRad="41275" dist="20320" dir="1800000" algn="tl" rotWithShape="0">
                              <a:srgbClr val="000000">
                                <a:alpha val="40000"/>
                              </a:srgbClr>
                            </a:outerShdw>
                          </a:effectLst>
                        </a:rPr>
                        <a:t>2</a:t>
                      </a:r>
                      <a:endParaRPr lang="ru-RU" sz="1800" b="1" i="0" u="none" strike="noStrike" cap="none" spc="0" dirty="0">
                        <a:ln w="12700">
                          <a:solidFill>
                            <a:schemeClr val="tx2">
                              <a:satMod val="155000"/>
                            </a:schemeClr>
                          </a:solidFill>
                          <a:prstDash val="solid"/>
                        </a:ln>
                        <a:solidFill>
                          <a:schemeClr val="bg2">
                            <a:tint val="85000"/>
                            <a:satMod val="155000"/>
                          </a:schemeClr>
                        </a:solidFill>
                        <a:effectLst>
                          <a:outerShdw blurRad="41275" dist="20320" dir="1800000" algn="tl" rotWithShape="0">
                            <a:srgbClr val="000000">
                              <a:alpha val="40000"/>
                            </a:srgbClr>
                          </a:outerShdw>
                        </a:effectLst>
                        <a:latin typeface="Calibri"/>
                      </a:endParaRPr>
                    </a:p>
                  </a:txBody>
                  <a:tcPr marL="0" marR="0" marT="0" marB="0" anchor="b"/>
                </a:tc>
              </a:tr>
              <a:tr h="318893"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u="none" strike="noStrike" cap="none" spc="0">
                          <a:ln w="12700">
                            <a:solidFill>
                              <a:schemeClr val="tx2">
                                <a:satMod val="155000"/>
                              </a:schemeClr>
                            </a:solidFill>
                            <a:prstDash val="solid"/>
                          </a:ln>
                          <a:effectLst>
                            <a:outerShdw blurRad="41275" dist="20320" dir="1800000" algn="tl" rotWithShape="0">
                              <a:srgbClr val="000000">
                                <a:alpha val="40000"/>
                              </a:srgbClr>
                            </a:outerShdw>
                          </a:effectLst>
                        </a:rPr>
                        <a:t>3</a:t>
                      </a:r>
                      <a:endParaRPr lang="ru-RU" sz="1800" b="1" i="0" u="none" strike="noStrike" cap="none" spc="0">
                        <a:ln w="12700">
                          <a:solidFill>
                            <a:schemeClr val="tx2">
                              <a:satMod val="155000"/>
                            </a:schemeClr>
                          </a:solidFill>
                          <a:prstDash val="solid"/>
                        </a:ln>
                        <a:solidFill>
                          <a:schemeClr val="bg2">
                            <a:tint val="85000"/>
                            <a:satMod val="155000"/>
                          </a:schemeClr>
                        </a:solidFill>
                        <a:effectLst>
                          <a:outerShdw blurRad="41275" dist="20320" dir="1800000" algn="tl" rotWithShape="0">
                            <a:srgbClr val="000000">
                              <a:alpha val="40000"/>
                            </a:srgbClr>
                          </a:outerShdw>
                        </a:effectLst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u="none" strike="noStrike" cap="none" spc="0" dirty="0">
                          <a:ln w="12700">
                            <a:solidFill>
                              <a:schemeClr val="tx2">
                                <a:satMod val="155000"/>
                              </a:schemeClr>
                            </a:solidFill>
                            <a:prstDash val="solid"/>
                          </a:ln>
                          <a:effectLst>
                            <a:outerShdw blurRad="41275" dist="20320" dir="1800000" algn="tl" rotWithShape="0">
                              <a:srgbClr val="000000">
                                <a:alpha val="40000"/>
                              </a:srgbClr>
                            </a:outerShdw>
                          </a:effectLst>
                        </a:rPr>
                        <a:t>0,25</a:t>
                      </a:r>
                      <a:endParaRPr lang="ru-RU" sz="1800" b="1" i="0" u="none" strike="noStrike" cap="none" spc="0" dirty="0">
                        <a:ln w="12700">
                          <a:solidFill>
                            <a:schemeClr val="tx2">
                              <a:satMod val="155000"/>
                            </a:schemeClr>
                          </a:solidFill>
                          <a:prstDash val="solid"/>
                        </a:ln>
                        <a:solidFill>
                          <a:schemeClr val="bg2">
                            <a:tint val="85000"/>
                            <a:satMod val="155000"/>
                          </a:schemeClr>
                        </a:solidFill>
                        <a:effectLst>
                          <a:outerShdw blurRad="41275" dist="20320" dir="1800000" algn="tl" rotWithShape="0">
                            <a:srgbClr val="000000">
                              <a:alpha val="40000"/>
                            </a:srgbClr>
                          </a:outerShdw>
                        </a:effectLst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u="none" strike="noStrike" cap="none" spc="0" dirty="0">
                          <a:ln w="12700">
                            <a:solidFill>
                              <a:schemeClr val="tx2">
                                <a:satMod val="155000"/>
                              </a:schemeClr>
                            </a:solidFill>
                            <a:prstDash val="solid"/>
                          </a:ln>
                          <a:effectLst>
                            <a:outerShdw blurRad="41275" dist="20320" dir="1800000" algn="tl" rotWithShape="0">
                              <a:srgbClr val="000000">
                                <a:alpha val="40000"/>
                              </a:srgbClr>
                            </a:outerShdw>
                          </a:effectLst>
                        </a:rPr>
                        <a:t>2,5</a:t>
                      </a:r>
                      <a:endParaRPr lang="ru-RU" sz="1800" b="1" i="0" u="none" strike="noStrike" cap="none" spc="0" dirty="0">
                        <a:ln w="12700">
                          <a:solidFill>
                            <a:schemeClr val="tx2">
                              <a:satMod val="155000"/>
                            </a:schemeClr>
                          </a:solidFill>
                          <a:prstDash val="solid"/>
                        </a:ln>
                        <a:solidFill>
                          <a:schemeClr val="bg2">
                            <a:tint val="85000"/>
                            <a:satMod val="155000"/>
                          </a:schemeClr>
                        </a:solidFill>
                        <a:effectLst>
                          <a:outerShdw blurRad="41275" dist="20320" dir="1800000" algn="tl" rotWithShape="0">
                            <a:srgbClr val="000000">
                              <a:alpha val="40000"/>
                            </a:srgbClr>
                          </a:outerShdw>
                        </a:effectLst>
                        <a:latin typeface="Calibri"/>
                      </a:endParaRPr>
                    </a:p>
                  </a:txBody>
                  <a:tcPr marL="0" marR="0" marT="0" marB="0" anchor="b"/>
                </a:tc>
              </a:tr>
              <a:tr h="318893"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u="none" strike="noStrike" cap="none" spc="0">
                          <a:ln w="12700">
                            <a:solidFill>
                              <a:schemeClr val="tx2">
                                <a:satMod val="155000"/>
                              </a:schemeClr>
                            </a:solidFill>
                            <a:prstDash val="solid"/>
                          </a:ln>
                          <a:effectLst>
                            <a:outerShdw blurRad="41275" dist="20320" dir="1800000" algn="tl" rotWithShape="0">
                              <a:srgbClr val="000000">
                                <a:alpha val="40000"/>
                              </a:srgbClr>
                            </a:outerShdw>
                          </a:effectLst>
                        </a:rPr>
                        <a:t>4</a:t>
                      </a:r>
                      <a:endParaRPr lang="ru-RU" sz="1800" b="1" i="0" u="none" strike="noStrike" cap="none" spc="0">
                        <a:ln w="12700">
                          <a:solidFill>
                            <a:schemeClr val="tx2">
                              <a:satMod val="155000"/>
                            </a:schemeClr>
                          </a:solidFill>
                          <a:prstDash val="solid"/>
                        </a:ln>
                        <a:solidFill>
                          <a:schemeClr val="bg2">
                            <a:tint val="85000"/>
                            <a:satMod val="155000"/>
                          </a:schemeClr>
                        </a:solidFill>
                        <a:effectLst>
                          <a:outerShdw blurRad="41275" dist="20320" dir="1800000" algn="tl" rotWithShape="0">
                            <a:srgbClr val="000000">
                              <a:alpha val="40000"/>
                            </a:srgbClr>
                          </a:outerShdw>
                        </a:effectLst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u="none" strike="noStrike" cap="none" spc="0">
                          <a:ln w="12700">
                            <a:solidFill>
                              <a:schemeClr val="tx2">
                                <a:satMod val="155000"/>
                              </a:schemeClr>
                            </a:solidFill>
                            <a:prstDash val="solid"/>
                          </a:ln>
                          <a:effectLst>
                            <a:outerShdw blurRad="41275" dist="20320" dir="1800000" algn="tl" rotWithShape="0">
                              <a:srgbClr val="000000">
                                <a:alpha val="40000"/>
                              </a:srgbClr>
                            </a:outerShdw>
                          </a:effectLst>
                        </a:rPr>
                        <a:t>0,3</a:t>
                      </a:r>
                      <a:endParaRPr lang="ru-RU" sz="1800" b="1" i="0" u="none" strike="noStrike" cap="none" spc="0">
                        <a:ln w="12700">
                          <a:solidFill>
                            <a:schemeClr val="tx2">
                              <a:satMod val="155000"/>
                            </a:schemeClr>
                          </a:solidFill>
                          <a:prstDash val="solid"/>
                        </a:ln>
                        <a:solidFill>
                          <a:schemeClr val="bg2">
                            <a:tint val="85000"/>
                            <a:satMod val="155000"/>
                          </a:schemeClr>
                        </a:solidFill>
                        <a:effectLst>
                          <a:outerShdw blurRad="41275" dist="20320" dir="1800000" algn="tl" rotWithShape="0">
                            <a:srgbClr val="000000">
                              <a:alpha val="40000"/>
                            </a:srgbClr>
                          </a:outerShdw>
                        </a:effectLst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u="none" strike="noStrike" cap="none" spc="0" dirty="0">
                          <a:ln w="12700">
                            <a:solidFill>
                              <a:schemeClr val="tx2">
                                <a:satMod val="155000"/>
                              </a:schemeClr>
                            </a:solidFill>
                            <a:prstDash val="solid"/>
                          </a:ln>
                          <a:effectLst>
                            <a:outerShdw blurRad="41275" dist="20320" dir="1800000" algn="tl" rotWithShape="0">
                              <a:srgbClr val="000000">
                                <a:alpha val="40000"/>
                              </a:srgbClr>
                            </a:outerShdw>
                          </a:effectLst>
                        </a:rPr>
                        <a:t>3</a:t>
                      </a:r>
                      <a:endParaRPr lang="ru-RU" sz="1800" b="1" i="0" u="none" strike="noStrike" cap="none" spc="0" dirty="0">
                        <a:ln w="12700">
                          <a:solidFill>
                            <a:schemeClr val="tx2">
                              <a:satMod val="155000"/>
                            </a:schemeClr>
                          </a:solidFill>
                          <a:prstDash val="solid"/>
                        </a:ln>
                        <a:solidFill>
                          <a:schemeClr val="bg2">
                            <a:tint val="85000"/>
                            <a:satMod val="155000"/>
                          </a:schemeClr>
                        </a:solidFill>
                        <a:effectLst>
                          <a:outerShdw blurRad="41275" dist="20320" dir="1800000" algn="tl" rotWithShape="0">
                            <a:srgbClr val="000000">
                              <a:alpha val="40000"/>
                            </a:srgbClr>
                          </a:outerShdw>
                        </a:effectLst>
                        <a:latin typeface="Calibri"/>
                      </a:endParaRPr>
                    </a:p>
                  </a:txBody>
                  <a:tcPr marL="0" marR="0" marT="0" marB="0" anchor="b"/>
                </a:tc>
              </a:tr>
              <a:tr h="318893"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u="none" strike="noStrike" cap="none" spc="0">
                          <a:ln w="12700">
                            <a:solidFill>
                              <a:schemeClr val="tx2">
                                <a:satMod val="155000"/>
                              </a:schemeClr>
                            </a:solidFill>
                            <a:prstDash val="solid"/>
                          </a:ln>
                          <a:effectLst>
                            <a:outerShdw blurRad="41275" dist="20320" dir="1800000" algn="tl" rotWithShape="0">
                              <a:srgbClr val="000000">
                                <a:alpha val="40000"/>
                              </a:srgbClr>
                            </a:outerShdw>
                          </a:effectLst>
                        </a:rPr>
                        <a:t>5</a:t>
                      </a:r>
                      <a:endParaRPr lang="ru-RU" sz="1800" b="1" i="0" u="none" strike="noStrike" cap="none" spc="0">
                        <a:ln w="12700">
                          <a:solidFill>
                            <a:schemeClr val="tx2">
                              <a:satMod val="155000"/>
                            </a:schemeClr>
                          </a:solidFill>
                          <a:prstDash val="solid"/>
                        </a:ln>
                        <a:solidFill>
                          <a:schemeClr val="bg2">
                            <a:tint val="85000"/>
                            <a:satMod val="155000"/>
                          </a:schemeClr>
                        </a:solidFill>
                        <a:effectLst>
                          <a:outerShdw blurRad="41275" dist="20320" dir="1800000" algn="tl" rotWithShape="0">
                            <a:srgbClr val="000000">
                              <a:alpha val="40000"/>
                            </a:srgbClr>
                          </a:outerShdw>
                        </a:effectLst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u="none" strike="noStrike" cap="none" spc="0">
                          <a:ln w="12700">
                            <a:solidFill>
                              <a:schemeClr val="tx2">
                                <a:satMod val="155000"/>
                              </a:schemeClr>
                            </a:solidFill>
                            <a:prstDash val="solid"/>
                          </a:ln>
                          <a:effectLst>
                            <a:outerShdw blurRad="41275" dist="20320" dir="1800000" algn="tl" rotWithShape="0">
                              <a:srgbClr val="000000">
                                <a:alpha val="40000"/>
                              </a:srgbClr>
                            </a:outerShdw>
                          </a:effectLst>
                        </a:rPr>
                        <a:t>0,35</a:t>
                      </a:r>
                      <a:endParaRPr lang="ru-RU" sz="1800" b="1" i="0" u="none" strike="noStrike" cap="none" spc="0">
                        <a:ln w="12700">
                          <a:solidFill>
                            <a:schemeClr val="tx2">
                              <a:satMod val="155000"/>
                            </a:schemeClr>
                          </a:solidFill>
                          <a:prstDash val="solid"/>
                        </a:ln>
                        <a:solidFill>
                          <a:schemeClr val="bg2">
                            <a:tint val="85000"/>
                            <a:satMod val="155000"/>
                          </a:schemeClr>
                        </a:solidFill>
                        <a:effectLst>
                          <a:outerShdw blurRad="41275" dist="20320" dir="1800000" algn="tl" rotWithShape="0">
                            <a:srgbClr val="000000">
                              <a:alpha val="40000"/>
                            </a:srgbClr>
                          </a:outerShdw>
                        </a:effectLst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u="none" strike="noStrike" cap="none" spc="0" dirty="0">
                          <a:ln w="12700">
                            <a:solidFill>
                              <a:schemeClr val="tx2">
                                <a:satMod val="155000"/>
                              </a:schemeClr>
                            </a:solidFill>
                            <a:prstDash val="solid"/>
                          </a:ln>
                          <a:effectLst>
                            <a:outerShdw blurRad="41275" dist="20320" dir="1800000" algn="tl" rotWithShape="0">
                              <a:srgbClr val="000000">
                                <a:alpha val="40000"/>
                              </a:srgbClr>
                            </a:outerShdw>
                          </a:effectLst>
                        </a:rPr>
                        <a:t>3,5</a:t>
                      </a:r>
                      <a:endParaRPr lang="ru-RU" sz="1800" b="1" i="0" u="none" strike="noStrike" cap="none" spc="0" dirty="0">
                        <a:ln w="12700">
                          <a:solidFill>
                            <a:schemeClr val="tx2">
                              <a:satMod val="155000"/>
                            </a:schemeClr>
                          </a:solidFill>
                          <a:prstDash val="solid"/>
                        </a:ln>
                        <a:solidFill>
                          <a:schemeClr val="bg2">
                            <a:tint val="85000"/>
                            <a:satMod val="155000"/>
                          </a:schemeClr>
                        </a:solidFill>
                        <a:effectLst>
                          <a:outerShdw blurRad="41275" dist="20320" dir="1800000" algn="tl" rotWithShape="0">
                            <a:srgbClr val="000000">
                              <a:alpha val="40000"/>
                            </a:srgbClr>
                          </a:outerShdw>
                        </a:effectLst>
                        <a:latin typeface="Calibri"/>
                      </a:endParaRPr>
                    </a:p>
                  </a:txBody>
                  <a:tcPr marL="0" marR="0" marT="0" marB="0" anchor="b"/>
                </a:tc>
              </a:tr>
              <a:tr h="318893"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u="none" strike="noStrike" cap="none" spc="0">
                          <a:ln w="12700">
                            <a:solidFill>
                              <a:schemeClr val="tx2">
                                <a:satMod val="155000"/>
                              </a:schemeClr>
                            </a:solidFill>
                            <a:prstDash val="solid"/>
                          </a:ln>
                          <a:effectLst>
                            <a:outerShdw blurRad="41275" dist="20320" dir="1800000" algn="tl" rotWithShape="0">
                              <a:srgbClr val="000000">
                                <a:alpha val="40000"/>
                              </a:srgbClr>
                            </a:outerShdw>
                          </a:effectLst>
                        </a:rPr>
                        <a:t>6</a:t>
                      </a:r>
                      <a:endParaRPr lang="ru-RU" sz="1800" b="1" i="0" u="none" strike="noStrike" cap="none" spc="0">
                        <a:ln w="12700">
                          <a:solidFill>
                            <a:schemeClr val="tx2">
                              <a:satMod val="155000"/>
                            </a:schemeClr>
                          </a:solidFill>
                          <a:prstDash val="solid"/>
                        </a:ln>
                        <a:solidFill>
                          <a:schemeClr val="bg2">
                            <a:tint val="85000"/>
                            <a:satMod val="155000"/>
                          </a:schemeClr>
                        </a:solidFill>
                        <a:effectLst>
                          <a:outerShdw blurRad="41275" dist="20320" dir="1800000" algn="tl" rotWithShape="0">
                            <a:srgbClr val="000000">
                              <a:alpha val="40000"/>
                            </a:srgbClr>
                          </a:outerShdw>
                        </a:effectLst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u="none" strike="noStrike" cap="none" spc="0">
                          <a:ln w="12700">
                            <a:solidFill>
                              <a:schemeClr val="tx2">
                                <a:satMod val="155000"/>
                              </a:schemeClr>
                            </a:solidFill>
                            <a:prstDash val="solid"/>
                          </a:ln>
                          <a:effectLst>
                            <a:outerShdw blurRad="41275" dist="20320" dir="1800000" algn="tl" rotWithShape="0">
                              <a:srgbClr val="000000">
                                <a:alpha val="40000"/>
                              </a:srgbClr>
                            </a:outerShdw>
                          </a:effectLst>
                        </a:rPr>
                        <a:t>0,4</a:t>
                      </a:r>
                      <a:endParaRPr lang="ru-RU" sz="1800" b="1" i="0" u="none" strike="noStrike" cap="none" spc="0">
                        <a:ln w="12700">
                          <a:solidFill>
                            <a:schemeClr val="tx2">
                              <a:satMod val="155000"/>
                            </a:schemeClr>
                          </a:solidFill>
                          <a:prstDash val="solid"/>
                        </a:ln>
                        <a:solidFill>
                          <a:schemeClr val="bg2">
                            <a:tint val="85000"/>
                            <a:satMod val="155000"/>
                          </a:schemeClr>
                        </a:solidFill>
                        <a:effectLst>
                          <a:outerShdw blurRad="41275" dist="20320" dir="1800000" algn="tl" rotWithShape="0">
                            <a:srgbClr val="000000">
                              <a:alpha val="40000"/>
                            </a:srgbClr>
                          </a:outerShdw>
                        </a:effectLst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u="none" strike="noStrike" cap="none" spc="0" dirty="0">
                          <a:ln w="12700">
                            <a:solidFill>
                              <a:schemeClr val="tx2">
                                <a:satMod val="155000"/>
                              </a:schemeClr>
                            </a:solidFill>
                            <a:prstDash val="solid"/>
                          </a:ln>
                          <a:effectLst>
                            <a:outerShdw blurRad="41275" dist="20320" dir="1800000" algn="tl" rotWithShape="0">
                              <a:srgbClr val="000000">
                                <a:alpha val="40000"/>
                              </a:srgbClr>
                            </a:outerShdw>
                          </a:effectLst>
                        </a:rPr>
                        <a:t>4</a:t>
                      </a:r>
                      <a:endParaRPr lang="ru-RU" sz="1800" b="1" i="0" u="none" strike="noStrike" cap="none" spc="0" dirty="0">
                        <a:ln w="12700">
                          <a:solidFill>
                            <a:schemeClr val="tx2">
                              <a:satMod val="155000"/>
                            </a:schemeClr>
                          </a:solidFill>
                          <a:prstDash val="solid"/>
                        </a:ln>
                        <a:solidFill>
                          <a:schemeClr val="bg2">
                            <a:tint val="85000"/>
                            <a:satMod val="155000"/>
                          </a:schemeClr>
                        </a:solidFill>
                        <a:effectLst>
                          <a:outerShdw blurRad="41275" dist="20320" dir="1800000" algn="tl" rotWithShape="0">
                            <a:srgbClr val="000000">
                              <a:alpha val="40000"/>
                            </a:srgbClr>
                          </a:outerShdw>
                        </a:effectLst>
                        <a:latin typeface="Calibri"/>
                      </a:endParaRPr>
                    </a:p>
                  </a:txBody>
                  <a:tcPr marL="0" marR="0" marT="0" marB="0" anchor="b"/>
                </a:tc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2195736" y="3573016"/>
            <a:ext cx="518457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i="1" u="sng" dirty="0" smtClean="0"/>
              <a:t>Примерные результаты экспериментов (рисуем график на доске):</a:t>
            </a:r>
            <a:endParaRPr lang="ru-RU" sz="2000" b="1" i="1" u="sng" dirty="0"/>
          </a:p>
        </p:txBody>
      </p:sp>
      <p:sp>
        <p:nvSpPr>
          <p:cNvPr id="5" name="TextBox 4"/>
          <p:cNvSpPr txBox="1"/>
          <p:nvPr/>
        </p:nvSpPr>
        <p:spPr>
          <a:xfrm>
            <a:off x="3995936" y="4653136"/>
            <a:ext cx="226774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Погрешности наносим на график на мм бумаге.</a:t>
            </a:r>
          </a:p>
          <a:p>
            <a:r>
              <a:rPr lang="ru-RU" dirty="0" smtClean="0"/>
              <a:t>Ϫ</a:t>
            </a:r>
            <a:r>
              <a:rPr lang="en-US" dirty="0" smtClean="0"/>
              <a:t>I = 0</a:t>
            </a:r>
            <a:r>
              <a:rPr lang="ru-RU" dirty="0" smtClean="0"/>
              <a:t>.05А </a:t>
            </a:r>
          </a:p>
          <a:p>
            <a:r>
              <a:rPr lang="ru-RU" dirty="0" smtClean="0"/>
              <a:t>Ϫ</a:t>
            </a:r>
            <a:r>
              <a:rPr lang="en-US" dirty="0" smtClean="0"/>
              <a:t>U </a:t>
            </a:r>
            <a:r>
              <a:rPr lang="ru-RU" dirty="0" smtClean="0"/>
              <a:t>= 0.05 В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3563888" y="1700808"/>
            <a:ext cx="54006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indent="34290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b="1" i="1" u="sng" dirty="0" smtClean="0">
                <a:solidFill>
                  <a:srgbClr val="000000"/>
                </a:solidFill>
                <a:latin typeface="Georgia" pitchFamily="18" charset="0"/>
                <a:cs typeface="Arial" pitchFamily="34" charset="0"/>
              </a:rPr>
              <a:t>Вывод.</a:t>
            </a:r>
            <a:r>
              <a:rPr lang="ru-RU" b="1" u="sng" dirty="0" smtClean="0">
                <a:solidFill>
                  <a:srgbClr val="000000"/>
                </a:solidFill>
                <a:latin typeface="Georgia" pitchFamily="18" charset="0"/>
                <a:cs typeface="Arial" pitchFamily="34" charset="0"/>
              </a:rPr>
              <a:t> Сила тока зависит от напряжения. Сила тока в цепи прямо пропорциональна напряжению. </a:t>
            </a:r>
            <a:r>
              <a:rPr lang="en-US" b="1" u="sng" dirty="0" smtClean="0">
                <a:solidFill>
                  <a:srgbClr val="000000"/>
                </a:solidFill>
                <a:latin typeface="Georgia" pitchFamily="18" charset="0"/>
                <a:cs typeface="Arial" pitchFamily="34" charset="0"/>
              </a:rPr>
              <a:t>I~U.</a:t>
            </a:r>
            <a:endParaRPr lang="en-US" b="1" u="sng" dirty="0" smtClean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7" name="Рисунок 6" descr="http://www.uroki.net/docfiz/docfiz38.gif"/>
          <p:cNvPicPr/>
          <p:nvPr/>
        </p:nvPicPr>
        <p:blipFill>
          <a:blip r:embed="rId2" cstate="print">
            <a:extLst>
              <a:ext uri="{28A0092B-C50C-407E-A947-70E740481C1C}">
                <a14:useLocalDpi xmlns="" xmlns:wpc="http://schemas.microsoft.com/office/word/2010/wordprocessingCanvas" xmlns:mc="http://schemas.openxmlformats.org/markup-compatibility/2006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>
            <a:off x="395536" y="836712"/>
            <a:ext cx="2988840" cy="2592288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3" name="Группа 12"/>
          <p:cNvGrpSpPr/>
          <p:nvPr/>
        </p:nvGrpSpPr>
        <p:grpSpPr>
          <a:xfrm>
            <a:off x="1475656" y="836712"/>
            <a:ext cx="1656184" cy="636994"/>
            <a:chOff x="7020272" y="476672"/>
            <a:chExt cx="1656184" cy="636994"/>
          </a:xfrm>
        </p:grpSpPr>
        <p:sp>
          <p:nvSpPr>
            <p:cNvPr id="12" name="Прямоугольник 11"/>
            <p:cNvSpPr/>
            <p:nvPr/>
          </p:nvSpPr>
          <p:spPr>
            <a:xfrm>
              <a:off x="7236296" y="836712"/>
              <a:ext cx="1440160" cy="14401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24584" name="Picture 8" descr="http://www.fermer.ru/files/imagecache/AttachmentPost/forum/2010/02/55120/shema_0.jpg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prstClr val="black"/>
                <a:schemeClr val="tx2">
                  <a:lumMod val="50000"/>
                  <a:tint val="45000"/>
                  <a:satMod val="400000"/>
                </a:schemeClr>
              </a:duotone>
            </a:blip>
            <a:srcRect l="27304" t="3245" r="28326" b="64309"/>
            <a:stretch>
              <a:fillRect/>
            </a:stretch>
          </p:blipFill>
          <p:spPr bwMode="auto">
            <a:xfrm>
              <a:off x="7020272" y="476672"/>
              <a:ext cx="1656184" cy="636994"/>
            </a:xfrm>
            <a:prstGeom prst="rect">
              <a:avLst/>
            </a:prstGeom>
            <a:noFill/>
          </p:spPr>
        </p:pic>
      </p:grpSp>
      <p:graphicFrame>
        <p:nvGraphicFramePr>
          <p:cNvPr id="15" name="Диаграмма 14"/>
          <p:cNvGraphicFramePr>
            <a:graphicFrameLocks/>
          </p:cNvGraphicFramePr>
          <p:nvPr/>
        </p:nvGraphicFramePr>
        <p:xfrm>
          <a:off x="6407696" y="4625752"/>
          <a:ext cx="2736304" cy="22322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395536" y="188640"/>
            <a:ext cx="87484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Результаты эксперимента  переносим  на доску (по группам)</a:t>
            </a:r>
            <a:endParaRPr lang="ru-RU" sz="24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635896" y="836712"/>
            <a:ext cx="489654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Вопрос: Как ведет себя сила тока при увеличении напряжения? (делаем вывод)</a:t>
            </a:r>
            <a:endParaRPr lang="ru-RU" sz="2000" b="1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Graphic spid="15" grpId="0">
        <p:bldAsOne/>
      </p:bldGraphic>
      <p:bldP spid="1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1">
                <a:lumMod val="50000"/>
              </a:schemeClr>
            </a:gs>
            <a:gs pos="64999">
              <a:srgbClr val="F0EBD5"/>
            </a:gs>
            <a:gs pos="100000">
              <a:schemeClr val="bg1">
                <a:lumMod val="65000"/>
              </a:schemeClr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99592" y="548680"/>
            <a:ext cx="75608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Возможные результаты: ( из лабораторного эксперимента)</a:t>
            </a:r>
            <a:endParaRPr lang="ru-RU" dirty="0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395536" y="980728"/>
          <a:ext cx="3312368" cy="548640"/>
        </p:xfrm>
        <a:graphic>
          <a:graphicData uri="http://schemas.openxmlformats.org/drawingml/2006/table">
            <a:tbl>
              <a:tblPr/>
              <a:tblGrid>
                <a:gridCol w="2208246"/>
                <a:gridCol w="1104122"/>
              </a:tblGrid>
              <a:tr h="190500">
                <a:tc gridSpan="2">
                  <a:txBody>
                    <a:bodyPr/>
                    <a:lstStyle/>
                    <a:p>
                      <a:pPr algn="l" fontAlgn="b"/>
                      <a:r>
                        <a:rPr lang="ru-RU" sz="1800" b="0" i="0" u="none" strike="noStrike" dirty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Calibri"/>
                        </a:rPr>
                        <a:t>Для проволочного резистора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0" i="0" u="none" strike="noStrike" dirty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Calibri"/>
                        </a:rPr>
                        <a:t>диаметром 25 мм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800" b="0" i="0" u="none" strike="noStrike" dirty="0">
                        <a:solidFill>
                          <a:schemeClr val="bg2">
                            <a:lumMod val="50000"/>
                          </a:schemeClr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539552" y="4293096"/>
          <a:ext cx="2880321" cy="2266568"/>
        </p:xfrm>
        <a:graphic>
          <a:graphicData uri="http://schemas.openxmlformats.org/drawingml/2006/table">
            <a:tbl>
              <a:tblPr>
                <a:tableStyleId>{35758FB7-9AC5-4552-8A53-C91805E547FA}</a:tableStyleId>
              </a:tblPr>
              <a:tblGrid>
                <a:gridCol w="960107"/>
                <a:gridCol w="960107"/>
                <a:gridCol w="960107"/>
              </a:tblGrid>
              <a:tr h="566642"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u="none" strike="noStrike" dirty="0"/>
                        <a:t>№ </a:t>
                      </a:r>
                      <a:r>
                        <a:rPr lang="ru-RU" sz="1800" u="none" strike="noStrike" dirty="0" err="1"/>
                        <a:t>п</a:t>
                      </a:r>
                      <a:r>
                        <a:rPr lang="ru-RU" sz="1800" u="none" strike="noStrike" dirty="0"/>
                        <a:t>/</a:t>
                      </a:r>
                      <a:r>
                        <a:rPr lang="ru-RU" sz="1800" u="none" strike="noStrike" dirty="0" err="1"/>
                        <a:t>п</a:t>
                      </a:r>
                      <a:endParaRPr lang="ru-RU" sz="1800" b="0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 dirty="0"/>
                        <a:t>I =</a:t>
                      </a:r>
                      <a:endParaRPr lang="en-US" sz="1800" b="0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 dirty="0"/>
                        <a:t>U =</a:t>
                      </a:r>
                      <a:endParaRPr lang="en-US" sz="1800" b="0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0" marR="0" marT="0" marB="0" anchor="b"/>
                </a:tc>
              </a:tr>
              <a:tr h="283321"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u="none" strike="noStrike"/>
                        <a:t>1</a:t>
                      </a:r>
                      <a:endParaRPr lang="ru-RU" sz="1800" b="0" i="0" u="none" strike="noStrike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u="none" strike="noStrike" dirty="0"/>
                        <a:t>0</a:t>
                      </a:r>
                      <a:endParaRPr lang="ru-RU" sz="1800" b="0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u="none" strike="noStrike" dirty="0"/>
                        <a:t>0</a:t>
                      </a:r>
                      <a:endParaRPr lang="ru-RU" sz="1800" b="0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0" marR="0" marT="0" marB="0" anchor="b"/>
                </a:tc>
              </a:tr>
              <a:tr h="283321"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u="none" strike="noStrike"/>
                        <a:t>2</a:t>
                      </a:r>
                      <a:endParaRPr lang="ru-RU" sz="1800" b="0" i="0" u="none" strike="noStrike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u="none" strike="noStrike"/>
                        <a:t>0,5</a:t>
                      </a:r>
                      <a:endParaRPr lang="ru-RU" sz="1800" b="0" i="0" u="none" strike="noStrike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u="none" strike="noStrike" dirty="0"/>
                        <a:t>1,6</a:t>
                      </a:r>
                      <a:endParaRPr lang="ru-RU" sz="1800" b="0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0" marR="0" marT="0" marB="0" anchor="b"/>
                </a:tc>
              </a:tr>
              <a:tr h="283321"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u="none" strike="noStrike"/>
                        <a:t>3</a:t>
                      </a:r>
                      <a:endParaRPr lang="ru-RU" sz="1800" b="0" i="0" u="none" strike="noStrike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u="none" strike="noStrike"/>
                        <a:t>0,6</a:t>
                      </a:r>
                      <a:endParaRPr lang="ru-RU" sz="1800" b="0" i="0" u="none" strike="noStrike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u="none" strike="noStrike" dirty="0"/>
                        <a:t>2</a:t>
                      </a:r>
                      <a:endParaRPr lang="ru-RU" sz="1800" b="0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0" marR="0" marT="0" marB="0" anchor="b"/>
                </a:tc>
              </a:tr>
              <a:tr h="283321"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u="none" strike="noStrike"/>
                        <a:t>4</a:t>
                      </a:r>
                      <a:endParaRPr lang="ru-RU" sz="1800" b="0" i="0" u="none" strike="noStrike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u="none" strike="noStrike"/>
                        <a:t>0,7</a:t>
                      </a:r>
                      <a:endParaRPr lang="ru-RU" sz="1800" b="0" i="0" u="none" strike="noStrike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u="none" strike="noStrike" dirty="0"/>
                        <a:t>2,5</a:t>
                      </a:r>
                      <a:endParaRPr lang="ru-RU" sz="1800" b="0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0" marR="0" marT="0" marB="0" anchor="b"/>
                </a:tc>
              </a:tr>
              <a:tr h="283321"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u="none" strike="noStrike"/>
                        <a:t>5</a:t>
                      </a:r>
                      <a:endParaRPr lang="ru-RU" sz="1800" b="0" i="0" u="none" strike="noStrike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u="none" strike="noStrike"/>
                        <a:t>0,9</a:t>
                      </a:r>
                      <a:endParaRPr lang="ru-RU" sz="1800" b="0" i="0" u="none" strike="noStrike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u="none" strike="noStrike" dirty="0"/>
                        <a:t>3,3</a:t>
                      </a:r>
                      <a:endParaRPr lang="ru-RU" sz="1800" b="0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0" marR="0" marT="0" marB="0" anchor="b"/>
                </a:tc>
              </a:tr>
              <a:tr h="283321"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u="none" strike="noStrike"/>
                        <a:t>6</a:t>
                      </a:r>
                      <a:endParaRPr lang="ru-RU" sz="1800" b="0" i="0" u="none" strike="noStrike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u="none" strike="noStrike"/>
                        <a:t>1</a:t>
                      </a:r>
                      <a:endParaRPr lang="ru-RU" sz="1800" b="0" i="0" u="none" strike="noStrike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u="none" strike="noStrike" dirty="0"/>
                        <a:t>4</a:t>
                      </a:r>
                      <a:endParaRPr lang="ru-RU" sz="1800" b="0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0" marR="0" marT="0" marB="0" anchor="b"/>
                </a:tc>
              </a:tr>
            </a:tbl>
          </a:graphicData>
        </a:graphic>
      </p:graphicFrame>
      <p:graphicFrame>
        <p:nvGraphicFramePr>
          <p:cNvPr id="10" name="Таблица 9"/>
          <p:cNvGraphicFramePr>
            <a:graphicFrameLocks noGrp="1"/>
          </p:cNvGraphicFramePr>
          <p:nvPr/>
        </p:nvGraphicFramePr>
        <p:xfrm>
          <a:off x="539552" y="1628800"/>
          <a:ext cx="2592288" cy="1828800"/>
        </p:xfrm>
        <a:graphic>
          <a:graphicData uri="http://schemas.openxmlformats.org/drawingml/2006/table">
            <a:tbl>
              <a:tblPr>
                <a:tableStyleId>{35758FB7-9AC5-4552-8A53-C91805E547FA}</a:tableStyleId>
              </a:tblPr>
              <a:tblGrid>
                <a:gridCol w="864096"/>
                <a:gridCol w="864096"/>
                <a:gridCol w="864096"/>
              </a:tblGrid>
              <a:tr h="274509"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u="none" strike="noStrike" dirty="0"/>
                        <a:t>№ </a:t>
                      </a:r>
                      <a:r>
                        <a:rPr lang="ru-RU" sz="2000" u="none" strike="noStrike" dirty="0" err="1"/>
                        <a:t>п</a:t>
                      </a:r>
                      <a:r>
                        <a:rPr lang="ru-RU" sz="2000" u="none" strike="noStrike" dirty="0"/>
                        <a:t>/</a:t>
                      </a:r>
                      <a:r>
                        <a:rPr lang="ru-RU" sz="2000" u="none" strike="noStrike" dirty="0" err="1"/>
                        <a:t>п</a:t>
                      </a:r>
                      <a:endParaRPr lang="ru-RU" sz="20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u="none" strike="noStrike" dirty="0"/>
                        <a:t>I =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u="none" strike="noStrike"/>
                        <a:t>U =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/>
                </a:tc>
              </a:tr>
              <a:tr h="274509"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u="none" strike="noStrike"/>
                        <a:t>1</a:t>
                      </a:r>
                      <a:endParaRPr lang="ru-RU" sz="20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u="none" strike="noStrike" dirty="0"/>
                        <a:t>0</a:t>
                      </a:r>
                      <a:endParaRPr lang="ru-RU" sz="20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u="none" strike="noStrike" dirty="0"/>
                        <a:t>0</a:t>
                      </a:r>
                      <a:endParaRPr lang="ru-RU" sz="20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/>
                </a:tc>
              </a:tr>
              <a:tr h="274509"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u="none" strike="noStrike"/>
                        <a:t>2</a:t>
                      </a:r>
                      <a:endParaRPr lang="ru-RU" sz="20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u="none" strike="noStrike" dirty="0"/>
                        <a:t>0,4</a:t>
                      </a:r>
                      <a:endParaRPr lang="ru-RU" sz="20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u="none" strike="noStrike" dirty="0"/>
                        <a:t>2,7</a:t>
                      </a:r>
                      <a:endParaRPr lang="ru-RU" sz="20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/>
                </a:tc>
              </a:tr>
              <a:tr h="274509"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u="none" strike="noStrike"/>
                        <a:t>3</a:t>
                      </a:r>
                      <a:endParaRPr lang="ru-RU" sz="20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u="none" strike="noStrike"/>
                        <a:t>0,5</a:t>
                      </a:r>
                      <a:endParaRPr lang="ru-RU" sz="20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u="none" strike="noStrike" dirty="0"/>
                        <a:t>3,3</a:t>
                      </a:r>
                      <a:endParaRPr lang="ru-RU" sz="20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/>
                </a:tc>
              </a:tr>
              <a:tr h="274509"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u="none" strike="noStrike"/>
                        <a:t>4</a:t>
                      </a:r>
                      <a:endParaRPr lang="ru-RU" sz="20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u="none" strike="noStrike"/>
                        <a:t>0,6</a:t>
                      </a:r>
                      <a:endParaRPr lang="ru-RU" sz="20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u="none" strike="noStrike" dirty="0"/>
                        <a:t>4,4</a:t>
                      </a:r>
                      <a:endParaRPr lang="ru-RU" sz="20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/>
                </a:tc>
              </a:tr>
              <a:tr h="274509"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u="none" strike="noStrike"/>
                        <a:t>5</a:t>
                      </a:r>
                      <a:endParaRPr lang="ru-RU" sz="20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u="none" strike="noStrike"/>
                        <a:t>0,7</a:t>
                      </a:r>
                      <a:endParaRPr lang="ru-RU" sz="20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u="none" strike="noStrike" dirty="0"/>
                        <a:t>4,9</a:t>
                      </a:r>
                      <a:endParaRPr lang="ru-RU" sz="20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/>
                </a:tc>
              </a:tr>
            </a:tbl>
          </a:graphicData>
        </a:graphic>
      </p:graphicFrame>
      <p:graphicFrame>
        <p:nvGraphicFramePr>
          <p:cNvPr id="12" name="Таблица 11"/>
          <p:cNvGraphicFramePr>
            <a:graphicFrameLocks noGrp="1"/>
          </p:cNvGraphicFramePr>
          <p:nvPr/>
        </p:nvGraphicFramePr>
        <p:xfrm>
          <a:off x="395536" y="3645024"/>
          <a:ext cx="2952328" cy="548640"/>
        </p:xfrm>
        <a:graphic>
          <a:graphicData uri="http://schemas.openxmlformats.org/drawingml/2006/table">
            <a:tbl>
              <a:tblPr/>
              <a:tblGrid>
                <a:gridCol w="1968219"/>
                <a:gridCol w="984109"/>
              </a:tblGrid>
              <a:tr h="190500">
                <a:tc gridSpan="2">
                  <a:txBody>
                    <a:bodyPr/>
                    <a:lstStyle/>
                    <a:p>
                      <a:pPr algn="l" fontAlgn="b"/>
                      <a:r>
                        <a:rPr lang="ru-RU" sz="1800" b="0" i="0" u="none" strike="noStrike" dirty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Calibri"/>
                        </a:rPr>
                        <a:t>Для проволочного резистора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0" i="0" u="none" strike="noStrike" dirty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Calibri"/>
                        </a:rPr>
                        <a:t>диаметром 36 мм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14" name="TextBox 13"/>
          <p:cNvSpPr txBox="1"/>
          <p:nvPr/>
        </p:nvSpPr>
        <p:spPr>
          <a:xfrm>
            <a:off x="7884368" y="332656"/>
            <a:ext cx="1134285" cy="6336704"/>
          </a:xfrm>
          <a:prstGeom prst="rect">
            <a:avLst/>
          </a:prstGeom>
          <a:noFill/>
        </p:spPr>
        <p:txBody>
          <a:bodyPr vert="wordArtVert" wrap="square" rtlCol="0">
            <a:spAutoFit/>
          </a:bodyPr>
          <a:lstStyle/>
          <a:p>
            <a:r>
              <a:rPr lang="ru-RU" sz="2800" i="1" dirty="0" smtClean="0"/>
              <a:t>Зависимость </a:t>
            </a:r>
            <a:r>
              <a:rPr lang="ru-RU" sz="2400" b="1" dirty="0" smtClean="0">
                <a:solidFill>
                  <a:srgbClr val="FF0000"/>
                </a:solidFill>
              </a:rPr>
              <a:t>выполняется</a:t>
            </a:r>
            <a:endParaRPr lang="ru-RU" sz="2400" b="1" dirty="0">
              <a:solidFill>
                <a:srgbClr val="FF0000"/>
              </a:solidFill>
            </a:endParaRPr>
          </a:p>
        </p:txBody>
      </p:sp>
      <p:graphicFrame>
        <p:nvGraphicFramePr>
          <p:cNvPr id="16" name="Диаграмма 15"/>
          <p:cNvGraphicFramePr>
            <a:graphicFrameLocks/>
          </p:cNvGraphicFramePr>
          <p:nvPr/>
        </p:nvGraphicFramePr>
        <p:xfrm>
          <a:off x="4139952" y="1052736"/>
          <a:ext cx="3024336" cy="256869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7" name="Диаграмма 16"/>
          <p:cNvGraphicFramePr>
            <a:graphicFrameLocks/>
          </p:cNvGraphicFramePr>
          <p:nvPr/>
        </p:nvGraphicFramePr>
        <p:xfrm>
          <a:off x="4067944" y="3933056"/>
          <a:ext cx="3105150" cy="26384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1">
                <a:lumMod val="50000"/>
              </a:schemeClr>
            </a:gs>
            <a:gs pos="64999">
              <a:srgbClr val="F0EBD5"/>
            </a:gs>
            <a:gs pos="100000">
              <a:schemeClr val="bg1">
                <a:lumMod val="65000"/>
              </a:schemeClr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Rectangle 1"/>
          <p:cNvSpPr>
            <a:spLocks noChangeArrowheads="1"/>
          </p:cNvSpPr>
          <p:nvPr/>
        </p:nvSpPr>
        <p:spPr bwMode="auto">
          <a:xfrm>
            <a:off x="0" y="1628800"/>
            <a:ext cx="8892480" cy="1631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000" b="1" i="1" u="sng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П</a:t>
            </a:r>
            <a:r>
              <a:rPr kumimoji="0" lang="ru-RU" sz="2000" b="1" i="1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онятие сопротивления.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Важно!</a:t>
            </a:r>
            <a:r>
              <a:rPr kumimoji="0" lang="ru-RU" sz="20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20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С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опротивление является электрической характеристикой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проводника.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Picture 2" descr="http://www.edupoint.ru/upload/iblock/d9a/d9a1798ba475358a8eb1d2edf8ac852c.jpg"/>
          <p:cNvPicPr>
            <a:picLocks noChangeAspect="1" noChangeArrowheads="1"/>
          </p:cNvPicPr>
          <p:nvPr/>
        </p:nvPicPr>
        <p:blipFill>
          <a:blip r:embed="rId2" cstate="print"/>
          <a:srcRect t="31818" r="1136" b="9091"/>
          <a:stretch>
            <a:fillRect/>
          </a:stretch>
        </p:blipFill>
        <p:spPr bwMode="auto">
          <a:xfrm>
            <a:off x="2987824" y="3645024"/>
            <a:ext cx="2730765" cy="1224136"/>
          </a:xfrm>
          <a:prstGeom prst="rect">
            <a:avLst/>
          </a:prstGeom>
          <a:noFill/>
          <a:ln>
            <a:solidFill>
              <a:srgbClr val="002060"/>
            </a:solidFill>
          </a:ln>
        </p:spPr>
      </p:pic>
      <p:sp>
        <p:nvSpPr>
          <p:cNvPr id="4" name="Прямоугольник 3"/>
          <p:cNvSpPr/>
          <p:nvPr/>
        </p:nvSpPr>
        <p:spPr>
          <a:xfrm>
            <a:off x="251520" y="764704"/>
            <a:ext cx="856895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b="1" i="1" dirty="0" smtClean="0">
                <a:solidFill>
                  <a:schemeClr val="accent2">
                    <a:lumMod val="50000"/>
                  </a:schemeClr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Вопрос.</a:t>
            </a:r>
            <a:r>
              <a:rPr lang="ru-RU" b="1" i="1" dirty="0" smtClean="0">
                <a:solidFill>
                  <a:srgbClr val="FF00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24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Вспомните,  пожалуйста, внутреннее строение металлов.</a:t>
            </a:r>
            <a:endParaRPr lang="ru-RU" sz="2400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79512" y="1844824"/>
            <a:ext cx="871296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b="1" i="1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Ответ. </a:t>
            </a:r>
            <a:r>
              <a:rPr lang="ru-RU" sz="24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Металлы состоят из атомов, которые потеряли с последних  электронных орбит электроны. Атомы, потерявшие электроны располагаются в узлах кристаллической решетки, а электроны блуждают между ионами.</a:t>
            </a:r>
            <a:endParaRPr lang="ru-RU" sz="2400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39552" y="836712"/>
            <a:ext cx="748883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b="1" i="1" dirty="0" smtClean="0">
                <a:solidFill>
                  <a:schemeClr val="accent2">
                    <a:lumMod val="50000"/>
                  </a:schemeClr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Вопрос.</a:t>
            </a:r>
            <a:r>
              <a:rPr lang="ru-RU" sz="2000" b="1" i="1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28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Что такое электрический ток в металлах?</a:t>
            </a:r>
            <a:endParaRPr lang="ru-RU" sz="2800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51520" y="2132856"/>
            <a:ext cx="828092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b="1" i="1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Ответ. </a:t>
            </a:r>
            <a:r>
              <a:rPr lang="ru-RU" sz="24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Упорядоченное движение свободных электронов.</a:t>
            </a:r>
            <a:endParaRPr lang="ru-RU" sz="2400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39552" y="692696"/>
            <a:ext cx="748883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b="1" i="1" dirty="0" smtClean="0">
                <a:solidFill>
                  <a:schemeClr val="accent2">
                    <a:lumMod val="50000"/>
                  </a:schemeClr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Вопрос</a:t>
            </a:r>
            <a:r>
              <a:rPr lang="ru-RU" sz="2000" b="1" i="1" dirty="0" smtClean="0">
                <a:solidFill>
                  <a:srgbClr val="FF00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.</a:t>
            </a:r>
            <a:r>
              <a:rPr lang="ru-RU" sz="2000" b="1" i="1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28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Что мешает двигаться электронам в одном направлении?</a:t>
            </a:r>
            <a:endParaRPr lang="ru-RU" sz="2800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79512" y="1916832"/>
            <a:ext cx="864096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b="1" i="1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Ответ</a:t>
            </a:r>
            <a:r>
              <a:rPr lang="ru-RU" sz="2400" b="1" i="1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. </a:t>
            </a:r>
            <a:r>
              <a:rPr lang="ru-RU" sz="24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Ионы. Электроны постоянно сталкиваются с ионами кристаллической  решетки и изменяют направление своего движения.</a:t>
            </a:r>
            <a:endParaRPr lang="ru-RU" sz="2400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67544" y="836712"/>
            <a:ext cx="784887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b="1" i="1" dirty="0" smtClean="0">
                <a:solidFill>
                  <a:schemeClr val="accent2">
                    <a:lumMod val="50000"/>
                  </a:schemeClr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Вопрос.</a:t>
            </a:r>
            <a:r>
              <a:rPr lang="ru-RU" b="1" i="1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24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Чем же вызвано сопротивление проводников?</a:t>
            </a:r>
            <a:endParaRPr lang="ru-RU" sz="2400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251520" y="2060848"/>
            <a:ext cx="820891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b="1" i="1" dirty="0" smtClean="0">
                <a:solidFill>
                  <a:schemeClr val="accent2">
                    <a:lumMod val="50000"/>
                  </a:schemeClr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Ответ</a:t>
            </a:r>
            <a:r>
              <a:rPr lang="ru-RU" sz="2400" b="1" i="1" dirty="0" smtClean="0">
                <a:solidFill>
                  <a:schemeClr val="accent2">
                    <a:lumMod val="50000"/>
                  </a:schemeClr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. </a:t>
            </a:r>
            <a:r>
              <a:rPr lang="ru-RU" sz="24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Ударами электронов об ионы кристаллической решетки металлов.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xit" presetSubtype="5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vertical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3" presetClass="exit" presetSubtype="5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vertical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xit" presetSubtype="5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vertical)">
                                      <p:cBhvr>
                                        <p:cTn id="3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3" presetClass="exit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vertical)">
                                      <p:cBhvr>
                                        <p:cTn id="41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" presetClass="exit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vertical)">
                                      <p:cBhvr>
                                        <p:cTn id="58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3" presetClass="exit" presetSubtype="5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vertical)">
                                      <p:cBhvr>
                                        <p:cTn id="6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" presetClass="exit" presetSubtype="5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vertical)">
                                      <p:cBhvr>
                                        <p:cTn id="7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3" presetClass="exit" presetSubtype="5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vertical)">
                                      <p:cBhvr>
                                        <p:cTn id="8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358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358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1" grpId="0"/>
      <p:bldP spid="4" grpId="0"/>
      <p:bldP spid="4" grpId="1"/>
      <p:bldP spid="5" grpId="0"/>
      <p:bldP spid="5" grpId="1"/>
      <p:bldP spid="6" grpId="0"/>
      <p:bldP spid="6" grpId="1"/>
      <p:bldP spid="7" grpId="0" build="allAtOnce"/>
      <p:bldP spid="8" grpId="0" build="allAtOnce"/>
      <p:bldP spid="9" grpId="0"/>
      <p:bldP spid="9" grpId="1"/>
      <p:bldP spid="10" grpId="0"/>
      <p:bldP spid="10" grpId="1"/>
      <p:bldP spid="11" grpId="0"/>
      <p:bldP spid="11" grpId="1"/>
    </p:bldLst>
  </p:timing>
</p:sld>
</file>

<file path=ppt/theme/theme1.xml><?xml version="1.0" encoding="utf-8"?>
<a:theme xmlns:a="http://schemas.openxmlformats.org/drawingml/2006/main" name="Тема Office">
  <a:themeElements>
    <a:clrScheme name="Метро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515</TotalTime>
  <Words>1098</Words>
  <Application>Microsoft Office PowerPoint</Application>
  <PresentationFormat>Экран (4:3)</PresentationFormat>
  <Paragraphs>260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</vt:vector>
  </TitlesOfParts>
  <Company>OEM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Сергей</cp:lastModifiedBy>
  <cp:revision>57</cp:revision>
  <dcterms:created xsi:type="dcterms:W3CDTF">2012-10-03T18:44:48Z</dcterms:created>
  <dcterms:modified xsi:type="dcterms:W3CDTF">2018-11-15T17:55:09Z</dcterms:modified>
</cp:coreProperties>
</file>