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62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800000"/>
    <a:srgbClr val="420000"/>
    <a:srgbClr val="494824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6738/16969765.248/0_92932_1e12432_orig.png" TargetMode="External"/><Relationship Id="rId3" Type="http://schemas.openxmlformats.org/officeDocument/2006/relationships/hyperlink" Target="http://ramki-vsem.ru/fon/svetlyj-fon12.jpg" TargetMode="External"/><Relationship Id="rId7" Type="http://schemas.openxmlformats.org/officeDocument/2006/relationships/hyperlink" Target="http://img-fotki.yandex.ru/get/9104/16969765.17b/0_7bede_7a931097_orig.pn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4.pic4you.ru/y2014/08-22/24687/4556599.png" TargetMode="External"/><Relationship Id="rId5" Type="http://schemas.openxmlformats.org/officeDocument/2006/relationships/hyperlink" Target="http://img-fotki.yandex.ru/get/6841/200418627.d/0_109b54_41edaf9c_orig.png" TargetMode="External"/><Relationship Id="rId4" Type="http://schemas.openxmlformats.org/officeDocument/2006/relationships/hyperlink" Target="http://s4.pic4you.ru/y2014/06-09/24687/4438748.png" TargetMode="External"/><Relationship Id="rId9" Type="http://schemas.openxmlformats.org/officeDocument/2006/relationships/hyperlink" Target="http://pic4you.ru/24687/3691340/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987824" y="571480"/>
            <a:ext cx="5141734" cy="393764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smtClean="0">
                <a:ln w="1143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993300"/>
                </a:solidFill>
                <a:latin typeface="Gabriola" pitchFamily="82" charset="0"/>
                <a:ea typeface="+mj-ea"/>
                <a:cs typeface="+mj-cs"/>
              </a:rPr>
              <a:t>Интересные </a:t>
            </a:r>
          </a:p>
          <a:p>
            <a:pPr algn="ctr">
              <a:defRPr/>
            </a:pPr>
            <a:r>
              <a:rPr lang="ru-RU" sz="5400" b="1" dirty="0" smtClean="0">
                <a:ln w="1143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993300"/>
                </a:solidFill>
                <a:latin typeface="Gabriola" pitchFamily="82" charset="0"/>
                <a:ea typeface="+mj-ea"/>
                <a:cs typeface="+mj-cs"/>
              </a:rPr>
              <a:t>факты </a:t>
            </a:r>
          </a:p>
          <a:p>
            <a:pPr algn="ctr">
              <a:defRPr/>
            </a:pPr>
            <a:r>
              <a:rPr lang="ru-RU" sz="5400" b="1" dirty="0" smtClean="0">
                <a:ln w="1143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993300"/>
                </a:solidFill>
                <a:latin typeface="Gabriola" pitchFamily="82" charset="0"/>
                <a:ea typeface="+mj-ea"/>
                <a:cs typeface="+mj-cs"/>
              </a:rPr>
              <a:t>об осени</a:t>
            </a:r>
            <a:endParaRPr lang="ru-RU" sz="5400" b="1" dirty="0">
              <a:ln w="11430"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993300"/>
              </a:solidFill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308304" y="6353944"/>
            <a:ext cx="1835696" cy="5040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Команда «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</a:rPr>
              <a:t>Листопаднички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04248" y="6669360"/>
            <a:ext cx="2304256" cy="1440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6">
                    <a:lumMod val="75000"/>
                  </a:schemeClr>
                </a:solidFill>
              </a:rPr>
              <a:t>Бурцева А.А.</a:t>
            </a:r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10296" y="6207695"/>
            <a:ext cx="19733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Первозимье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4457" y="76504"/>
            <a:ext cx="70867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Осень </a:t>
            </a:r>
            <a:r>
              <a:rPr lang="ru-RU" sz="2400" b="1" dirty="0" smtClean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подразделяют  на </a:t>
            </a:r>
            <a:r>
              <a:rPr lang="ru-RU" sz="2400" b="1" dirty="0" err="1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подсезоны</a:t>
            </a:r>
            <a:endParaRPr lang="ru-RU" sz="2400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60944" y="1254451"/>
            <a:ext cx="2462713" cy="1890170"/>
            <a:chOff x="60944" y="1254451"/>
            <a:chExt cx="2462713" cy="1890170"/>
          </a:xfrm>
        </p:grpSpPr>
        <p:pic>
          <p:nvPicPr>
            <p:cNvPr id="1026" name="Picture 2" descr="http://www.playcast.ru/uploads/2015/10/13/15440836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44" y="1254451"/>
              <a:ext cx="2220770" cy="1890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1062295" y="1672531"/>
              <a:ext cx="146136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/>
                <a:t>1-23 </a:t>
              </a:r>
              <a:endParaRPr lang="ru-RU" sz="2400" b="1" dirty="0" smtClean="0"/>
            </a:p>
            <a:p>
              <a:pPr algn="ctr"/>
              <a:r>
                <a:rPr lang="ru-RU" sz="2400" b="1" dirty="0" smtClean="0"/>
                <a:t>сентября </a:t>
              </a:r>
              <a:endParaRPr lang="ru-RU" sz="2400" b="1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66224" y="3112604"/>
            <a:ext cx="19816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Начало осени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833673" y="4067849"/>
            <a:ext cx="3113302" cy="1800200"/>
            <a:chOff x="833673" y="4067849"/>
            <a:chExt cx="3113302" cy="1800200"/>
          </a:xfrm>
        </p:grpSpPr>
        <p:pic>
          <p:nvPicPr>
            <p:cNvPr id="1028" name="Picture 4" descr="http://clipartmania.ru/uploads/gallery/main/445/autumn-leaves-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6736" y="4067849"/>
              <a:ext cx="2160239" cy="18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833673" y="4500611"/>
              <a:ext cx="206409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prstClr val="black"/>
                  </a:solidFill>
                </a:rPr>
                <a:t>24 сентября </a:t>
              </a:r>
              <a:r>
                <a:rPr lang="ru-RU" sz="2400" b="1" dirty="0" smtClean="0">
                  <a:solidFill>
                    <a:prstClr val="black"/>
                  </a:solidFill>
                </a:rPr>
                <a:t>– </a:t>
              </a:r>
            </a:p>
            <a:p>
              <a:r>
                <a:rPr lang="ru-RU" sz="2400" b="1" dirty="0" smtClean="0">
                  <a:solidFill>
                    <a:prstClr val="black"/>
                  </a:solidFill>
                </a:rPr>
                <a:t>14 </a:t>
              </a:r>
              <a:r>
                <a:rPr lang="ru-RU" sz="2400" b="1" dirty="0">
                  <a:solidFill>
                    <a:prstClr val="black"/>
                  </a:solidFill>
                </a:rPr>
                <a:t>октября </a:t>
              </a:r>
              <a:endParaRPr lang="ru-RU" sz="2400" b="1" dirty="0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301110" y="5611714"/>
            <a:ext cx="20840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Золотая осень</a:t>
            </a:r>
          </a:p>
        </p:txBody>
      </p:sp>
      <p:grpSp>
        <p:nvGrpSpPr>
          <p:cNvPr id="20" name="Группа 19"/>
          <p:cNvGrpSpPr/>
          <p:nvPr/>
        </p:nvGrpSpPr>
        <p:grpSpPr>
          <a:xfrm>
            <a:off x="3709767" y="1416745"/>
            <a:ext cx="2231904" cy="1890170"/>
            <a:chOff x="3709767" y="1416745"/>
            <a:chExt cx="2231904" cy="1890170"/>
          </a:xfrm>
        </p:grpSpPr>
        <p:pic>
          <p:nvPicPr>
            <p:cNvPr id="12" name="Picture 2" descr="http://www.playcast.ru/uploads/2015/10/13/15440836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289467">
              <a:off x="3709767" y="1416745"/>
              <a:ext cx="2220770" cy="1890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3829490" y="2022448"/>
              <a:ext cx="211218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prstClr val="black"/>
                  </a:solidFill>
                </a:rPr>
                <a:t>15-22 октября </a:t>
              </a:r>
              <a:endParaRPr lang="ru-RU" sz="2400" b="1" dirty="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849770" y="2244521"/>
            <a:ext cx="2164168" cy="1800200"/>
            <a:chOff x="5849770" y="2244521"/>
            <a:chExt cx="2164168" cy="1800200"/>
          </a:xfrm>
        </p:grpSpPr>
        <p:pic>
          <p:nvPicPr>
            <p:cNvPr id="13" name="Picture 4" descr="http://clipartmania.ru/uploads/gallery/main/445/autumn-leaves-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100638">
              <a:off x="5849770" y="2244521"/>
              <a:ext cx="2160239" cy="18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6153429" y="2852936"/>
              <a:ext cx="186050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prstClr val="black"/>
                  </a:solidFill>
                </a:rPr>
                <a:t>23 октября </a:t>
              </a:r>
              <a:r>
                <a:rPr lang="ru-RU" sz="2400" b="1" dirty="0" smtClean="0">
                  <a:solidFill>
                    <a:prstClr val="black"/>
                  </a:solidFill>
                </a:rPr>
                <a:t>–</a:t>
              </a:r>
            </a:p>
            <a:p>
              <a:r>
                <a:rPr lang="ru-RU" sz="2400" b="1" dirty="0" smtClean="0">
                  <a:solidFill>
                    <a:prstClr val="black"/>
                  </a:solidFill>
                </a:rPr>
                <a:t>26 </a:t>
              </a:r>
              <a:r>
                <a:rPr lang="ru-RU" sz="2400" b="1" dirty="0">
                  <a:solidFill>
                    <a:prstClr val="black"/>
                  </a:solidFill>
                </a:rPr>
                <a:t>ноября </a:t>
              </a:r>
              <a:endParaRPr lang="ru-RU" sz="2400" b="1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042595" y="4137274"/>
            <a:ext cx="2019999" cy="2220770"/>
            <a:chOff x="5042595" y="4137274"/>
            <a:chExt cx="2019999" cy="2220770"/>
          </a:xfrm>
        </p:grpSpPr>
        <p:pic>
          <p:nvPicPr>
            <p:cNvPr id="16" name="Picture 2" descr="http://www.playcast.ru/uploads/2015/10/13/15440836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745913">
              <a:off x="4877295" y="4302574"/>
              <a:ext cx="2220770" cy="1890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Прямоугольник 13"/>
            <p:cNvSpPr/>
            <p:nvPr/>
          </p:nvSpPr>
          <p:spPr>
            <a:xfrm>
              <a:off x="5053711" y="5380882"/>
              <a:ext cx="20088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prstClr val="black"/>
                  </a:solidFill>
                </a:rPr>
                <a:t>27-30 ноября </a:t>
              </a:r>
              <a:endParaRPr lang="ru-RU" sz="2400" b="1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303433" y="3013501"/>
            <a:ext cx="2217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F79646">
                    <a:lumMod val="75000"/>
                  </a:srgbClr>
                </a:solidFill>
              </a:rPr>
              <a:t>Глубокая осень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309176" y="3883417"/>
            <a:ext cx="1704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F79646">
                    <a:lumMod val="75000"/>
                  </a:srgbClr>
                </a:solidFill>
              </a:rPr>
              <a:t>Предзимье</a:t>
            </a:r>
          </a:p>
        </p:txBody>
      </p:sp>
      <p:sp>
        <p:nvSpPr>
          <p:cNvPr id="18" name="Выгнутая влево стрелка 17"/>
          <p:cNvSpPr/>
          <p:nvPr/>
        </p:nvSpPr>
        <p:spPr>
          <a:xfrm rot="21180889">
            <a:off x="1122962" y="3542064"/>
            <a:ext cx="579927" cy="1100749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лево стрелка 20"/>
          <p:cNvSpPr/>
          <p:nvPr/>
        </p:nvSpPr>
        <p:spPr>
          <a:xfrm rot="13381626">
            <a:off x="3795484" y="3311500"/>
            <a:ext cx="579927" cy="1365060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лево стрелка 21"/>
          <p:cNvSpPr/>
          <p:nvPr/>
        </p:nvSpPr>
        <p:spPr>
          <a:xfrm rot="17905860" flipH="1">
            <a:off x="5744994" y="1280450"/>
            <a:ext cx="541215" cy="1457931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лево стрелка 22"/>
          <p:cNvSpPr/>
          <p:nvPr/>
        </p:nvSpPr>
        <p:spPr>
          <a:xfrm rot="1699191" flipH="1">
            <a:off x="7042594" y="4294528"/>
            <a:ext cx="517361" cy="1320895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308304" y="6353944"/>
            <a:ext cx="1835696" cy="5040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Команда «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</a:rPr>
              <a:t>Листопаднички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15" grpId="0"/>
      <p:bldP spid="17" grpId="0"/>
      <p:bldP spid="18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668344" y="6669360"/>
            <a:ext cx="1440160" cy="1440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6">
                    <a:lumMod val="75000"/>
                  </a:schemeClr>
                </a:solidFill>
              </a:rPr>
              <a:t>Бурцева А.А.</a:t>
            </a:r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825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В старину осень </a:t>
            </a:r>
            <a:r>
              <a:rPr lang="ru-RU" sz="3200" b="1" dirty="0" smtClean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встречали</a:t>
            </a:r>
          </a:p>
          <a:p>
            <a:pPr algn="ctr"/>
            <a:r>
              <a:rPr lang="ru-RU" sz="3200" b="1" dirty="0" smtClean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 трижды: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164" y="2924944"/>
            <a:ext cx="26642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В Семен-день </a:t>
            </a:r>
            <a:endParaRPr lang="ru-RU" b="1" i="1" dirty="0" smtClean="0">
              <a:solidFill>
                <a:srgbClr val="8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14 сентября</a:t>
            </a:r>
          </a:p>
          <a:p>
            <a:pPr algn="ctr"/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 </a:t>
            </a:r>
            <a:r>
              <a:rPr 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(1 сентября по старому стилю) - день памяти </a:t>
            </a:r>
            <a:endParaRPr lang="ru-RU" b="1" i="1" dirty="0" smtClean="0">
              <a:solidFill>
                <a:srgbClr val="8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i="1" dirty="0" err="1" smtClean="0">
                <a:solidFill>
                  <a:srgbClr val="800000"/>
                </a:solidFill>
                <a:latin typeface="georgia" panose="02040502050405020303" pitchFamily="18" charset="0"/>
              </a:rPr>
              <a:t>Симеона</a:t>
            </a:r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 </a:t>
            </a:r>
            <a:r>
              <a:rPr 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Столпника - Семена </a:t>
            </a:r>
            <a:r>
              <a:rPr lang="ru-RU" b="1" i="1" dirty="0" err="1" smtClean="0">
                <a:solidFill>
                  <a:srgbClr val="800000"/>
                </a:solidFill>
                <a:latin typeface="georgia" panose="02040502050405020303" pitchFamily="18" charset="0"/>
              </a:rPr>
              <a:t>Летопроводца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2050" name="Picture 2" descr="http://na-dveri.ru/uploads/osen_listi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269" y="4548060"/>
            <a:ext cx="6073878" cy="231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31332" y="2878496"/>
            <a:ext cx="23762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На </a:t>
            </a:r>
            <a:r>
              <a:rPr 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рождество Богородицы </a:t>
            </a:r>
            <a:endParaRPr lang="ru-RU" b="1" i="1" dirty="0" smtClean="0">
              <a:solidFill>
                <a:srgbClr val="8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21 </a:t>
            </a:r>
            <a:r>
              <a:rPr 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сентября </a:t>
            </a:r>
            <a:endParaRPr lang="ru-RU" b="1" i="1" dirty="0" smtClean="0">
              <a:solidFill>
                <a:srgbClr val="8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( </a:t>
            </a:r>
            <a:r>
              <a:rPr 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8 сентября по старому стилю) - праздник женщин и женских </a:t>
            </a:r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работ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22558" y="3063230"/>
            <a:ext cx="22618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На </a:t>
            </a:r>
            <a:r>
              <a:rPr 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день </a:t>
            </a:r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Феодоры</a:t>
            </a:r>
          </a:p>
          <a:p>
            <a:pPr algn="ctr"/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 </a:t>
            </a:r>
            <a:r>
              <a:rPr 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24 </a:t>
            </a:r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сентября</a:t>
            </a:r>
          </a:p>
          <a:p>
            <a:pPr algn="ctr"/>
            <a:r>
              <a:rPr lang="ru-RU" b="1" i="1" dirty="0" smtClean="0">
                <a:solidFill>
                  <a:srgbClr val="800000"/>
                </a:solidFill>
                <a:latin typeface="georgia" panose="02040502050405020303" pitchFamily="18" charset="0"/>
              </a:rPr>
              <a:t> </a:t>
            </a:r>
            <a:r>
              <a:rPr lang="ru-RU" b="1" i="1" dirty="0">
                <a:solidFill>
                  <a:srgbClr val="800000"/>
                </a:solidFill>
                <a:latin typeface="georgia" panose="02040502050405020303" pitchFamily="18" charset="0"/>
              </a:rPr>
              <a:t>(11 сентября по старому стилю).</a:t>
            </a:r>
            <a:endParaRPr lang="ru-RU" b="1" dirty="0">
              <a:solidFill>
                <a:srgbClr val="80000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563483" y="1676301"/>
            <a:ext cx="1213431" cy="1213431"/>
            <a:chOff x="1563483" y="1676301"/>
            <a:chExt cx="1213431" cy="1213431"/>
          </a:xfrm>
        </p:grpSpPr>
        <p:pic>
          <p:nvPicPr>
            <p:cNvPr id="2052" name="Picture 4" descr="https://realistic.photos/items/10/05/67/96/85/livepreview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396113">
              <a:off x="1563483" y="1676301"/>
              <a:ext cx="1213431" cy="1213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2028050" y="1867517"/>
              <a:ext cx="32252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n w="11430">
                    <a:solidFill>
                      <a:prstClr val="black">
                        <a:lumMod val="50000"/>
                        <a:lumOff val="50000"/>
                      </a:prstClr>
                    </a:solidFill>
                  </a:ln>
                  <a:solidFill>
                    <a:srgbClr val="FFFF00"/>
                  </a:solidFill>
                  <a:latin typeface="Gabriola" pitchFamily="82" charset="0"/>
                </a:rPr>
                <a:t>1</a:t>
              </a:r>
              <a:endParaRPr lang="ru-RU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7346757" y="1880284"/>
            <a:ext cx="1213431" cy="1213431"/>
            <a:chOff x="7346757" y="1880284"/>
            <a:chExt cx="1213431" cy="1213431"/>
          </a:xfrm>
        </p:grpSpPr>
        <p:pic>
          <p:nvPicPr>
            <p:cNvPr id="12" name="Picture 4" descr="https://realistic.photos/items/10/05/67/96/85/livepreview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7346757" y="1880284"/>
              <a:ext cx="1213431" cy="1213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7761754" y="1943577"/>
              <a:ext cx="38343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>
                  <a:ln w="11430">
                    <a:solidFill>
                      <a:prstClr val="black">
                        <a:lumMod val="50000"/>
                        <a:lumOff val="50000"/>
                      </a:prstClr>
                    </a:solidFill>
                  </a:ln>
                  <a:solidFill>
                    <a:srgbClr val="FFFF00"/>
                  </a:solidFill>
                  <a:latin typeface="Gabriola" pitchFamily="82" charset="0"/>
                </a:rPr>
                <a:t>3</a:t>
              </a:r>
              <a:endParaRPr lang="ru-RU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556782" y="1567919"/>
            <a:ext cx="1213431" cy="1213431"/>
            <a:chOff x="4556782" y="1567919"/>
            <a:chExt cx="1213431" cy="1213431"/>
          </a:xfrm>
        </p:grpSpPr>
        <p:pic>
          <p:nvPicPr>
            <p:cNvPr id="11" name="Picture 4" descr="https://realistic.photos/items/10/05/67/96/85/livepreview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891938">
              <a:off x="4556782" y="1567919"/>
              <a:ext cx="1213431" cy="12134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5019464" y="1686985"/>
              <a:ext cx="38343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>
                  <a:ln w="11430">
                    <a:solidFill>
                      <a:prstClr val="black">
                        <a:lumMod val="50000"/>
                        <a:lumOff val="50000"/>
                      </a:prstClr>
                    </a:solidFill>
                  </a:ln>
                  <a:solidFill>
                    <a:srgbClr val="FFFF00"/>
                  </a:solidFill>
                  <a:latin typeface="Gabriola" pitchFamily="82" charset="0"/>
                </a:rPr>
                <a:t>2</a:t>
              </a:r>
              <a:endParaRPr lang="ru-RU" dirty="0">
                <a:solidFill>
                  <a:srgbClr val="FFFF00"/>
                </a:solidFill>
              </a:endParaRPr>
            </a:p>
          </p:txBody>
        </p:sp>
      </p:grpSp>
      <p:sp>
        <p:nvSpPr>
          <p:cNvPr id="21" name="Скругленный прямоугольник 20"/>
          <p:cNvSpPr/>
          <p:nvPr/>
        </p:nvSpPr>
        <p:spPr>
          <a:xfrm>
            <a:off x="7308304" y="6353944"/>
            <a:ext cx="1835696" cy="5040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Команда «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</a:rPr>
              <a:t>Листопаднички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020272" y="6669360"/>
            <a:ext cx="2088232" cy="1440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6">
                    <a:lumMod val="75000"/>
                  </a:schemeClr>
                </a:solidFill>
              </a:rPr>
              <a:t>Бурцева А.А.</a:t>
            </a:r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352134"/>
            <a:ext cx="86409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u="sng" dirty="0">
                <a:solidFill>
                  <a:srgbClr val="993300"/>
                </a:solidFill>
                <a:latin typeface="georgia" panose="02040502050405020303" pitchFamily="18" charset="0"/>
              </a:rPr>
              <a:t>Если к вам на одежду слетит лист, </a:t>
            </a:r>
            <a:r>
              <a:rPr lang="ru-RU" sz="1600" b="1" u="sng" dirty="0" smtClean="0">
                <a:solidFill>
                  <a:srgbClr val="993300"/>
                </a:solidFill>
                <a:latin typeface="georgia" panose="02040502050405020303" pitchFamily="18" charset="0"/>
              </a:rPr>
              <a:t>посмотрите</a:t>
            </a:r>
          </a:p>
          <a:p>
            <a:pPr algn="ctr"/>
            <a:r>
              <a:rPr lang="ru-RU" sz="1600" b="1" u="sng" dirty="0" smtClean="0">
                <a:solidFill>
                  <a:srgbClr val="993300"/>
                </a:solidFill>
                <a:latin typeface="georgia" panose="02040502050405020303" pitchFamily="18" charset="0"/>
              </a:rPr>
              <a:t> </a:t>
            </a:r>
            <a:r>
              <a:rPr lang="ru-RU" sz="1600" b="1" u="sng" dirty="0">
                <a:solidFill>
                  <a:srgbClr val="993300"/>
                </a:solidFill>
                <a:latin typeface="georgia" panose="02040502050405020303" pitchFamily="18" charset="0"/>
              </a:rPr>
              <a:t>с какого он </a:t>
            </a:r>
            <a:r>
              <a:rPr lang="ru-RU" sz="1600" b="1" u="sng" dirty="0" smtClean="0">
                <a:solidFill>
                  <a:srgbClr val="993300"/>
                </a:solidFill>
                <a:latin typeface="georgia" panose="02040502050405020303" pitchFamily="18" charset="0"/>
              </a:rPr>
              <a:t>дерева</a:t>
            </a:r>
          </a:p>
          <a:p>
            <a:pPr algn="ctr"/>
            <a:endParaRPr lang="ru-RU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Береза — вам предложат новую работу.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Вяз — ваша жизнь постепенно войдет в привычную колею.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Дуб — если вы </a:t>
            </a:r>
            <a:r>
              <a:rPr lang="ru-RU" sz="1600" b="1" i="1" dirty="0" err="1">
                <a:solidFill>
                  <a:srgbClr val="993300"/>
                </a:solidFill>
                <a:latin typeface="georgia" panose="02040502050405020303" pitchFamily="18" charset="0"/>
              </a:rPr>
              <a:t>нездоровы</a:t>
            </a:r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, то болезнь скоро отступит.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Ель — вас ждет разочарование.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Ива (ветла) — сходите к предсказателю — он ясно увидит ваше будущее!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Каштан — вам надо подумать о дополнительном заработке.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Клен — вам доверят страшную тайну.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Липа — вас ждут неприятные известия.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Рябина — ждите приятных перемен.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Сосна — кто-то примется морочить вам голову.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Тополь — будьте предельно осторожны.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Ясень — в ваших силах предотвратить конфликты в семье.</a:t>
            </a:r>
            <a:endParaRPr lang="ru-RU" sz="1600" b="1" dirty="0">
              <a:solidFill>
                <a:srgbClr val="993300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600" b="1" i="1" dirty="0">
                <a:solidFill>
                  <a:srgbClr val="993300"/>
                </a:solidFill>
                <a:latin typeface="georgia" panose="02040502050405020303" pitchFamily="18" charset="0"/>
              </a:rPr>
              <a:t>Леди Осень)</a:t>
            </a:r>
            <a:endParaRPr lang="ru-RU" sz="1600" b="1" i="0" dirty="0">
              <a:solidFill>
                <a:srgbClr val="9933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2614" y="620688"/>
            <a:ext cx="71817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n w="11430">
                  <a:solidFill>
                    <a:srgbClr val="FF0000"/>
                  </a:solidFill>
                </a:ln>
                <a:solidFill>
                  <a:srgbClr val="FFC000"/>
                </a:solidFill>
                <a:latin typeface="Gabriola" pitchFamily="82" charset="0"/>
              </a:rPr>
              <a:t>Гадание </a:t>
            </a:r>
            <a:r>
              <a:rPr lang="ru-RU" sz="6000" b="1" dirty="0">
                <a:ln w="11430">
                  <a:solidFill>
                    <a:srgbClr val="FF0000"/>
                  </a:solidFill>
                </a:ln>
                <a:solidFill>
                  <a:srgbClr val="FFC000"/>
                </a:solidFill>
                <a:latin typeface="Gabriola" pitchFamily="82" charset="0"/>
              </a:rPr>
              <a:t>на осенних листьях</a:t>
            </a:r>
            <a:endParaRPr lang="ru-RU" sz="6000" b="1" dirty="0">
              <a:ln w="11430"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08304" y="6353944"/>
            <a:ext cx="1835696" cy="5040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Команда «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</a:rPr>
              <a:t>Листопаднички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04248" y="6669360"/>
            <a:ext cx="2304256" cy="1440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6">
                    <a:lumMod val="75000"/>
                  </a:schemeClr>
                </a:solidFill>
              </a:rPr>
              <a:t>Бурцева А.А.</a:t>
            </a:r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2998" y="1052736"/>
            <a:ext cx="456887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Пусть ваша </a:t>
            </a:r>
            <a:r>
              <a:rPr lang="ru-RU" sz="3600" b="1" dirty="0" smtClean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осень</a:t>
            </a:r>
          </a:p>
          <a:p>
            <a:pPr algn="ctr"/>
            <a:r>
              <a:rPr lang="ru-RU" sz="3600" b="1" dirty="0" smtClean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 </a:t>
            </a:r>
            <a:r>
              <a:rPr lang="ru-RU" sz="3600" b="1" dirty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будет </a:t>
            </a:r>
            <a:r>
              <a:rPr lang="ru-RU" sz="3600" b="1" dirty="0" smtClean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тёплой, яркой, доброй </a:t>
            </a:r>
          </a:p>
          <a:p>
            <a:pPr algn="ctr"/>
            <a:r>
              <a:rPr lang="ru-RU" sz="3600" b="1" dirty="0" smtClean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и </a:t>
            </a:r>
            <a:r>
              <a:rPr lang="ru-RU" sz="3600" b="1" dirty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подарит только </a:t>
            </a:r>
            <a:endParaRPr lang="ru-RU" sz="3600" b="1" dirty="0" smtClean="0">
              <a:ln w="11430">
                <a:solidFill>
                  <a:prstClr val="black">
                    <a:lumMod val="50000"/>
                    <a:lumOff val="50000"/>
                  </a:prstClr>
                </a:solidFill>
              </a:ln>
              <a:solidFill>
                <a:srgbClr val="993300"/>
              </a:solidFill>
              <a:latin typeface="Gabriola" pitchFamily="82" charset="0"/>
            </a:endParaRPr>
          </a:p>
          <a:p>
            <a:pPr algn="ctr"/>
            <a:r>
              <a:rPr lang="ru-RU" sz="3600" b="1" dirty="0" smtClean="0">
                <a:ln w="11430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993300"/>
                </a:solidFill>
                <a:latin typeface="Gabriola" pitchFamily="82" charset="0"/>
              </a:rPr>
              <a:t>приятные эмоции!</a:t>
            </a:r>
          </a:p>
        </p:txBody>
      </p:sp>
      <p:pic>
        <p:nvPicPr>
          <p:cNvPr id="3080" name="Picture 8" descr="https://img-fotki.yandex.ru/get/6714/200418627.df/0_14d992_36e90801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68960"/>
            <a:ext cx="7438726" cy="338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Скругленный прямоугольник 27"/>
          <p:cNvSpPr/>
          <p:nvPr/>
        </p:nvSpPr>
        <p:spPr>
          <a:xfrm>
            <a:off x="7308304" y="6353944"/>
            <a:ext cx="1835696" cy="5040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Команда «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</a:rPr>
              <a:t>Листопаднички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71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916832"/>
            <a:ext cx="7929618" cy="336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u="sng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Фон презентации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  <a:hlinkClick r:id="rId3"/>
              </a:rPr>
              <a:t>http://ramki-vsem.ru/fon/svetlyj-fon12.jpg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b="1" dirty="0" smtClean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Рамка 1 </a:t>
            </a:r>
            <a:r>
              <a:rPr lang="ru-RU" b="1" dirty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слайд -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  <a:hlinkClick r:id="rId4"/>
              </a:rPr>
              <a:t>http://s4.pic4you.ru/y2014/06-09/24687/4438748.png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b="1" dirty="0" smtClean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Боковая заставка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-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  <a:hlinkClick r:id="rId5"/>
              </a:rPr>
              <a:t>http://img-fotki.yandex.ru/get/6841/200418627.d/0_109b54_41edaf9c_orig.png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b="1" dirty="0" smtClean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Рябина  2 </a:t>
            </a:r>
            <a:r>
              <a:rPr lang="ru-RU" b="1" dirty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слайд -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  <a:hlinkClick r:id="rId6"/>
              </a:rPr>
              <a:t>http://s4.pic4you.ru/y2014/08-22/24687/4556599.png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b="1" dirty="0" smtClean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Рябина 3 </a:t>
            </a:r>
            <a:r>
              <a:rPr lang="ru-RU" b="1" dirty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слайд -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  <a:hlinkClick r:id="rId7"/>
              </a:rPr>
              <a:t>http://img-fotki.yandex.ru/get/9104/16969765.17b/0_7bede_7a931097_orig.png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b="1" dirty="0" smtClean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Рябина 4слайд </a:t>
            </a:r>
            <a:r>
              <a:rPr lang="ru-RU" b="1" dirty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  <a:hlinkClick r:id="rId8"/>
              </a:rPr>
              <a:t>http://img-fotki.yandex.ru/get/6738/16969765.248/0_92932_1e12432_orig.png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 smtClean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Рябина 5слайд - </a:t>
            </a:r>
            <a:r>
              <a:rPr lang="en-US" b="1" dirty="0" smtClean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  <a:hlinkClick r:id="rId9"/>
              </a:rPr>
              <a:t>http://pic4you.ru/24687/3691340/1/</a:t>
            </a:r>
            <a:r>
              <a:rPr lang="ru-RU" b="1" dirty="0" smtClean="0">
                <a:ln w="1905"/>
                <a:solidFill>
                  <a:srgbClr val="49482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4265" y="260648"/>
            <a:ext cx="6300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defRPr/>
            </a:pPr>
            <a:r>
              <a:rPr lang="ru-RU" sz="2000" b="1" dirty="0" smtClean="0">
                <a:ln w="1905"/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Автор шаблона </a:t>
            </a:r>
            <a:r>
              <a:rPr lang="ru-RU" sz="2000" b="1" dirty="0">
                <a:ln w="1905"/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: Дегтярёва Юлия Владимировна, </a:t>
            </a:r>
          </a:p>
          <a:p>
            <a:pPr marL="342900" lvl="0" indent="-342900" algn="ctr">
              <a:defRPr/>
            </a:pPr>
            <a:r>
              <a:rPr lang="ru-RU" sz="2000" b="1" dirty="0" smtClean="0">
                <a:ln w="1905"/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воспитатель-методист ДОУ </a:t>
            </a:r>
            <a:r>
              <a:rPr lang="ru-RU" sz="2000" b="1" dirty="0">
                <a:ln w="1905"/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ясли – сад № 381 г. </a:t>
            </a:r>
            <a:r>
              <a:rPr lang="ru-RU" sz="2000" b="1" dirty="0" smtClean="0">
                <a:ln w="1905"/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Донецка</a:t>
            </a:r>
            <a:endParaRPr lang="ru-RU" sz="2000" b="1" dirty="0">
              <a:ln w="1905"/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330</Words>
  <Application>Microsoft Office PowerPoint</Application>
  <PresentationFormat>Экран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Gabriola</vt:lpstr>
      <vt:lpstr>georgia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Анжела Бурцева</cp:lastModifiedBy>
  <cp:revision>23</cp:revision>
  <dcterms:created xsi:type="dcterms:W3CDTF">2015-11-21T12:11:57Z</dcterms:created>
  <dcterms:modified xsi:type="dcterms:W3CDTF">2016-11-03T12:50:44Z</dcterms:modified>
</cp:coreProperties>
</file>