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61" r:id="rId3"/>
    <p:sldId id="258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1" r:id="rId22"/>
    <p:sldId id="282" r:id="rId23"/>
    <p:sldId id="283" r:id="rId24"/>
    <p:sldId id="284" r:id="rId25"/>
    <p:sldId id="286" r:id="rId26"/>
    <p:sldId id="28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663300"/>
    <a:srgbClr val="CC9900"/>
    <a:srgbClr val="66FF66"/>
    <a:srgbClr val="00CC00"/>
    <a:srgbClr val="66FFFF"/>
    <a:srgbClr val="FFCCFF"/>
    <a:srgbClr val="FFFF66"/>
    <a:srgbClr val="66FF99"/>
    <a:srgbClr val="99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cu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malutka63.ru/wp-content/uploads/2011/05/video_18844.jpg" TargetMode="External"/><Relationship Id="rId13" Type="http://schemas.openxmlformats.org/officeDocument/2006/relationships/hyperlink" Target="http://files.school-collection.edu.ru/dlrstore/599134e1-a46d-4106-8999-1518dc0d35ea/%5bLI6RK_12-01%5d_%5bIL_04%5d.htm" TargetMode="External"/><Relationship Id="rId3" Type="http://schemas.openxmlformats.org/officeDocument/2006/relationships/hyperlink" Target="http://litamarket.ru/files/1/18280.jpg" TargetMode="External"/><Relationship Id="rId7" Type="http://schemas.openxmlformats.org/officeDocument/2006/relationships/hyperlink" Target="http://fileclub.ws/torrents/images/5229.jpg" TargetMode="External"/><Relationship Id="rId12" Type="http://schemas.openxmlformats.org/officeDocument/2006/relationships/hyperlink" Target="http://www.chitai-gorod.ru/upload/iblock/923/92351cb1fbe40d92dcdbd711fe0fac8a.jpg" TargetMode="External"/><Relationship Id="rId2" Type="http://schemas.openxmlformats.org/officeDocument/2006/relationships/hyperlink" Target="http://www.clipartbest.com/cliparts/9Tz/EXn/9TzEXndnc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unlib.ru/cimg/2014/102115/0647742" TargetMode="External"/><Relationship Id="rId11" Type="http://schemas.openxmlformats.org/officeDocument/2006/relationships/hyperlink" Target="http://www.kudkuda.info/wp-content/uploads/2015/03/327611.jpg" TargetMode="External"/><Relationship Id="rId5" Type="http://schemas.openxmlformats.org/officeDocument/2006/relationships/hyperlink" Target="http://www.madeiracityschools.org/userfiles/92/girl_reading.jpg" TargetMode="External"/><Relationship Id="rId10" Type="http://schemas.openxmlformats.org/officeDocument/2006/relationships/hyperlink" Target="http://www.wwww4.com/w6022/2501122.jpg" TargetMode="External"/><Relationship Id="rId4" Type="http://schemas.openxmlformats.org/officeDocument/2006/relationships/hyperlink" Target="http://www.lehramt.inonus.de/media/Bilder_fuer_Galerie/books.png" TargetMode="External"/><Relationship Id="rId9" Type="http://schemas.openxmlformats.org/officeDocument/2006/relationships/hyperlink" Target="http://dc-skazka.at.ua/skazka_640x400.jpg" TargetMode="External"/><Relationship Id="rId14" Type="http://schemas.openxmlformats.org/officeDocument/2006/relationships/hyperlink" Target="http://img-fotki.yandex.ru/get/5311/19411616.115/0_85320_11e63a40_orig.jpg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cdn.kinombo.com/films/images/7/b/1/e/1002519-600-600.jpg" TargetMode="External"/><Relationship Id="rId3" Type="http://schemas.openxmlformats.org/officeDocument/2006/relationships/hyperlink" Target="http://welcomecouponsxyz.com/img/56aae58b8ddd7.jpeg" TargetMode="External"/><Relationship Id="rId7" Type="http://schemas.openxmlformats.org/officeDocument/2006/relationships/hyperlink" Target="http://animal-store.ru/img/2015/050213/0333060" TargetMode="External"/><Relationship Id="rId12" Type="http://schemas.openxmlformats.org/officeDocument/2006/relationships/hyperlink" Target="http://www.rusmia.ru/images/stories/Mia/dosug/chernaya_kurisa.jpg" TargetMode="External"/><Relationship Id="rId2" Type="http://schemas.openxmlformats.org/officeDocument/2006/relationships/hyperlink" Target="http://i4.fastpic.ru/big/2011/0129/ef/3173ab085ce204706d5e5bce179809ef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mg-fotki.yandex.ru/get/4606/19411616.17f/0_91e34_9146851b_L" TargetMode="External"/><Relationship Id="rId11" Type="http://schemas.openxmlformats.org/officeDocument/2006/relationships/hyperlink" Target="http://fb.ru/misc/i/gallery/24824/765876.jpg" TargetMode="External"/><Relationship Id="rId5" Type="http://schemas.openxmlformats.org/officeDocument/2006/relationships/hyperlink" Target="http://fanread.ru/img/g/?src=10145248&amp;i=14&amp;ext=png" TargetMode="External"/><Relationship Id="rId10" Type="http://schemas.openxmlformats.org/officeDocument/2006/relationships/hyperlink" Target="http://school-collection.lyceum62.ru/ecor/storage/24a360bd-b687-4ac5-9ddf-7f1b540c3677/%5bLI6RK_12-02%5d_%5bIL_02%5d.htm" TargetMode="External"/><Relationship Id="rId4" Type="http://schemas.openxmlformats.org/officeDocument/2006/relationships/hyperlink" Target="http://900igr.net/datai/literatura/ZHilin-i-Kostylin/0030-021-Ugovoril-malogo-poshli.jpg" TargetMode="External"/><Relationship Id="rId9" Type="http://schemas.openxmlformats.org/officeDocument/2006/relationships/hyperlink" Target="http://5zvz.ru/gifubag/gdz-rider-pritykina-vereschagina-3-klass5636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8.xml"/><Relationship Id="rId18" Type="http://schemas.openxmlformats.org/officeDocument/2006/relationships/slide" Target="slide17.xml"/><Relationship Id="rId3" Type="http://schemas.openxmlformats.org/officeDocument/2006/relationships/image" Target="../media/image5.jpeg"/><Relationship Id="rId21" Type="http://schemas.openxmlformats.org/officeDocument/2006/relationships/slide" Target="slide9.xml"/><Relationship Id="rId7" Type="http://schemas.openxmlformats.org/officeDocument/2006/relationships/slide" Target="slide10.xml"/><Relationship Id="rId12" Type="http://schemas.openxmlformats.org/officeDocument/2006/relationships/slide" Target="slide6.xml"/><Relationship Id="rId17" Type="http://schemas.openxmlformats.org/officeDocument/2006/relationships/slide" Target="slide16.xml"/><Relationship Id="rId25" Type="http://schemas.openxmlformats.org/officeDocument/2006/relationships/slide" Target="slide25.xml"/><Relationship Id="rId2" Type="http://schemas.openxmlformats.org/officeDocument/2006/relationships/image" Target="../media/image4.png"/><Relationship Id="rId16" Type="http://schemas.openxmlformats.org/officeDocument/2006/relationships/slide" Target="slide18.xml"/><Relationship Id="rId20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slide" Target="slide22.xml"/><Relationship Id="rId24" Type="http://schemas.openxmlformats.org/officeDocument/2006/relationships/image" Target="../media/image6.jpeg"/><Relationship Id="rId5" Type="http://schemas.openxmlformats.org/officeDocument/2006/relationships/slide" Target="slide12.xml"/><Relationship Id="rId15" Type="http://schemas.openxmlformats.org/officeDocument/2006/relationships/slide" Target="slide19.xml"/><Relationship Id="rId23" Type="http://schemas.openxmlformats.org/officeDocument/2006/relationships/slide" Target="slide24.xml"/><Relationship Id="rId10" Type="http://schemas.openxmlformats.org/officeDocument/2006/relationships/slide" Target="slide21.xml"/><Relationship Id="rId19" Type="http://schemas.openxmlformats.org/officeDocument/2006/relationships/slide" Target="slide5.xml"/><Relationship Id="rId4" Type="http://schemas.openxmlformats.org/officeDocument/2006/relationships/slide" Target="slide13.xml"/><Relationship Id="rId9" Type="http://schemas.openxmlformats.org/officeDocument/2006/relationships/slide" Target="slide20.xml"/><Relationship Id="rId14" Type="http://schemas.openxmlformats.org/officeDocument/2006/relationships/slide" Target="slide15.xml"/><Relationship Id="rId22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504000" cy="360000"/>
          </a:xfrm>
          <a:prstGeom prst="actionButtonForwardNext">
            <a:avLst/>
          </a:prstGeom>
          <a:solidFill>
            <a:schemeClr val="bg1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FFFF66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642910" y="357166"/>
            <a:ext cx="7929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Назовите автора и произведение, </a:t>
            </a:r>
          </a:p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из которого взят данный фрагмент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2214554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  <a:t>«Мальчик застыл. У него даже дух захватило – так красива, так широка была его родная река! А раньше она ему почему-то казалась </a:t>
            </a:r>
            <a:r>
              <a:rPr lang="ru-RU" sz="2800" dirty="0" err="1" smtClean="0">
                <a:solidFill>
                  <a:srgbClr val="6600CC"/>
                </a:solidFill>
                <a:latin typeface="Cambria" pitchFamily="18" charset="0"/>
              </a:rPr>
              <a:t>обыкновен-ной</a:t>
            </a:r>
            <a: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  <a:t> и не очень приветливой». </a:t>
            </a:r>
            <a:b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</a:br>
            <a:endParaRPr lang="ru-RU" sz="2800" dirty="0">
              <a:solidFill>
                <a:srgbClr val="6600CC"/>
              </a:solidFill>
              <a:latin typeface="Cambria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214414" y="1571612"/>
            <a:ext cx="5741030" cy="4884903"/>
            <a:chOff x="1214414" y="1571612"/>
            <a:chExt cx="5741030" cy="4884903"/>
          </a:xfrm>
        </p:grpSpPr>
        <p:pic>
          <p:nvPicPr>
            <p:cNvPr id="29698" name="Picture 2" descr="&amp;kcy;&amp;rcy;&amp;acy;&amp;tcy;&amp;kcy;&amp;ocy;&amp;iecy; &amp;scy;&amp;ocy;&amp;dcy;&amp;iecy;&amp;rcy;&amp;zhcy;&amp;acy;&amp;ncy;&amp;icy;&amp;iecy; «&amp;Vcy;&amp;acy;&amp;scy;&amp;yucy;&amp;tcy;&amp;kcy;&amp;icy;&amp;ncy;&amp;ocy; &amp;ocy;&amp;zcy;&amp;iecy;&amp;rcy;&amp;ocy;». &amp;Acy;&amp;scy;&amp;tcy;&amp;acy;&amp;fcy;&amp;softcy;&amp;iecy;&amp;vcy;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14414" y="3429000"/>
              <a:ext cx="3143272" cy="3027515"/>
            </a:xfrm>
            <a:prstGeom prst="rect">
              <a:avLst/>
            </a:prstGeom>
            <a:noFill/>
          </p:spPr>
        </p:pic>
        <p:pic>
          <p:nvPicPr>
            <p:cNvPr id="29702" name="Picture 6" descr="http://donkniga.com.ua/img/big/1042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357686" y="1571612"/>
              <a:ext cx="2597758" cy="378563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FFFF66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71472" y="428604"/>
            <a:ext cx="80010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Назовите автора и произведение, </a:t>
            </a:r>
          </a:p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из которого взят данный фрагмент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2000240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/>
            <a: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  <a:t>«Если вы подъезжаете к местечку с востока, вам прежде всего бросается в глаза тюрьма, </a:t>
            </a:r>
            <a:r>
              <a:rPr lang="ru-RU" sz="2800" dirty="0" err="1" smtClean="0">
                <a:solidFill>
                  <a:srgbClr val="6600CC"/>
                </a:solidFill>
                <a:latin typeface="Cambria" pitchFamily="18" charset="0"/>
              </a:rPr>
              <a:t>луч-шее</a:t>
            </a:r>
            <a: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  <a:t> архитектурное украшение города».</a:t>
            </a:r>
            <a:endParaRPr lang="ru-RU" sz="2800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28674" name="Picture 2" descr="http://i.livelib.ru/boocover/1000466185/l/c509/V_durnom_obschestv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1500174"/>
            <a:ext cx="2571768" cy="3574759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28676" name="Picture 4" descr="http://s3.amazonaws.com/edcanvas-uploads/147065/local/1391009329/%D0%B3%D0%BE%D1%80%D0%BE%D0%B4%D0%BE%D0%B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39" y="3286124"/>
            <a:ext cx="4482675" cy="307183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FFFF66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71472" y="428604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00CC"/>
                </a:solidFill>
                <a:latin typeface="Cambria" pitchFamily="18" charset="0"/>
              </a:rPr>
              <a:t>Назовите автора и произведение, </a:t>
            </a:r>
          </a:p>
          <a:p>
            <a:pPr algn="ctr"/>
            <a:r>
              <a:rPr lang="ru-RU" sz="2400" b="1" dirty="0" smtClean="0">
                <a:solidFill>
                  <a:srgbClr val="6600CC"/>
                </a:solidFill>
                <a:latin typeface="Cambria" pitchFamily="18" charset="0"/>
              </a:rPr>
              <a:t>из которого взят данный фрагмент</a:t>
            </a:r>
            <a:endParaRPr lang="ru-RU" sz="24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315" y="2357430"/>
            <a:ext cx="82153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  <a:t>«Под плетнёвую стену сарая уходили две </a:t>
            </a:r>
            <a:r>
              <a:rPr lang="ru-RU" sz="2800" dirty="0" err="1" smtClean="0">
                <a:solidFill>
                  <a:srgbClr val="6600CC"/>
                </a:solidFill>
                <a:latin typeface="Cambria" pitchFamily="18" charset="0"/>
              </a:rPr>
              <a:t>зем-ляные</a:t>
            </a:r>
            <a: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  <a:t> норы. Там тоже жили тайные жители. А кто они такие были? Может быть, змеи! Они </a:t>
            </a:r>
            <a:r>
              <a:rPr lang="ru-RU" sz="2800" dirty="0" err="1" smtClean="0">
                <a:solidFill>
                  <a:srgbClr val="6600CC"/>
                </a:solidFill>
                <a:latin typeface="Cambria" pitchFamily="18" charset="0"/>
              </a:rPr>
              <a:t>вы-ползут</a:t>
            </a:r>
            <a: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  <a:t> ночью, приползут в избу и ужалят мать во сне, и мать умрёт». </a:t>
            </a:r>
            <a:endParaRPr lang="ru-RU" sz="2800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8196" name="Picture 4" descr="http://img-fotki.yandex.ru/get/5311/19411616.115/0_85320_11e63a40_or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2857496"/>
            <a:ext cx="5059367" cy="3234808"/>
          </a:xfrm>
          <a:prstGeom prst="rect">
            <a:avLst/>
          </a:prstGeom>
          <a:noFill/>
        </p:spPr>
      </p:pic>
      <p:pic>
        <p:nvPicPr>
          <p:cNvPr id="8194" name="Picture 2" descr="http://i.livelib.ru/workpic/1000937363/l/f308/Andrej_Platonov__Nikita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1785926"/>
            <a:ext cx="2876550" cy="1814254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FFFF66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71472" y="428604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00CC"/>
                </a:solidFill>
                <a:latin typeface="Cambria" pitchFamily="18" charset="0"/>
              </a:rPr>
              <a:t>Назовите автора и произведение, </a:t>
            </a:r>
          </a:p>
          <a:p>
            <a:pPr algn="ctr"/>
            <a:r>
              <a:rPr lang="ru-RU" sz="2400" b="1" dirty="0" smtClean="0">
                <a:solidFill>
                  <a:srgbClr val="6600CC"/>
                </a:solidFill>
                <a:latin typeface="Cambria" pitchFamily="18" charset="0"/>
              </a:rPr>
              <a:t>из которого взят данный фрагмент</a:t>
            </a:r>
            <a:endParaRPr lang="ru-RU" sz="24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2500306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  <a:t>«По воскресеньям и праздникам он весь день оставался один, и тогда единственным </a:t>
            </a:r>
            <a:r>
              <a:rPr lang="ru-RU" sz="2800" dirty="0" err="1" smtClean="0">
                <a:solidFill>
                  <a:srgbClr val="6600CC"/>
                </a:solidFill>
                <a:latin typeface="Cambria" pitchFamily="18" charset="0"/>
              </a:rPr>
              <a:t>утешени-ем</a:t>
            </a:r>
            <a: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  <a:t> его было чтение книг, которые учитель </a:t>
            </a:r>
            <a:r>
              <a:rPr lang="ru-RU" sz="2800" dirty="0" err="1" smtClean="0">
                <a:solidFill>
                  <a:srgbClr val="6600CC"/>
                </a:solidFill>
                <a:latin typeface="Cambria" pitchFamily="18" charset="0"/>
              </a:rPr>
              <a:t>позво-лял</a:t>
            </a:r>
            <a: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  <a:t> ему брать из небольшой своей библиотеки». </a:t>
            </a:r>
            <a:b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</a:br>
            <a:endParaRPr lang="ru-RU" sz="2800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7170" name="Picture 2" descr="http://i4.fastpic.ru/big/2011/0129/ef/3173ab085ce204706d5e5bce179809e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1714488"/>
            <a:ext cx="3810000" cy="4648201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FFFF66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71472" y="428604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00CC"/>
                </a:solidFill>
                <a:latin typeface="Cambria" pitchFamily="18" charset="0"/>
              </a:rPr>
              <a:t>Назовите автора и произведение, </a:t>
            </a:r>
          </a:p>
          <a:p>
            <a:pPr algn="ctr"/>
            <a:r>
              <a:rPr lang="ru-RU" sz="2400" b="1" dirty="0" smtClean="0">
                <a:solidFill>
                  <a:srgbClr val="6600CC"/>
                </a:solidFill>
                <a:latin typeface="Cambria" pitchFamily="18" charset="0"/>
              </a:rPr>
              <a:t>из которого взят данный фрагмент</a:t>
            </a:r>
            <a:endParaRPr lang="ru-RU" sz="24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2285992"/>
            <a:ext cx="82868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  <a:t>«Когда кавалеристы проходили через деревню Бережки, немецкий снаряд разорвался на </a:t>
            </a:r>
            <a:r>
              <a:rPr lang="ru-RU" sz="2800" dirty="0" err="1" smtClean="0">
                <a:solidFill>
                  <a:srgbClr val="6600CC"/>
                </a:solidFill>
                <a:latin typeface="Cambria" pitchFamily="18" charset="0"/>
              </a:rPr>
              <a:t>околи-це</a:t>
            </a:r>
            <a: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  <a:t> и ранил в ногу вороного коня». </a:t>
            </a:r>
            <a:br>
              <a:rPr lang="ru-RU" sz="2800" dirty="0" smtClean="0">
                <a:solidFill>
                  <a:srgbClr val="6600CC"/>
                </a:solidFill>
                <a:latin typeface="Cambria" pitchFamily="18" charset="0"/>
              </a:rPr>
            </a:br>
            <a:endParaRPr lang="ru-RU" sz="2800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13" name="Picture 2" descr="http://images.myshared.ru/10/985874/slide_1.jpg"/>
          <p:cNvPicPr>
            <a:picLocks noChangeAspect="1" noChangeArrowheads="1"/>
          </p:cNvPicPr>
          <p:nvPr/>
        </p:nvPicPr>
        <p:blipFill>
          <a:blip r:embed="rId5"/>
          <a:srcRect l="11811" t="28346" r="27874" b="3150"/>
          <a:stretch>
            <a:fillRect/>
          </a:stretch>
        </p:blipFill>
        <p:spPr bwMode="auto">
          <a:xfrm>
            <a:off x="1785918" y="1785926"/>
            <a:ext cx="5572164" cy="4746833"/>
          </a:xfrm>
          <a:prstGeom prst="rect">
            <a:avLst/>
          </a:prstGeom>
          <a:noFill/>
        </p:spPr>
      </p:pic>
      <p:pic>
        <p:nvPicPr>
          <p:cNvPr id="6152" name="Picture 8" descr="http://www.ruskniga.com/media/catalog/product/cache/3/image/265x/9df78eab33525d08d6e5fb8d27136e95/1/1/117666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1714488"/>
            <a:ext cx="1922336" cy="1713941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66FFFF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500034" y="1785926"/>
            <a:ext cx="81439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3050"/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«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Отдохнул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,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лепёшку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съел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.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Нашёл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камень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,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при</a:t>
            </a:r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-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нялся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опять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колодку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сбивать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.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Все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руки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избил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, а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не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сбил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.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Поднялся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,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пошёл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по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дороге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.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Прошёл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с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версту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,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выбился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из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сил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–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ноги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ломит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.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Ступит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ша</a:t>
            </a:r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-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гов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десять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и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остановится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. «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Нечего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делать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,</a:t>
            </a:r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 –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ду</a:t>
            </a:r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-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мает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, </a:t>
            </a:r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–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буду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тащиться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,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пока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сила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есть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. А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если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сесть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,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так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и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не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встану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.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До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крепости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мне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не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дой</a:t>
            </a:r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-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ти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, а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как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рассветёт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,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лягу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в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лесу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,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переднюю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, и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ночью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опять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 </a:t>
            </a:r>
            <a:r>
              <a:rPr lang="en-US" sz="2800" i="1" dirty="0" err="1" smtClean="0">
                <a:solidFill>
                  <a:srgbClr val="6600CC"/>
                </a:solidFill>
                <a:latin typeface="Cambria" pitchFamily="18" charset="0"/>
              </a:rPr>
              <a:t>пойду</a:t>
            </a:r>
            <a:r>
              <a:rPr lang="en-US" sz="2800" i="1" dirty="0" smtClean="0">
                <a:solidFill>
                  <a:srgbClr val="6600CC"/>
                </a:solidFill>
                <a:latin typeface="Cambria" pitchFamily="18" charset="0"/>
              </a:rPr>
              <a:t>»</a:t>
            </a:r>
            <a:endParaRPr lang="en-US" sz="2800" i="1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12292" name="Picture 4" descr="http://900igr.net/datai/literatura/Kavkazskij-plennik-1/0022-011-ZHilin-dobryj-nadeetsja-na-sebja-dejatelnyj-chelovek-sumel-prizhitsja.jpg"/>
          <p:cNvPicPr>
            <a:picLocks noChangeAspect="1" noChangeArrowheads="1"/>
          </p:cNvPicPr>
          <p:nvPr/>
        </p:nvPicPr>
        <p:blipFill>
          <a:blip r:embed="rId5"/>
          <a:srcRect r="7176"/>
          <a:stretch>
            <a:fillRect/>
          </a:stretch>
        </p:blipFill>
        <p:spPr bwMode="auto">
          <a:xfrm>
            <a:off x="857224" y="1857364"/>
            <a:ext cx="2835825" cy="386715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00034" y="357166"/>
            <a:ext cx="8143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Узнай героя.</a:t>
            </a:r>
          </a:p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Назови автора и произведение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43306" y="3571876"/>
            <a:ext cx="418896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Жилин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ambria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Л.Н.Толстой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«Кавказский пленник»</a:t>
            </a:r>
            <a:endParaRPr lang="ru-RU" sz="28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66FFFF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2428868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«Маленький человечек с двойным козырьком кричать перестал. По его загорелому лицу, по щекам блестящими ручейками потекли слезы»</a:t>
            </a:r>
            <a:endParaRPr lang="ru-RU" sz="2800" i="1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11266" name="Picture 2" descr="http://www.e-reading.link/illustrations/1031/1031284-i_01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1714487"/>
            <a:ext cx="3286148" cy="455505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572000" y="3571876"/>
            <a:ext cx="353282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C00000"/>
                </a:solidFill>
                <a:latin typeface="Cambria" pitchFamily="18" charset="0"/>
              </a:rPr>
              <a:t>Митраша</a:t>
            </a:r>
            <a:endParaRPr lang="ru-RU" sz="2800" b="1" dirty="0" smtClean="0">
              <a:solidFill>
                <a:srgbClr val="C00000"/>
              </a:solidFill>
              <a:latin typeface="Cambria" pitchFamily="18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ambria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М. Пришвин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«Кладовая солнца»</a:t>
            </a:r>
            <a:endParaRPr lang="ru-RU" sz="28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357166"/>
            <a:ext cx="8143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Узнай героя.</a:t>
            </a:r>
          </a:p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Назови автора и произведение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66FFFF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85720" y="2428868"/>
            <a:ext cx="85011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«…женщина лет двадцати </a:t>
            </a:r>
            <a:r>
              <a:rPr lang="ru-RU" sz="2800" i="1" dirty="0" err="1" smtClean="0">
                <a:solidFill>
                  <a:srgbClr val="6600CC"/>
                </a:solidFill>
                <a:latin typeface="Cambria" pitchFamily="18" charset="0"/>
              </a:rPr>
              <a:t>осьми</a:t>
            </a:r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, маленькая, худенькая, белокурая, с родинками на левой щеке. Родинки на левой щеке на Руси почитаются дурной приметой».</a:t>
            </a:r>
            <a:endParaRPr lang="ru-RU" sz="2800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10242" name="Picture 2" descr="http://img-fotki.yandex.ru/get/4606/19411616.17f/0_91e34_9146851b_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1643050"/>
            <a:ext cx="3025399" cy="392909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71472" y="357166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Как зовут героиню?</a:t>
            </a:r>
          </a:p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Назовите произведение и автора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14546" y="3786190"/>
            <a:ext cx="249376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Татьяна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ambria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И.С. Тургенев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«</a:t>
            </a:r>
            <a:r>
              <a:rPr lang="ru-RU" sz="2800" b="1" dirty="0" err="1" smtClean="0">
                <a:solidFill>
                  <a:srgbClr val="C00000"/>
                </a:solidFill>
                <a:latin typeface="Cambria" pitchFamily="18" charset="0"/>
              </a:rPr>
              <a:t>Муму</a:t>
            </a:r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»</a:t>
            </a:r>
            <a:endParaRPr lang="ru-RU" sz="28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66FFFF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2413338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«Очень трудно было привыкать ей к дикой жизни. Она гоняла зверей для </a:t>
            </a:r>
            <a:r>
              <a:rPr lang="ru-RU" sz="2800" b="1" i="1" dirty="0" smtClean="0">
                <a:solidFill>
                  <a:srgbClr val="C00000"/>
                </a:solidFill>
                <a:latin typeface="Cambria" pitchFamily="18" charset="0"/>
              </a:rPr>
              <a:t>… </a:t>
            </a:r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 . Много раз случалось ей на гону поймать зайца. Подмяв его под себя, она ложилась и ждала, когда </a:t>
            </a:r>
            <a:r>
              <a:rPr lang="ru-RU" sz="2800" b="1" i="1" dirty="0" smtClean="0">
                <a:solidFill>
                  <a:srgbClr val="C00000"/>
                </a:solidFill>
                <a:latin typeface="Cambria" pitchFamily="18" charset="0"/>
              </a:rPr>
              <a:t>… </a:t>
            </a:r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придет, и, часто вовсе голодная, не позволяла себе есть зайца.»</a:t>
            </a:r>
            <a:endParaRPr lang="ru-RU" sz="2800" i="1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9218" name="Picture 2" descr="http://900igr.net/datai/literatura/Prishvin-skazka-byl/0023-012-Travka-i-Antipych.jpg"/>
          <p:cNvPicPr>
            <a:picLocks noChangeAspect="1" noChangeArrowheads="1"/>
          </p:cNvPicPr>
          <p:nvPr/>
        </p:nvPicPr>
        <p:blipFill>
          <a:blip r:embed="rId5"/>
          <a:srcRect l="4259" t="1665" r="2129" b="3330"/>
          <a:stretch>
            <a:fillRect/>
          </a:stretch>
        </p:blipFill>
        <p:spPr bwMode="auto">
          <a:xfrm>
            <a:off x="1214414" y="1714488"/>
            <a:ext cx="3165380" cy="410823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00034" y="357166"/>
            <a:ext cx="8143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На место пропуска вставь имя героя.</a:t>
            </a:r>
          </a:p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Назови автора и произведение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00562" y="4000504"/>
            <a:ext cx="334527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C00000"/>
                </a:solidFill>
                <a:latin typeface="Cambria" pitchFamily="18" charset="0"/>
              </a:rPr>
              <a:t>Антипыч</a:t>
            </a:r>
            <a:endParaRPr lang="ru-RU" sz="2800" b="1" dirty="0" smtClean="0">
              <a:solidFill>
                <a:srgbClr val="C00000"/>
              </a:solidFill>
              <a:latin typeface="Cambria" pitchFamily="18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ambria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М.М. Пришвин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«Кладовая солнца</a:t>
            </a:r>
            <a:endParaRPr lang="ru-RU" sz="28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66FFFF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2285992"/>
            <a:ext cx="82153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«Сыновья ее служили в Петербурге, дочери </a:t>
            </a:r>
            <a:r>
              <a:rPr lang="ru-RU" sz="2800" i="1" dirty="0" err="1" smtClean="0">
                <a:solidFill>
                  <a:srgbClr val="6600CC"/>
                </a:solidFill>
                <a:latin typeface="Cambria" pitchFamily="18" charset="0"/>
              </a:rPr>
              <a:t>вы-шли</a:t>
            </a:r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 замуж; она выезжала редко и уединенно </a:t>
            </a:r>
            <a:r>
              <a:rPr lang="ru-RU" sz="2800" i="1" dirty="0" err="1" smtClean="0">
                <a:solidFill>
                  <a:srgbClr val="6600CC"/>
                </a:solidFill>
                <a:latin typeface="Cambria" pitchFamily="18" charset="0"/>
              </a:rPr>
              <a:t>до-живала</a:t>
            </a:r>
            <a:r>
              <a:rPr lang="ru-RU" sz="2800" i="1" dirty="0" smtClean="0">
                <a:solidFill>
                  <a:srgbClr val="6600CC"/>
                </a:solidFill>
                <a:latin typeface="Cambria" pitchFamily="18" charset="0"/>
              </a:rPr>
              <a:t> последние годы своей скупой и скучающей старости. День ее, нерадостный и ненастный, давно прошел; но и вечер ее был чернее ночи».</a:t>
            </a:r>
            <a:endParaRPr lang="ru-RU" sz="2800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8194" name="Picture 2" descr="http://f.kinozon.tv/%D0%BA%D0%B0%D0%B4%D1%80%D1%8B/369354/%D0%9C%D1%83%D0%BC%D1%83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1928802"/>
            <a:ext cx="4286280" cy="342902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1472" y="357166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Узнай героиню.</a:t>
            </a:r>
          </a:p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Назови произведение и автора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8" y="3500438"/>
            <a:ext cx="29938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Барыня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ambria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И.С. Тургенев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«</a:t>
            </a:r>
            <a:r>
              <a:rPr lang="ru-RU" sz="2800" b="1" dirty="0" err="1" smtClean="0">
                <a:solidFill>
                  <a:srgbClr val="C00000"/>
                </a:solidFill>
                <a:latin typeface="Cambria" pitchFamily="18" charset="0"/>
              </a:rPr>
              <a:t>Муму</a:t>
            </a:r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»</a:t>
            </a:r>
            <a:endParaRPr lang="ru-RU" sz="28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504000" cy="360000"/>
          </a:xfrm>
          <a:prstGeom prst="actionButtonForwardNext">
            <a:avLst/>
          </a:prstGeom>
          <a:solidFill>
            <a:schemeClr val="bg1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сведения 2">
            <a:hlinkClick r:id="rId3" action="ppaction://hlinksldjump" highlightClick="1"/>
          </p:cNvPr>
          <p:cNvSpPr/>
          <p:nvPr/>
        </p:nvSpPr>
        <p:spPr>
          <a:xfrm>
            <a:off x="285720" y="6143644"/>
            <a:ext cx="500066" cy="428628"/>
          </a:xfrm>
          <a:prstGeom prst="actionButtonInformation">
            <a:avLst/>
          </a:prstGeom>
          <a:solidFill>
            <a:schemeClr val="bg1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66FF66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grpSp>
        <p:nvGrpSpPr>
          <p:cNvPr id="11" name="Группа 10"/>
          <p:cNvGrpSpPr/>
          <p:nvPr/>
        </p:nvGrpSpPr>
        <p:grpSpPr>
          <a:xfrm>
            <a:off x="1428728" y="1571612"/>
            <a:ext cx="6343681" cy="4123321"/>
            <a:chOff x="1428728" y="1571612"/>
            <a:chExt cx="6343681" cy="4123321"/>
          </a:xfrm>
        </p:grpSpPr>
        <p:pic>
          <p:nvPicPr>
            <p:cNvPr id="7" name="Рисунок 2" descr="chech.jpg"/>
            <p:cNvPicPr>
              <a:picLocks noChangeAspect="1"/>
            </p:cNvPicPr>
            <p:nvPr/>
          </p:nvPicPr>
          <p:blipFill>
            <a:blip r:embed="rId5"/>
            <a:srcRect l="5521" t="974" r="2454" b="58345"/>
            <a:stretch>
              <a:fillRect/>
            </a:stretch>
          </p:blipFill>
          <p:spPr bwMode="auto">
            <a:xfrm>
              <a:off x="1428728" y="1571612"/>
              <a:ext cx="6343681" cy="4123321"/>
            </a:xfrm>
            <a:prstGeom prst="rect">
              <a:avLst/>
            </a:prstGeom>
            <a:noFill/>
            <a:ln w="9525">
              <a:solidFill>
                <a:srgbClr val="663300"/>
              </a:solidFill>
              <a:miter lim="800000"/>
              <a:headEnd/>
              <a:tailEnd/>
            </a:ln>
          </p:spPr>
        </p:pic>
        <p:sp>
          <p:nvSpPr>
            <p:cNvPr id="8" name="Прямоугольник 7"/>
            <p:cNvSpPr/>
            <p:nvPr/>
          </p:nvSpPr>
          <p:spPr>
            <a:xfrm>
              <a:off x="5214942" y="4929198"/>
              <a:ext cx="1928826" cy="714380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000628" y="5286388"/>
              <a:ext cx="428628" cy="357190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214678" y="5429264"/>
              <a:ext cx="2000264" cy="214314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71472" y="571480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Назовите автора и произведение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2066" y="4714884"/>
            <a:ext cx="2222532" cy="954107"/>
          </a:xfrm>
          <a:prstGeom prst="rect">
            <a:avLst/>
          </a:prstGeom>
          <a:solidFill>
            <a:schemeClr val="bg1"/>
          </a:solidFill>
          <a:ln>
            <a:solidFill>
              <a:srgbClr val="6633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А.П. Чехов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«Хирургия»</a:t>
            </a:r>
            <a:endParaRPr lang="ru-RU" sz="28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66FF66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pic>
        <p:nvPicPr>
          <p:cNvPr id="5122" name="Picture 2" descr="http://zaz.gendocs.ru/tw_files2/urls_28/1756/d-1755436/img12.jpg"/>
          <p:cNvPicPr>
            <a:picLocks noChangeAspect="1" noChangeArrowheads="1"/>
          </p:cNvPicPr>
          <p:nvPr/>
        </p:nvPicPr>
        <p:blipFill>
          <a:blip r:embed="rId5"/>
          <a:srcRect l="3307" r="5197" b="4409"/>
          <a:stretch>
            <a:fillRect/>
          </a:stretch>
        </p:blipFill>
        <p:spPr bwMode="auto">
          <a:xfrm>
            <a:off x="1857356" y="1500174"/>
            <a:ext cx="5359646" cy="419978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71472" y="571480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Назовите автора и произведение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20321" y="5643578"/>
            <a:ext cx="43033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Н.В. Гоголь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«Заколдованное место»</a:t>
            </a:r>
            <a:endParaRPr lang="ru-RU" sz="28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66FF66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pic>
        <p:nvPicPr>
          <p:cNvPr id="4098" name="Picture 2" descr="http://sc.iv-edu.ru/dlrstore/24a360bd-b687-4ac5-9ddf-7f1b540c3677/%5BLI6RK_12-02%5D_%5BIL_02%5D-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68099" y="1428736"/>
            <a:ext cx="3007803" cy="414340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71472" y="571480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Назовите автора и произведение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12970" y="5643578"/>
            <a:ext cx="39180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В.Г. Короленко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«В дурном обществе»</a:t>
            </a:r>
            <a:endParaRPr lang="ru-RU" sz="28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66FF66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pic>
        <p:nvPicPr>
          <p:cNvPr id="3074" name="Picture 2" descr="http://fb.ru/misc/i/gallery/24824/76587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14167" y="1571612"/>
            <a:ext cx="3915666" cy="387191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495150" y="5643578"/>
            <a:ext cx="41537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Саша Чёрный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«Кавказский пленник»</a:t>
            </a:r>
            <a:endParaRPr lang="ru-RU" sz="28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571480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Назовите автора и произведение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66FF66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428860" y="5786454"/>
            <a:ext cx="4286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министром короля </a:t>
            </a:r>
            <a:endParaRPr lang="ru-RU" sz="28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2050" name="Picture 2" descr="http://kidreader.ru/sites/default/files/interviu1_20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33638" y="1571612"/>
            <a:ext cx="4276725" cy="395287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00034" y="357166"/>
            <a:ext cx="8072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Кем была курица Чернушка </a:t>
            </a:r>
          </a:p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в Подземном городе?</a:t>
            </a:r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ru-RU" sz="2400" b="1" i="1" u="sng" dirty="0" smtClean="0">
                <a:solidFill>
                  <a:srgbClr val="C00000"/>
                </a:solidFill>
                <a:latin typeface="Cambria" pitchFamily="18" charset="0"/>
              </a:rPr>
              <a:t>Использованные ресурсы</a:t>
            </a:r>
            <a:endParaRPr lang="ru-RU" sz="2400" b="1" i="1" u="sng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8572560" cy="57864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Cambria" pitchFamily="18" charset="0"/>
              </a:rPr>
              <a:t>Шаблон презентации – Ахметшина Н.Ю.</a:t>
            </a:r>
          </a:p>
          <a:p>
            <a:pPr algn="ctr">
              <a:buNone/>
            </a:pPr>
            <a:r>
              <a:rPr lang="ru-RU" sz="1600" b="1" dirty="0" smtClean="0">
                <a:latin typeface="Cambria" pitchFamily="18" charset="0"/>
              </a:rPr>
              <a:t>Изображения</a:t>
            </a:r>
          </a:p>
          <a:p>
            <a:pPr>
              <a:buNone/>
            </a:pPr>
            <a:r>
              <a:rPr lang="ru-RU" sz="1600" dirty="0" smtClean="0">
                <a:latin typeface="Cambria" pitchFamily="18" charset="0"/>
              </a:rPr>
              <a:t>Девочка и мальчик с книгой – </a:t>
            </a:r>
            <a:r>
              <a:rPr lang="en-US" sz="1600" u="sng" dirty="0" smtClean="0">
                <a:latin typeface="Cambria" pitchFamily="18" charset="0"/>
                <a:hlinkClick r:id="rId2"/>
              </a:rPr>
              <a:t>http</a:t>
            </a:r>
            <a:r>
              <a:rPr lang="ru-RU" sz="1600" u="sng" dirty="0" smtClean="0">
                <a:latin typeface="Cambria" pitchFamily="18" charset="0"/>
                <a:hlinkClick r:id="rId2"/>
              </a:rPr>
              <a:t>://</a:t>
            </a:r>
            <a:r>
              <a:rPr lang="en-US" sz="1600" u="sng" dirty="0" smtClean="0">
                <a:latin typeface="Cambria" pitchFamily="18" charset="0"/>
                <a:hlinkClick r:id="rId2"/>
              </a:rPr>
              <a:t>www</a:t>
            </a:r>
            <a:r>
              <a:rPr lang="ru-RU" sz="1600" u="sng" dirty="0" smtClean="0">
                <a:latin typeface="Cambria" pitchFamily="18" charset="0"/>
                <a:hlinkClick r:id="rId2"/>
              </a:rPr>
              <a:t>.</a:t>
            </a:r>
            <a:r>
              <a:rPr lang="en-US" sz="1600" u="sng" dirty="0" err="1" smtClean="0">
                <a:latin typeface="Cambria" pitchFamily="18" charset="0"/>
                <a:hlinkClick r:id="rId2"/>
              </a:rPr>
              <a:t>clipartbest</a:t>
            </a:r>
            <a:r>
              <a:rPr lang="ru-RU" sz="1600" u="sng" dirty="0" smtClean="0">
                <a:latin typeface="Cambria" pitchFamily="18" charset="0"/>
                <a:hlinkClick r:id="rId2"/>
              </a:rPr>
              <a:t>.</a:t>
            </a:r>
            <a:r>
              <a:rPr lang="en-US" sz="1600" u="sng" dirty="0" smtClean="0">
                <a:latin typeface="Cambria" pitchFamily="18" charset="0"/>
                <a:hlinkClick r:id="rId2"/>
              </a:rPr>
              <a:t>com</a:t>
            </a:r>
            <a:r>
              <a:rPr lang="ru-RU" sz="1600" u="sng" dirty="0" smtClean="0">
                <a:latin typeface="Cambria" pitchFamily="18" charset="0"/>
                <a:hlinkClick r:id="rId2"/>
              </a:rPr>
              <a:t>/</a:t>
            </a:r>
            <a:r>
              <a:rPr lang="en-US" sz="1600" u="sng" dirty="0" err="1" smtClean="0">
                <a:latin typeface="Cambria" pitchFamily="18" charset="0"/>
                <a:hlinkClick r:id="rId2"/>
              </a:rPr>
              <a:t>cliparts</a:t>
            </a:r>
            <a:r>
              <a:rPr lang="ru-RU" sz="1600" u="sng" dirty="0" smtClean="0">
                <a:latin typeface="Cambria" pitchFamily="18" charset="0"/>
                <a:hlinkClick r:id="rId2"/>
              </a:rPr>
              <a:t>/9</a:t>
            </a:r>
            <a:r>
              <a:rPr lang="en-US" sz="1600" u="sng" dirty="0" err="1" smtClean="0">
                <a:latin typeface="Cambria" pitchFamily="18" charset="0"/>
                <a:hlinkClick r:id="rId2"/>
              </a:rPr>
              <a:t>Tz</a:t>
            </a:r>
            <a:r>
              <a:rPr lang="ru-RU" sz="1600" u="sng" dirty="0" smtClean="0">
                <a:latin typeface="Cambria" pitchFamily="18" charset="0"/>
                <a:hlinkClick r:id="rId2"/>
              </a:rPr>
              <a:t>/</a:t>
            </a:r>
            <a:r>
              <a:rPr lang="en-US" sz="1600" u="sng" dirty="0" err="1" smtClean="0">
                <a:latin typeface="Cambria" pitchFamily="18" charset="0"/>
                <a:hlinkClick r:id="rId2"/>
              </a:rPr>
              <a:t>EXn</a:t>
            </a:r>
            <a:r>
              <a:rPr lang="ru-RU" sz="1600" u="sng" dirty="0" smtClean="0">
                <a:latin typeface="Cambria" pitchFamily="18" charset="0"/>
                <a:hlinkClick r:id="rId2"/>
              </a:rPr>
              <a:t>/9</a:t>
            </a:r>
            <a:r>
              <a:rPr lang="en-US" sz="1600" u="sng" dirty="0" err="1" smtClean="0">
                <a:latin typeface="Cambria" pitchFamily="18" charset="0"/>
                <a:hlinkClick r:id="rId2"/>
              </a:rPr>
              <a:t>TzEXndnc</a:t>
            </a:r>
            <a:r>
              <a:rPr lang="ru-RU" sz="1600" u="sng" dirty="0" smtClean="0">
                <a:latin typeface="Cambria" pitchFamily="18" charset="0"/>
                <a:hlinkClick r:id="rId2"/>
              </a:rPr>
              <a:t>.</a:t>
            </a:r>
            <a:r>
              <a:rPr lang="en-US" sz="1600" u="sng" dirty="0" smtClean="0">
                <a:latin typeface="Cambria" pitchFamily="18" charset="0"/>
                <a:hlinkClick r:id="rId2"/>
              </a:rPr>
              <a:t>jpeg</a:t>
            </a:r>
            <a:r>
              <a:rPr lang="ru-RU" sz="1600" dirty="0" smtClean="0">
                <a:latin typeface="Cambria" pitchFamily="18" charset="0"/>
              </a:rPr>
              <a:t> </a:t>
            </a:r>
          </a:p>
          <a:p>
            <a:pPr>
              <a:buNone/>
            </a:pPr>
            <a:r>
              <a:rPr lang="ru-RU" sz="1600" dirty="0" smtClean="0">
                <a:latin typeface="Cambria" pitchFamily="18" charset="0"/>
              </a:rPr>
              <a:t>Сова с книгой – </a:t>
            </a:r>
            <a:r>
              <a:rPr lang="en-US" sz="1600" u="sng" dirty="0" smtClean="0">
                <a:latin typeface="Cambria" pitchFamily="18" charset="0"/>
                <a:hlinkClick r:id="rId3"/>
              </a:rPr>
              <a:t>http</a:t>
            </a:r>
            <a:r>
              <a:rPr lang="ru-RU" sz="1600" u="sng" dirty="0" smtClean="0">
                <a:latin typeface="Cambria" pitchFamily="18" charset="0"/>
                <a:hlinkClick r:id="rId3"/>
              </a:rPr>
              <a:t>://</a:t>
            </a:r>
            <a:r>
              <a:rPr lang="en-US" sz="1600" u="sng" dirty="0" err="1" smtClean="0">
                <a:latin typeface="Cambria" pitchFamily="18" charset="0"/>
                <a:hlinkClick r:id="rId3"/>
              </a:rPr>
              <a:t>litamarket</a:t>
            </a:r>
            <a:r>
              <a:rPr lang="ru-RU" sz="1600" u="sng" dirty="0" smtClean="0">
                <a:latin typeface="Cambria" pitchFamily="18" charset="0"/>
                <a:hlinkClick r:id="rId3"/>
              </a:rPr>
              <a:t>.</a:t>
            </a:r>
            <a:r>
              <a:rPr lang="en-US" sz="1600" u="sng" dirty="0" err="1" smtClean="0">
                <a:latin typeface="Cambria" pitchFamily="18" charset="0"/>
                <a:hlinkClick r:id="rId3"/>
              </a:rPr>
              <a:t>ru</a:t>
            </a:r>
            <a:r>
              <a:rPr lang="ru-RU" sz="1600" u="sng" dirty="0" smtClean="0">
                <a:latin typeface="Cambria" pitchFamily="18" charset="0"/>
                <a:hlinkClick r:id="rId3"/>
              </a:rPr>
              <a:t>/</a:t>
            </a:r>
            <a:r>
              <a:rPr lang="en-US" sz="1600" u="sng" dirty="0" smtClean="0">
                <a:latin typeface="Cambria" pitchFamily="18" charset="0"/>
                <a:hlinkClick r:id="rId3"/>
              </a:rPr>
              <a:t>files</a:t>
            </a:r>
            <a:r>
              <a:rPr lang="ru-RU" sz="1600" u="sng" dirty="0" smtClean="0">
                <a:latin typeface="Cambria" pitchFamily="18" charset="0"/>
                <a:hlinkClick r:id="rId3"/>
              </a:rPr>
              <a:t>/1/18280.</a:t>
            </a:r>
            <a:r>
              <a:rPr lang="en-US" sz="1600" u="sng" dirty="0" smtClean="0">
                <a:latin typeface="Cambria" pitchFamily="18" charset="0"/>
                <a:hlinkClick r:id="rId3"/>
              </a:rPr>
              <a:t>jpg</a:t>
            </a:r>
            <a:r>
              <a:rPr lang="ru-RU" sz="1600" dirty="0" smtClean="0">
                <a:latin typeface="Cambria" pitchFamily="18" charset="0"/>
              </a:rPr>
              <a:t> </a:t>
            </a:r>
          </a:p>
          <a:p>
            <a:pPr>
              <a:buNone/>
            </a:pPr>
            <a:r>
              <a:rPr lang="ru-RU" sz="1600" dirty="0" smtClean="0">
                <a:latin typeface="Cambria" pitchFamily="18" charset="0"/>
              </a:rPr>
              <a:t>Книга с вопросом – </a:t>
            </a:r>
            <a:r>
              <a:rPr lang="en-US" sz="1600" u="sng" dirty="0" smtClean="0">
                <a:latin typeface="Cambria" pitchFamily="18" charset="0"/>
                <a:hlinkClick r:id="rId4"/>
              </a:rPr>
              <a:t>http</a:t>
            </a:r>
            <a:r>
              <a:rPr lang="ru-RU" sz="1600" u="sng" dirty="0" smtClean="0">
                <a:latin typeface="Cambria" pitchFamily="18" charset="0"/>
                <a:hlinkClick r:id="rId4"/>
              </a:rPr>
              <a:t>://</a:t>
            </a:r>
            <a:r>
              <a:rPr lang="en-US" sz="1600" u="sng" dirty="0" smtClean="0">
                <a:latin typeface="Cambria" pitchFamily="18" charset="0"/>
                <a:hlinkClick r:id="rId4"/>
              </a:rPr>
              <a:t>www</a:t>
            </a:r>
            <a:r>
              <a:rPr lang="ru-RU" sz="1600" u="sng" dirty="0" smtClean="0">
                <a:latin typeface="Cambria" pitchFamily="18" charset="0"/>
                <a:hlinkClick r:id="rId4"/>
              </a:rPr>
              <a:t>.</a:t>
            </a:r>
            <a:r>
              <a:rPr lang="en-US" sz="1600" u="sng" dirty="0" err="1" smtClean="0">
                <a:latin typeface="Cambria" pitchFamily="18" charset="0"/>
                <a:hlinkClick r:id="rId4"/>
              </a:rPr>
              <a:t>lehramt</a:t>
            </a:r>
            <a:r>
              <a:rPr lang="ru-RU" sz="1600" u="sng" dirty="0" smtClean="0">
                <a:latin typeface="Cambria" pitchFamily="18" charset="0"/>
                <a:hlinkClick r:id="rId4"/>
              </a:rPr>
              <a:t>.</a:t>
            </a:r>
            <a:r>
              <a:rPr lang="en-US" sz="1600" u="sng" dirty="0" err="1" smtClean="0">
                <a:latin typeface="Cambria" pitchFamily="18" charset="0"/>
                <a:hlinkClick r:id="rId4"/>
              </a:rPr>
              <a:t>inonus</a:t>
            </a:r>
            <a:r>
              <a:rPr lang="ru-RU" sz="1600" u="sng" dirty="0" smtClean="0">
                <a:latin typeface="Cambria" pitchFamily="18" charset="0"/>
                <a:hlinkClick r:id="rId4"/>
              </a:rPr>
              <a:t>.</a:t>
            </a:r>
            <a:r>
              <a:rPr lang="en-US" sz="1600" u="sng" dirty="0" smtClean="0">
                <a:latin typeface="Cambria" pitchFamily="18" charset="0"/>
                <a:hlinkClick r:id="rId4"/>
              </a:rPr>
              <a:t>de</a:t>
            </a:r>
            <a:r>
              <a:rPr lang="ru-RU" sz="1600" u="sng" dirty="0" smtClean="0">
                <a:latin typeface="Cambria" pitchFamily="18" charset="0"/>
                <a:hlinkClick r:id="rId4"/>
              </a:rPr>
              <a:t>/</a:t>
            </a:r>
            <a:r>
              <a:rPr lang="en-US" sz="1600" u="sng" dirty="0" smtClean="0">
                <a:latin typeface="Cambria" pitchFamily="18" charset="0"/>
                <a:hlinkClick r:id="rId4"/>
              </a:rPr>
              <a:t>media</a:t>
            </a:r>
            <a:r>
              <a:rPr lang="ru-RU" sz="1600" u="sng" dirty="0" smtClean="0">
                <a:latin typeface="Cambria" pitchFamily="18" charset="0"/>
                <a:hlinkClick r:id="rId4"/>
              </a:rPr>
              <a:t>/</a:t>
            </a:r>
            <a:r>
              <a:rPr lang="en-US" sz="1600" u="sng" dirty="0" err="1" smtClean="0">
                <a:latin typeface="Cambria" pitchFamily="18" charset="0"/>
                <a:hlinkClick r:id="rId4"/>
              </a:rPr>
              <a:t>Bilder</a:t>
            </a:r>
            <a:r>
              <a:rPr lang="ru-RU" sz="1600" u="sng" dirty="0" smtClean="0">
                <a:latin typeface="Cambria" pitchFamily="18" charset="0"/>
                <a:hlinkClick r:id="rId4"/>
              </a:rPr>
              <a:t>_</a:t>
            </a:r>
            <a:r>
              <a:rPr lang="en-US" sz="1600" u="sng" dirty="0" err="1" smtClean="0">
                <a:latin typeface="Cambria" pitchFamily="18" charset="0"/>
                <a:hlinkClick r:id="rId4"/>
              </a:rPr>
              <a:t>fuer</a:t>
            </a:r>
            <a:r>
              <a:rPr lang="ru-RU" sz="1600" u="sng" dirty="0" smtClean="0">
                <a:latin typeface="Cambria" pitchFamily="18" charset="0"/>
                <a:hlinkClick r:id="rId4"/>
              </a:rPr>
              <a:t>_</a:t>
            </a:r>
            <a:r>
              <a:rPr lang="en-US" sz="1600" u="sng" dirty="0" err="1" smtClean="0">
                <a:latin typeface="Cambria" pitchFamily="18" charset="0"/>
                <a:hlinkClick r:id="rId4"/>
              </a:rPr>
              <a:t>Galerie</a:t>
            </a:r>
            <a:r>
              <a:rPr lang="ru-RU" sz="1600" u="sng" dirty="0" smtClean="0">
                <a:latin typeface="Cambria" pitchFamily="18" charset="0"/>
                <a:hlinkClick r:id="rId4"/>
              </a:rPr>
              <a:t>/</a:t>
            </a:r>
            <a:r>
              <a:rPr lang="en-US" sz="1600" u="sng" dirty="0" smtClean="0">
                <a:latin typeface="Cambria" pitchFamily="18" charset="0"/>
                <a:hlinkClick r:id="rId4"/>
              </a:rPr>
              <a:t>books</a:t>
            </a:r>
            <a:r>
              <a:rPr lang="ru-RU" sz="1600" u="sng" dirty="0" smtClean="0">
                <a:latin typeface="Cambria" pitchFamily="18" charset="0"/>
                <a:hlinkClick r:id="rId4"/>
              </a:rPr>
              <a:t>.</a:t>
            </a:r>
            <a:r>
              <a:rPr lang="en-US" sz="1600" u="sng" dirty="0" err="1" smtClean="0">
                <a:latin typeface="Cambria" pitchFamily="18" charset="0"/>
                <a:hlinkClick r:id="rId4"/>
              </a:rPr>
              <a:t>png</a:t>
            </a:r>
            <a:r>
              <a:rPr lang="ru-RU" sz="1600" dirty="0" smtClean="0">
                <a:latin typeface="Cambria" pitchFamily="18" charset="0"/>
              </a:rPr>
              <a:t> </a:t>
            </a:r>
          </a:p>
          <a:p>
            <a:pPr>
              <a:buNone/>
            </a:pPr>
            <a:r>
              <a:rPr lang="ru-RU" sz="1600" dirty="0" smtClean="0">
                <a:latin typeface="Cambria" pitchFamily="18" charset="0"/>
              </a:rPr>
              <a:t>Девочка с книгой (1) – </a:t>
            </a:r>
            <a:r>
              <a:rPr lang="en-US" sz="1600" u="sng" dirty="0" smtClean="0">
                <a:latin typeface="Cambria" pitchFamily="18" charset="0"/>
                <a:hlinkClick r:id="rId5"/>
              </a:rPr>
              <a:t>http</a:t>
            </a:r>
            <a:r>
              <a:rPr lang="ru-RU" sz="1600" u="sng" dirty="0" smtClean="0">
                <a:latin typeface="Cambria" pitchFamily="18" charset="0"/>
                <a:hlinkClick r:id="rId5"/>
              </a:rPr>
              <a:t>://</a:t>
            </a:r>
            <a:r>
              <a:rPr lang="en-US" sz="1600" u="sng" dirty="0" smtClean="0">
                <a:latin typeface="Cambria" pitchFamily="18" charset="0"/>
                <a:hlinkClick r:id="rId5"/>
              </a:rPr>
              <a:t>www</a:t>
            </a:r>
            <a:r>
              <a:rPr lang="ru-RU" sz="1600" u="sng" dirty="0" smtClean="0">
                <a:latin typeface="Cambria" pitchFamily="18" charset="0"/>
                <a:hlinkClick r:id="rId5"/>
              </a:rPr>
              <a:t>.</a:t>
            </a:r>
            <a:r>
              <a:rPr lang="en-US" sz="1600" u="sng" dirty="0" err="1" smtClean="0">
                <a:latin typeface="Cambria" pitchFamily="18" charset="0"/>
                <a:hlinkClick r:id="rId5"/>
              </a:rPr>
              <a:t>madeiracityschools</a:t>
            </a:r>
            <a:r>
              <a:rPr lang="ru-RU" sz="1600" u="sng" dirty="0" smtClean="0">
                <a:latin typeface="Cambria" pitchFamily="18" charset="0"/>
                <a:hlinkClick r:id="rId5"/>
              </a:rPr>
              <a:t>.</a:t>
            </a:r>
            <a:r>
              <a:rPr lang="en-US" sz="1600" u="sng" dirty="0" smtClean="0">
                <a:latin typeface="Cambria" pitchFamily="18" charset="0"/>
                <a:hlinkClick r:id="rId5"/>
              </a:rPr>
              <a:t>org</a:t>
            </a:r>
            <a:r>
              <a:rPr lang="ru-RU" sz="1600" u="sng" dirty="0" smtClean="0">
                <a:latin typeface="Cambria" pitchFamily="18" charset="0"/>
                <a:hlinkClick r:id="rId5"/>
              </a:rPr>
              <a:t>/</a:t>
            </a:r>
            <a:r>
              <a:rPr lang="en-US" sz="1600" u="sng" dirty="0" err="1" smtClean="0">
                <a:latin typeface="Cambria" pitchFamily="18" charset="0"/>
                <a:hlinkClick r:id="rId5"/>
              </a:rPr>
              <a:t>userfiles</a:t>
            </a:r>
            <a:r>
              <a:rPr lang="ru-RU" sz="1600" u="sng" dirty="0" smtClean="0">
                <a:latin typeface="Cambria" pitchFamily="18" charset="0"/>
                <a:hlinkClick r:id="rId5"/>
              </a:rPr>
              <a:t>/92/</a:t>
            </a:r>
            <a:r>
              <a:rPr lang="en-US" sz="1600" u="sng" dirty="0" smtClean="0">
                <a:latin typeface="Cambria" pitchFamily="18" charset="0"/>
                <a:hlinkClick r:id="rId5"/>
              </a:rPr>
              <a:t>girl</a:t>
            </a:r>
            <a:r>
              <a:rPr lang="ru-RU" sz="1600" u="sng" dirty="0" smtClean="0">
                <a:latin typeface="Cambria" pitchFamily="18" charset="0"/>
                <a:hlinkClick r:id="rId5"/>
              </a:rPr>
              <a:t>_</a:t>
            </a:r>
            <a:r>
              <a:rPr lang="en-US" sz="1600" u="sng" dirty="0" smtClean="0">
                <a:latin typeface="Cambria" pitchFamily="18" charset="0"/>
                <a:hlinkClick r:id="rId5"/>
              </a:rPr>
              <a:t>reading</a:t>
            </a:r>
            <a:r>
              <a:rPr lang="ru-RU" sz="1600" u="sng" dirty="0" smtClean="0">
                <a:latin typeface="Cambria" pitchFamily="18" charset="0"/>
                <a:hlinkClick r:id="rId5"/>
              </a:rPr>
              <a:t>.</a:t>
            </a:r>
            <a:r>
              <a:rPr lang="en-US" sz="1600" u="sng" dirty="0" smtClean="0">
                <a:latin typeface="Cambria" pitchFamily="18" charset="0"/>
                <a:hlinkClick r:id="rId5"/>
              </a:rPr>
              <a:t>jpg</a:t>
            </a:r>
            <a:r>
              <a:rPr lang="ru-RU" sz="1600" dirty="0" smtClean="0">
                <a:latin typeface="Cambria" pitchFamily="18" charset="0"/>
              </a:rPr>
              <a:t> </a:t>
            </a:r>
          </a:p>
          <a:p>
            <a:pPr>
              <a:buNone/>
            </a:pPr>
            <a:r>
              <a:rPr lang="ru-RU" sz="1600" dirty="0" smtClean="0">
                <a:latin typeface="Cambria" pitchFamily="18" charset="0"/>
              </a:rPr>
              <a:t>Девочка с книгой (2) – </a:t>
            </a:r>
            <a:r>
              <a:rPr lang="en-US" sz="1600" u="sng" dirty="0" smtClean="0">
                <a:latin typeface="Cambria" pitchFamily="18" charset="0"/>
                <a:hlinkClick r:id="rId6"/>
              </a:rPr>
              <a:t>http</a:t>
            </a:r>
            <a:r>
              <a:rPr lang="ru-RU" sz="1600" u="sng" dirty="0" smtClean="0">
                <a:latin typeface="Cambria" pitchFamily="18" charset="0"/>
                <a:hlinkClick r:id="rId6"/>
              </a:rPr>
              <a:t>://</a:t>
            </a:r>
            <a:r>
              <a:rPr lang="en-US" sz="1600" u="sng" dirty="0" smtClean="0">
                <a:latin typeface="Cambria" pitchFamily="18" charset="0"/>
                <a:hlinkClick r:id="rId6"/>
              </a:rPr>
              <a:t>www</a:t>
            </a:r>
            <a:r>
              <a:rPr lang="ru-RU" sz="1600" u="sng" dirty="0" smtClean="0">
                <a:latin typeface="Cambria" pitchFamily="18" charset="0"/>
                <a:hlinkClick r:id="rId6"/>
              </a:rPr>
              <a:t>.</a:t>
            </a:r>
            <a:r>
              <a:rPr lang="en-US" sz="1600" u="sng" dirty="0" err="1" smtClean="0">
                <a:latin typeface="Cambria" pitchFamily="18" charset="0"/>
                <a:hlinkClick r:id="rId6"/>
              </a:rPr>
              <a:t>funlib</a:t>
            </a:r>
            <a:r>
              <a:rPr lang="ru-RU" sz="1600" u="sng" dirty="0" smtClean="0">
                <a:latin typeface="Cambria" pitchFamily="18" charset="0"/>
                <a:hlinkClick r:id="rId6"/>
              </a:rPr>
              <a:t>.</a:t>
            </a:r>
            <a:r>
              <a:rPr lang="en-US" sz="1600" u="sng" dirty="0" err="1" smtClean="0">
                <a:latin typeface="Cambria" pitchFamily="18" charset="0"/>
                <a:hlinkClick r:id="rId6"/>
              </a:rPr>
              <a:t>ru</a:t>
            </a:r>
            <a:r>
              <a:rPr lang="ru-RU" sz="1600" u="sng" dirty="0" smtClean="0">
                <a:latin typeface="Cambria" pitchFamily="18" charset="0"/>
                <a:hlinkClick r:id="rId6"/>
              </a:rPr>
              <a:t>/</a:t>
            </a:r>
            <a:r>
              <a:rPr lang="en-US" sz="1600" u="sng" dirty="0" err="1" smtClean="0">
                <a:latin typeface="Cambria" pitchFamily="18" charset="0"/>
                <a:hlinkClick r:id="rId6"/>
              </a:rPr>
              <a:t>cimg</a:t>
            </a:r>
            <a:r>
              <a:rPr lang="ru-RU" sz="1600" u="sng" dirty="0" smtClean="0">
                <a:latin typeface="Cambria" pitchFamily="18" charset="0"/>
                <a:hlinkClick r:id="rId6"/>
              </a:rPr>
              <a:t>/2014/102115/0647742</a:t>
            </a:r>
            <a:r>
              <a:rPr lang="ru-RU" sz="1600" dirty="0" smtClean="0">
                <a:latin typeface="Cambria" pitchFamily="18" charset="0"/>
              </a:rPr>
              <a:t> </a:t>
            </a: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4.</a:t>
            </a:r>
            <a:r>
              <a:rPr lang="ru-RU" sz="1600" dirty="0" smtClean="0">
                <a:latin typeface="Cambria" pitchFamily="18" charset="0"/>
              </a:rPr>
              <a:t> А.Т. Твардовский - </a:t>
            </a:r>
            <a:r>
              <a:rPr lang="ru-RU" sz="1600" u="sng" dirty="0" smtClean="0">
                <a:latin typeface="Cambria" pitchFamily="18" charset="0"/>
                <a:hlinkClick r:id="rId7"/>
              </a:rPr>
              <a:t>http://fileclub.ws/torrents/images/5229.jpg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Cambria" pitchFamily="18" charset="0"/>
              </a:rPr>
              <a:t>Иллюстрация – </a:t>
            </a:r>
            <a:r>
              <a:rPr lang="ru-RU" sz="1600" u="sng" dirty="0" smtClean="0">
                <a:latin typeface="Cambria" pitchFamily="18" charset="0"/>
                <a:hlinkClick r:id="rId8"/>
              </a:rPr>
              <a:t>http://malutka63.ru/wp-content/uploads/2011/05/video_18844.jpg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 6. </a:t>
            </a:r>
            <a:r>
              <a:rPr lang="ru-RU" sz="1600" dirty="0" smtClean="0">
                <a:latin typeface="Cambria" pitchFamily="18" charset="0"/>
              </a:rPr>
              <a:t>Сказка – </a:t>
            </a:r>
            <a:r>
              <a:rPr lang="ru-RU" sz="1600" u="sng" dirty="0" smtClean="0">
                <a:latin typeface="Cambria" pitchFamily="18" charset="0"/>
                <a:hlinkClick r:id="rId9"/>
              </a:rPr>
              <a:t>http://dc-skazka.at.ua/skazka_640x400.jpg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 10. </a:t>
            </a:r>
            <a:r>
              <a:rPr lang="ru-RU" sz="1600" dirty="0" smtClean="0">
                <a:latin typeface="Cambria" pitchFamily="18" charset="0"/>
              </a:rPr>
              <a:t>Книга – </a:t>
            </a:r>
            <a:r>
              <a:rPr lang="ru-RU" sz="1600" u="sng" dirty="0" smtClean="0">
                <a:latin typeface="Cambria" pitchFamily="18" charset="0"/>
                <a:hlinkClick r:id="rId10"/>
              </a:rPr>
              <a:t>http://www.wwww4.com/w6022/2501122.jpg</a:t>
            </a:r>
            <a:endParaRPr lang="ru-RU" sz="1600" dirty="0" smtClean="0">
              <a:latin typeface="Cambria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Cambria" pitchFamily="18" charset="0"/>
              </a:rPr>
              <a:t> Иллюстрация – </a:t>
            </a:r>
            <a:r>
              <a:rPr lang="ru-RU" sz="1600" u="sng" dirty="0" smtClean="0">
                <a:latin typeface="Cambria" pitchFamily="18" charset="0"/>
                <a:hlinkClick r:id="rId11"/>
              </a:rPr>
              <a:t>http://www.kudkuda.info/wp-  </a:t>
            </a:r>
            <a:r>
              <a:rPr lang="ru-RU" sz="1600" u="sng" dirty="0" err="1" smtClean="0">
                <a:latin typeface="Cambria" pitchFamily="18" charset="0"/>
                <a:hlinkClick r:id="rId11"/>
              </a:rPr>
              <a:t>content</a:t>
            </a:r>
            <a:r>
              <a:rPr lang="ru-RU" sz="1600" u="sng" dirty="0" smtClean="0">
                <a:latin typeface="Cambria" pitchFamily="18" charset="0"/>
                <a:hlinkClick r:id="rId11"/>
              </a:rPr>
              <a:t>/</a:t>
            </a:r>
            <a:r>
              <a:rPr lang="ru-RU" sz="1600" u="sng" dirty="0" err="1" smtClean="0">
                <a:latin typeface="Cambria" pitchFamily="18" charset="0"/>
                <a:hlinkClick r:id="rId11"/>
              </a:rPr>
              <a:t>uploads</a:t>
            </a:r>
            <a:r>
              <a:rPr lang="ru-RU" sz="1600" u="sng" dirty="0" smtClean="0">
                <a:latin typeface="Cambria" pitchFamily="18" charset="0"/>
                <a:hlinkClick r:id="rId11"/>
              </a:rPr>
              <a:t>/2015/03/327611.jpg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11. </a:t>
            </a:r>
            <a:r>
              <a:rPr lang="ru-RU" sz="1600" dirty="0" smtClean="0">
                <a:latin typeface="Cambria" pitchFamily="18" charset="0"/>
              </a:rPr>
              <a:t>Книга – </a:t>
            </a:r>
            <a:r>
              <a:rPr lang="ru-RU" sz="1600" u="sng" dirty="0" smtClean="0">
                <a:latin typeface="Cambria" pitchFamily="18" charset="0"/>
                <a:hlinkClick r:id="rId12"/>
              </a:rPr>
              <a:t>http://www.chitai-gorod.ru/upload/iblock/923/92351cb1fbe40d92dcdbd711fe0fac8a.jpg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Cambria" pitchFamily="18" charset="0"/>
              </a:rPr>
              <a:t>Иллюстрация – </a:t>
            </a:r>
            <a:r>
              <a:rPr lang="ru-RU" sz="1600" u="sng" dirty="0" smtClean="0">
                <a:latin typeface="Cambria" pitchFamily="18" charset="0"/>
                <a:hlinkClick r:id="rId13"/>
              </a:rPr>
              <a:t>http://files.school-collection.edu.ru/dlrstore/599134e1-a46d-4106-8999-1518dc0d35ea/%5BLI6RK_12-01%5D_%5BIL_04%5D.htm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12. </a:t>
            </a:r>
            <a:r>
              <a:rPr lang="ru-RU" sz="1600" dirty="0" smtClean="0">
                <a:latin typeface="Cambria" pitchFamily="18" charset="0"/>
              </a:rPr>
              <a:t>Иллюстрация – </a:t>
            </a:r>
            <a:r>
              <a:rPr lang="ru-RU" sz="1600" u="sng" dirty="0" smtClean="0">
                <a:latin typeface="Cambria" pitchFamily="18" charset="0"/>
                <a:hlinkClick r:id="rId14"/>
              </a:rPr>
              <a:t>http://img-fotki.yandex.ru/get/5311/19411616.115/0_85320_11e63a40_orig.jpg</a:t>
            </a:r>
            <a:endParaRPr lang="ru-RU" sz="1600" u="sng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Cambria" pitchFamily="18" charset="0"/>
              </a:rPr>
              <a:t> </a:t>
            </a:r>
          </a:p>
          <a:p>
            <a:pPr>
              <a:buNone/>
            </a:pP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endParaRPr lang="ru-RU" sz="1600" dirty="0">
              <a:latin typeface="Cambria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504000" cy="360000"/>
          </a:xfrm>
          <a:prstGeom prst="actionButtonForwardNext">
            <a:avLst/>
          </a:prstGeom>
          <a:solidFill>
            <a:schemeClr val="bg1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7786710" y="6215082"/>
            <a:ext cx="500066" cy="357190"/>
          </a:xfrm>
          <a:prstGeom prst="actionButtonReturn">
            <a:avLst/>
          </a:prstGeom>
          <a:solidFill>
            <a:schemeClr val="bg1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" action="ppaction://hlinkshowjump?jump=firstslide" highlightClick="1"/>
          </p:cNvPr>
          <p:cNvSpPr/>
          <p:nvPr/>
        </p:nvSpPr>
        <p:spPr>
          <a:xfrm>
            <a:off x="7215206" y="6215082"/>
            <a:ext cx="500066" cy="357190"/>
          </a:xfrm>
          <a:prstGeom prst="actionButtonBeginning">
            <a:avLst/>
          </a:prstGeom>
          <a:solidFill>
            <a:schemeClr val="bg1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857256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13.</a:t>
            </a:r>
            <a:r>
              <a:rPr lang="ru-RU" sz="1600" dirty="0" smtClean="0">
                <a:latin typeface="Cambria" pitchFamily="18" charset="0"/>
              </a:rPr>
              <a:t> «Черная курица» –</a:t>
            </a:r>
          </a:p>
          <a:p>
            <a:pPr>
              <a:buNone/>
            </a:pPr>
            <a:r>
              <a:rPr lang="ru-RU" sz="1600" dirty="0" smtClean="0">
                <a:latin typeface="Cambria" pitchFamily="18" charset="0"/>
              </a:rPr>
              <a:t>     </a:t>
            </a:r>
            <a:r>
              <a:rPr lang="ru-RU" sz="1600" u="sng" dirty="0" smtClean="0">
                <a:latin typeface="Cambria" pitchFamily="18" charset="0"/>
                <a:hlinkClick r:id="rId2"/>
              </a:rPr>
              <a:t>http://i4.fastpic.ru/big/2011/0129/ef/3173ab085ce204706d5e5bce179809ef.jpg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14.</a:t>
            </a:r>
            <a:r>
              <a:rPr lang="ru-RU" sz="1600" dirty="0" smtClean="0">
                <a:latin typeface="Cambria" pitchFamily="18" charset="0"/>
              </a:rPr>
              <a:t> Иллюстрация – </a:t>
            </a:r>
          </a:p>
          <a:p>
            <a:pPr>
              <a:buNone/>
            </a:pPr>
            <a:r>
              <a:rPr lang="ru-RU" sz="1600" dirty="0" smtClean="0">
                <a:latin typeface="Cambria" pitchFamily="18" charset="0"/>
              </a:rPr>
              <a:t>    </a:t>
            </a:r>
            <a:r>
              <a:rPr lang="ru-RU" sz="1600" u="sng" dirty="0" smtClean="0">
                <a:latin typeface="Cambria" pitchFamily="18" charset="0"/>
                <a:hlinkClick r:id="rId3"/>
              </a:rPr>
              <a:t>http://welcomecouponsxyz.com/img/56aae58b8ddd7.jpeg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15.</a:t>
            </a:r>
            <a:r>
              <a:rPr lang="ru-RU" sz="1600" dirty="0" smtClean="0">
                <a:latin typeface="Cambria" pitchFamily="18" charset="0"/>
              </a:rPr>
              <a:t> Иллюстрация – </a:t>
            </a:r>
            <a:r>
              <a:rPr lang="ru-RU" sz="1600" u="sng" dirty="0" smtClean="0">
                <a:latin typeface="Cambria" pitchFamily="18" charset="0"/>
                <a:hlinkClick r:id="rId4"/>
              </a:rPr>
              <a:t>http://900igr.net/datai/literatura/ZHilin-i-Kostylin/0030-021-Ugovoril-malogo-poshli.jpg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16.</a:t>
            </a:r>
            <a:r>
              <a:rPr lang="ru-RU" sz="1600" dirty="0" smtClean="0">
                <a:latin typeface="Cambria" pitchFamily="18" charset="0"/>
              </a:rPr>
              <a:t> Иллюстрация – </a:t>
            </a:r>
            <a:r>
              <a:rPr lang="ru-RU" sz="1600" u="sng" dirty="0" smtClean="0">
                <a:latin typeface="Cambria" pitchFamily="18" charset="0"/>
                <a:hlinkClick r:id="rId5"/>
              </a:rPr>
              <a:t>http://fanread.ru/img/g/?src=10145248&amp;i=14&amp;ext=png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17.</a:t>
            </a:r>
            <a:r>
              <a:rPr lang="ru-RU" sz="1600" dirty="0" smtClean="0">
                <a:latin typeface="Cambria" pitchFamily="18" charset="0"/>
              </a:rPr>
              <a:t> Иллюстрация – </a:t>
            </a:r>
            <a:r>
              <a:rPr lang="ru-RU" sz="1600" u="sng" dirty="0" smtClean="0">
                <a:latin typeface="Cambria" pitchFamily="18" charset="0"/>
                <a:hlinkClick r:id="rId6"/>
              </a:rPr>
              <a:t>https://img-fotki.yandex.ru/get/4606/19411616.17f/0_91e34_9146851b_L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18.</a:t>
            </a:r>
            <a:r>
              <a:rPr lang="ru-RU" sz="1600" dirty="0" smtClean="0">
                <a:latin typeface="Cambria" pitchFamily="18" charset="0"/>
              </a:rPr>
              <a:t> Иллюстрация – </a:t>
            </a:r>
            <a:r>
              <a:rPr lang="ru-RU" sz="1600" u="sng" dirty="0" smtClean="0">
                <a:latin typeface="Cambria" pitchFamily="18" charset="0"/>
                <a:hlinkClick r:id="rId7"/>
              </a:rPr>
              <a:t>http://animal-store.ru/img/2015/050213/0333060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19.</a:t>
            </a:r>
            <a:r>
              <a:rPr lang="ru-RU" sz="1600" dirty="0" smtClean="0">
                <a:latin typeface="Cambria" pitchFamily="18" charset="0"/>
              </a:rPr>
              <a:t> Иллюстрация – </a:t>
            </a:r>
            <a:r>
              <a:rPr lang="ru-RU" sz="1600" u="sng" dirty="0" smtClean="0">
                <a:latin typeface="Cambria" pitchFamily="18" charset="0"/>
                <a:hlinkClick r:id="rId8"/>
              </a:rPr>
              <a:t>http://cdn.kinombo.com/films/images/7/b/1/e/1002519-600-600.jpg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21.</a:t>
            </a:r>
            <a:r>
              <a:rPr lang="ru-RU" sz="1600" dirty="0" smtClean="0">
                <a:latin typeface="Cambria" pitchFamily="18" charset="0"/>
              </a:rPr>
              <a:t> Иллюстрация – </a:t>
            </a:r>
            <a:r>
              <a:rPr lang="ru-RU" sz="1600" u="sng" dirty="0" smtClean="0">
                <a:latin typeface="Cambria" pitchFamily="18" charset="0"/>
                <a:hlinkClick r:id="rId9"/>
              </a:rPr>
              <a:t>http://5zvz.ru/gifubag/gdz-rider-pritykina-vereschagina-3-klass5636.jpg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22.</a:t>
            </a:r>
            <a:r>
              <a:rPr lang="ru-RU" sz="1600" dirty="0" smtClean="0">
                <a:latin typeface="Cambria" pitchFamily="18" charset="0"/>
              </a:rPr>
              <a:t> Иллюстрация – </a:t>
            </a:r>
            <a:r>
              <a:rPr lang="en-US" sz="1600" dirty="0" smtClean="0">
                <a:latin typeface="Cambria" pitchFamily="18" charset="0"/>
                <a:hlinkClick r:id="rId10"/>
              </a:rPr>
              <a:t>http://school-collection.lyceum62.ru/ecor/storage/24a360bd-b687-4ac5-9ddf-7f1b540c3677/[LI6RK_12-02]_[IL_02].htm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23. </a:t>
            </a:r>
            <a:r>
              <a:rPr lang="ru-RU" sz="1600" dirty="0" smtClean="0">
                <a:latin typeface="Cambria" pitchFamily="18" charset="0"/>
              </a:rPr>
              <a:t>Иллюстрация – </a:t>
            </a:r>
            <a:r>
              <a:rPr lang="ru-RU" sz="1600" u="sng" dirty="0" smtClean="0">
                <a:latin typeface="Cambria" pitchFamily="18" charset="0"/>
                <a:hlinkClick r:id="rId11"/>
              </a:rPr>
              <a:t>http://fb.ru/misc/i/gallery/24824/765876.jpg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r>
              <a:rPr lang="ru-RU" sz="1600" u="sng" dirty="0" smtClean="0">
                <a:latin typeface="Cambria" pitchFamily="18" charset="0"/>
              </a:rPr>
              <a:t>Слайд 24.</a:t>
            </a:r>
            <a:r>
              <a:rPr lang="ru-RU" sz="1600" dirty="0" smtClean="0">
                <a:latin typeface="Cambria" pitchFamily="18" charset="0"/>
              </a:rPr>
              <a:t> Иллюстрация – </a:t>
            </a:r>
            <a:r>
              <a:rPr lang="ru-RU" sz="1600" u="sng" dirty="0" smtClean="0">
                <a:latin typeface="Cambria" pitchFamily="18" charset="0"/>
                <a:hlinkClick r:id="rId12"/>
              </a:rPr>
              <a:t>http://www.rusmia.ru/images/stories/Mia/dosug/chernaya_kurisa.jpg</a:t>
            </a:r>
            <a:endParaRPr lang="ru-RU" sz="1600" dirty="0" smtClean="0">
              <a:latin typeface="Cambria" pitchFamily="18" charset="0"/>
            </a:endParaRPr>
          </a:p>
          <a:p>
            <a:pPr>
              <a:buNone/>
            </a:pPr>
            <a:endParaRPr lang="ru-RU" sz="1600" dirty="0"/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7786710" y="6215082"/>
            <a:ext cx="500066" cy="357190"/>
          </a:xfrm>
          <a:prstGeom prst="actionButtonReturn">
            <a:avLst/>
          </a:prstGeom>
          <a:solidFill>
            <a:schemeClr val="bg1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8358214" y="6215082"/>
            <a:ext cx="500066" cy="357190"/>
          </a:xfrm>
          <a:prstGeom prst="actionButtonBeginning">
            <a:avLst/>
          </a:prstGeom>
          <a:solidFill>
            <a:schemeClr val="bg1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643182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42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2643182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43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2643182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44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2643182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45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2643182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46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3643314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47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3643314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48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3643314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49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3643314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50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3643314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51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4643446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52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4643446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53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4643446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54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643446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55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4643446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37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1643050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sp>
        <p:nvSpPr>
          <p:cNvPr id="33" name="Прямоугольник 32">
            <a:hlinkClick r:id="rId4" action="ppaction://hlinksldjump"/>
          </p:cNvPr>
          <p:cNvSpPr/>
          <p:nvPr/>
        </p:nvSpPr>
        <p:spPr>
          <a:xfrm>
            <a:off x="7229272" y="1571612"/>
            <a:ext cx="972000" cy="972000"/>
          </a:xfrm>
          <a:prstGeom prst="rect">
            <a:avLst/>
          </a:prstGeom>
          <a:solidFill>
            <a:srgbClr val="FFFF00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5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36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1643050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sp>
        <p:nvSpPr>
          <p:cNvPr id="27" name="Прямоугольник 26">
            <a:hlinkClick r:id="rId5" action="ppaction://hlinksldjump"/>
          </p:cNvPr>
          <p:cNvSpPr/>
          <p:nvPr/>
        </p:nvSpPr>
        <p:spPr>
          <a:xfrm>
            <a:off x="6215074" y="1571612"/>
            <a:ext cx="972000" cy="972000"/>
          </a:xfrm>
          <a:prstGeom prst="rect">
            <a:avLst/>
          </a:prstGeom>
          <a:solidFill>
            <a:srgbClr val="FFFF00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4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31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1643050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5214942" y="1571612"/>
            <a:ext cx="972000" cy="972000"/>
          </a:xfrm>
          <a:prstGeom prst="rect">
            <a:avLst/>
          </a:prstGeom>
          <a:solidFill>
            <a:srgbClr val="FFFF00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3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30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643050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sp>
        <p:nvSpPr>
          <p:cNvPr id="29" name="Прямоугольник 28">
            <a:hlinkClick r:id="rId7" action="ppaction://hlinksldjump"/>
          </p:cNvPr>
          <p:cNvSpPr/>
          <p:nvPr/>
        </p:nvSpPr>
        <p:spPr>
          <a:xfrm>
            <a:off x="4228876" y="1571612"/>
            <a:ext cx="972000" cy="972000"/>
          </a:xfrm>
          <a:prstGeom prst="rect">
            <a:avLst/>
          </a:prstGeom>
          <a:solidFill>
            <a:srgbClr val="FFFF00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2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1026" name="Picture 2" descr="D:\Documents\Pictures\1 -ШАБЛОНЫ МОИ\ЗАГОТОВКИ\Л-6\064774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1643050"/>
            <a:ext cx="714380" cy="898724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sp>
        <p:nvSpPr>
          <p:cNvPr id="24" name="Прямоугольник 23">
            <a:hlinkClick r:id="rId8" action="ppaction://hlinksldjump"/>
          </p:cNvPr>
          <p:cNvSpPr/>
          <p:nvPr/>
        </p:nvSpPr>
        <p:spPr>
          <a:xfrm>
            <a:off x="3228744" y="1571612"/>
            <a:ext cx="972000" cy="972000"/>
          </a:xfrm>
          <a:prstGeom prst="rect">
            <a:avLst/>
          </a:prstGeom>
          <a:solidFill>
            <a:srgbClr val="FFFF00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1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18" name="Прямоугольник 17">
            <a:hlinkClick r:id="rId9" action="ppaction://hlinksldjump"/>
          </p:cNvPr>
          <p:cNvSpPr/>
          <p:nvPr/>
        </p:nvSpPr>
        <p:spPr>
          <a:xfrm>
            <a:off x="4228876" y="4572008"/>
            <a:ext cx="972000" cy="972000"/>
          </a:xfrm>
          <a:prstGeom prst="rect">
            <a:avLst/>
          </a:prstGeom>
          <a:solidFill>
            <a:srgbClr val="66FF66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6600CC"/>
                </a:solidFill>
                <a:latin typeface="Cambria" pitchFamily="18" charset="0"/>
              </a:rPr>
              <a:t>1</a:t>
            </a:r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7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32" name="Прямоугольник 31">
            <a:hlinkClick r:id="rId10" action="ppaction://hlinksldjump"/>
          </p:cNvPr>
          <p:cNvSpPr/>
          <p:nvPr/>
        </p:nvSpPr>
        <p:spPr>
          <a:xfrm>
            <a:off x="3228744" y="4572008"/>
            <a:ext cx="972000" cy="972000"/>
          </a:xfrm>
          <a:prstGeom prst="rect">
            <a:avLst/>
          </a:prstGeom>
          <a:solidFill>
            <a:srgbClr val="66FF66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6600CC"/>
                </a:solidFill>
                <a:latin typeface="Cambria" pitchFamily="18" charset="0"/>
              </a:rPr>
              <a:t>1</a:t>
            </a:r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6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68" name="Прямоугольник 67">
            <a:hlinkClick r:id="rId11" action="ppaction://hlinksldjump"/>
          </p:cNvPr>
          <p:cNvSpPr/>
          <p:nvPr/>
        </p:nvSpPr>
        <p:spPr>
          <a:xfrm>
            <a:off x="5229008" y="4572008"/>
            <a:ext cx="972000" cy="972000"/>
          </a:xfrm>
          <a:prstGeom prst="rect">
            <a:avLst/>
          </a:prstGeom>
          <a:solidFill>
            <a:srgbClr val="66FF66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18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23" name="Прямоугольник 22">
            <a:hlinkClick r:id="rId12" action="ppaction://hlinksldjump"/>
          </p:cNvPr>
          <p:cNvSpPr/>
          <p:nvPr/>
        </p:nvSpPr>
        <p:spPr>
          <a:xfrm>
            <a:off x="4228876" y="3571876"/>
            <a:ext cx="972000" cy="972000"/>
          </a:xfrm>
          <a:prstGeom prst="rect">
            <a:avLst/>
          </a:prstGeom>
          <a:solidFill>
            <a:srgbClr val="FFCCFF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6600CC"/>
                </a:solidFill>
                <a:latin typeface="Cambria" pitchFamily="18" charset="0"/>
              </a:rPr>
              <a:t>1</a:t>
            </a:r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2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11" name="Прямоугольник 10">
            <a:hlinkClick r:id="rId13" action="ppaction://hlinksldjump"/>
          </p:cNvPr>
          <p:cNvSpPr/>
          <p:nvPr/>
        </p:nvSpPr>
        <p:spPr>
          <a:xfrm>
            <a:off x="6229140" y="3571876"/>
            <a:ext cx="972000" cy="972000"/>
          </a:xfrm>
          <a:prstGeom prst="rect">
            <a:avLst/>
          </a:prstGeom>
          <a:solidFill>
            <a:srgbClr val="FFCCFF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6600CC"/>
                </a:solidFill>
                <a:latin typeface="Cambria" pitchFamily="18" charset="0"/>
              </a:rPr>
              <a:t>1</a:t>
            </a:r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4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12" name="Прямоугольник 11">
            <a:hlinkClick r:id="rId14" action="ppaction://hlinksldjump"/>
          </p:cNvPr>
          <p:cNvSpPr/>
          <p:nvPr/>
        </p:nvSpPr>
        <p:spPr>
          <a:xfrm>
            <a:off x="3228744" y="2571744"/>
            <a:ext cx="972000" cy="972000"/>
          </a:xfrm>
          <a:prstGeom prst="rect">
            <a:avLst/>
          </a:prstGeom>
          <a:solidFill>
            <a:srgbClr val="66FFFF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6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19" name="Прямоугольник 18">
            <a:hlinkClick r:id="rId15" action="ppaction://hlinksldjump"/>
          </p:cNvPr>
          <p:cNvSpPr/>
          <p:nvPr/>
        </p:nvSpPr>
        <p:spPr>
          <a:xfrm>
            <a:off x="7229272" y="2571744"/>
            <a:ext cx="972000" cy="972000"/>
          </a:xfrm>
          <a:prstGeom prst="rect">
            <a:avLst/>
          </a:prstGeom>
          <a:solidFill>
            <a:srgbClr val="66FFFF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6600CC"/>
                </a:solidFill>
                <a:latin typeface="Cambria" pitchFamily="18" charset="0"/>
              </a:rPr>
              <a:t>1</a:t>
            </a:r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0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20" name="Прямоугольник 19">
            <a:hlinkClick r:id="rId16" action="ppaction://hlinksldjump"/>
          </p:cNvPr>
          <p:cNvSpPr/>
          <p:nvPr/>
        </p:nvSpPr>
        <p:spPr>
          <a:xfrm>
            <a:off x="6229140" y="2571744"/>
            <a:ext cx="972000" cy="972000"/>
          </a:xfrm>
          <a:prstGeom prst="rect">
            <a:avLst/>
          </a:prstGeom>
          <a:solidFill>
            <a:srgbClr val="66FFFF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9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22" name="Прямоугольник 21">
            <a:hlinkClick r:id="rId17" action="ppaction://hlinksldjump"/>
          </p:cNvPr>
          <p:cNvSpPr/>
          <p:nvPr/>
        </p:nvSpPr>
        <p:spPr>
          <a:xfrm>
            <a:off x="4228876" y="2571744"/>
            <a:ext cx="972000" cy="972000"/>
          </a:xfrm>
          <a:prstGeom prst="rect">
            <a:avLst/>
          </a:prstGeom>
          <a:solidFill>
            <a:srgbClr val="66FFFF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7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25" name="Прямоугольник 24">
            <a:hlinkClick r:id="rId18" action="ppaction://hlinksldjump"/>
          </p:cNvPr>
          <p:cNvSpPr/>
          <p:nvPr/>
        </p:nvSpPr>
        <p:spPr>
          <a:xfrm>
            <a:off x="5229008" y="2571744"/>
            <a:ext cx="972000" cy="972000"/>
          </a:xfrm>
          <a:prstGeom prst="rect">
            <a:avLst/>
          </a:prstGeom>
          <a:solidFill>
            <a:srgbClr val="66FFFF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8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26" name="Прямоугольник 25">
            <a:hlinkClick r:id="rId19" action="ppaction://hlinksldjump"/>
          </p:cNvPr>
          <p:cNvSpPr/>
          <p:nvPr/>
        </p:nvSpPr>
        <p:spPr>
          <a:xfrm>
            <a:off x="3228744" y="3571876"/>
            <a:ext cx="972000" cy="972000"/>
          </a:xfrm>
          <a:prstGeom prst="rect">
            <a:avLst/>
          </a:prstGeom>
          <a:solidFill>
            <a:srgbClr val="FFCCFF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6600CC"/>
                </a:solidFill>
                <a:latin typeface="Cambria" pitchFamily="18" charset="0"/>
              </a:rPr>
              <a:t>1</a:t>
            </a:r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1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42728" y="2571744"/>
            <a:ext cx="2286016" cy="972000"/>
          </a:xfrm>
          <a:prstGeom prst="rect">
            <a:avLst/>
          </a:prstGeom>
          <a:solidFill>
            <a:srgbClr val="66FFFF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6600CC"/>
                </a:solidFill>
                <a:latin typeface="Cambria" pitchFamily="18" charset="0"/>
              </a:rPr>
              <a:t>Узнай героя</a:t>
            </a:r>
            <a:endParaRPr lang="ru-RU" sz="2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69" name="Прямоугольник 68">
            <a:hlinkClick r:id="rId20" action="ppaction://hlinksldjump"/>
          </p:cNvPr>
          <p:cNvSpPr/>
          <p:nvPr/>
        </p:nvSpPr>
        <p:spPr>
          <a:xfrm>
            <a:off x="5229008" y="3571876"/>
            <a:ext cx="972000" cy="972000"/>
          </a:xfrm>
          <a:prstGeom prst="rect">
            <a:avLst/>
          </a:prstGeom>
          <a:solidFill>
            <a:srgbClr val="FFCCFF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13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942728" y="3571876"/>
            <a:ext cx="2286016" cy="972000"/>
          </a:xfrm>
          <a:prstGeom prst="rect">
            <a:avLst/>
          </a:prstGeom>
          <a:solidFill>
            <a:srgbClr val="FFCCFF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6600CC"/>
                </a:solidFill>
                <a:latin typeface="Cambria" pitchFamily="18" charset="0"/>
              </a:rPr>
              <a:t>Термины </a:t>
            </a:r>
            <a:endParaRPr lang="ru-RU" sz="2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71" name="Прямоугольник 70">
            <a:hlinkClick r:id="rId21" action="ppaction://hlinksldjump"/>
          </p:cNvPr>
          <p:cNvSpPr/>
          <p:nvPr/>
        </p:nvSpPr>
        <p:spPr>
          <a:xfrm>
            <a:off x="7229272" y="3571876"/>
            <a:ext cx="972000" cy="972000"/>
          </a:xfrm>
          <a:prstGeom prst="rect">
            <a:avLst/>
          </a:prstGeom>
          <a:solidFill>
            <a:srgbClr val="FFCCFF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6600CC"/>
                </a:solidFill>
                <a:latin typeface="Cambria" pitchFamily="18" charset="0"/>
              </a:rPr>
              <a:t>1</a:t>
            </a:r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5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942728" y="1571612"/>
            <a:ext cx="2286016" cy="972000"/>
          </a:xfrm>
          <a:prstGeom prst="rect">
            <a:avLst/>
          </a:prstGeom>
          <a:solidFill>
            <a:srgbClr val="FFFF00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6600CC"/>
                </a:solidFill>
                <a:latin typeface="Cambria" pitchFamily="18" charset="0"/>
              </a:rPr>
              <a:t>Узнай произведение</a:t>
            </a:r>
            <a:endParaRPr lang="ru-RU" sz="2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942728" y="4572008"/>
            <a:ext cx="2286016" cy="972000"/>
          </a:xfrm>
          <a:prstGeom prst="rect">
            <a:avLst/>
          </a:prstGeom>
          <a:solidFill>
            <a:srgbClr val="66FF66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6600CC"/>
                </a:solidFill>
                <a:latin typeface="Cambria" pitchFamily="18" charset="0"/>
              </a:rPr>
              <a:t>Иллюстрации </a:t>
            </a:r>
            <a:endParaRPr lang="ru-RU" sz="2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39" name="Прямоугольник 38">
            <a:hlinkClick r:id="rId22" action="ppaction://hlinksldjump"/>
          </p:cNvPr>
          <p:cNvSpPr/>
          <p:nvPr/>
        </p:nvSpPr>
        <p:spPr>
          <a:xfrm>
            <a:off x="6229140" y="4572008"/>
            <a:ext cx="972000" cy="972000"/>
          </a:xfrm>
          <a:prstGeom prst="rect">
            <a:avLst/>
          </a:prstGeom>
          <a:solidFill>
            <a:srgbClr val="66FF66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CC"/>
                </a:solidFill>
                <a:latin typeface="Cambria" pitchFamily="18" charset="0"/>
              </a:rPr>
              <a:t>19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40" name="Прямоугольник 39">
            <a:hlinkClick r:id="rId23" action="ppaction://hlinksldjump"/>
          </p:cNvPr>
          <p:cNvSpPr/>
          <p:nvPr/>
        </p:nvSpPr>
        <p:spPr>
          <a:xfrm>
            <a:off x="7229272" y="4572008"/>
            <a:ext cx="972000" cy="972000"/>
          </a:xfrm>
          <a:prstGeom prst="rect">
            <a:avLst/>
          </a:prstGeom>
          <a:solidFill>
            <a:srgbClr val="66FF66"/>
          </a:solidFill>
          <a:ln>
            <a:solidFill>
              <a:srgbClr val="6600C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6600CC"/>
                </a:solidFill>
                <a:latin typeface="Cambria" pitchFamily="18" charset="0"/>
              </a:rPr>
              <a:t>20</a:t>
            </a:r>
            <a:endParaRPr lang="ru-RU" sz="32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1027" name="Picture 3" descr="D:\Documents\Pictures\1 -ШАБЛОНЫ МОИ\ЗАГОТОВКИ\Л-6\books-clip-art-for-kids.jpg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EFFFB"/>
              </a:clrFrom>
              <a:clrTo>
                <a:srgbClr val="FE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285728"/>
            <a:ext cx="1000112" cy="1191800"/>
          </a:xfrm>
          <a:prstGeom prst="rect">
            <a:avLst/>
          </a:prstGeom>
          <a:noFill/>
        </p:spPr>
      </p:pic>
      <p:sp>
        <p:nvSpPr>
          <p:cNvPr id="57" name="TextBox 56"/>
          <p:cNvSpPr txBox="1"/>
          <p:nvPr/>
        </p:nvSpPr>
        <p:spPr>
          <a:xfrm>
            <a:off x="3143240" y="642918"/>
            <a:ext cx="2909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Выбери  вопрос</a:t>
            </a:r>
            <a:endParaRPr lang="ru-RU" sz="28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59" name="Управляющая кнопка: настраиваемая 58">
            <a:hlinkClick r:id="" action="ppaction://hlinkshowjump?jump=endshow" highlightClick="1"/>
          </p:cNvPr>
          <p:cNvSpPr/>
          <p:nvPr/>
        </p:nvSpPr>
        <p:spPr>
          <a:xfrm>
            <a:off x="7643834" y="6072206"/>
            <a:ext cx="1000132" cy="428628"/>
          </a:xfrm>
          <a:prstGeom prst="actionButtonBlank">
            <a:avLst/>
          </a:prstGeom>
          <a:solidFill>
            <a:schemeClr val="bg1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Выйти</a:t>
            </a:r>
            <a:endParaRPr lang="ru-RU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56" name="Управляющая кнопка: сведения 55">
            <a:hlinkClick r:id="rId25" action="ppaction://hlinksldjump" highlightClick="1"/>
          </p:cNvPr>
          <p:cNvSpPr/>
          <p:nvPr/>
        </p:nvSpPr>
        <p:spPr>
          <a:xfrm>
            <a:off x="285720" y="6143644"/>
            <a:ext cx="500066" cy="428628"/>
          </a:xfrm>
          <a:prstGeom prst="actionButtonInformation">
            <a:avLst/>
          </a:prstGeom>
          <a:solidFill>
            <a:schemeClr val="bg1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3" grpId="0" animBg="1"/>
      <p:bldP spid="27" grpId="0" animBg="1"/>
      <p:bldP spid="9" grpId="0" animBg="1"/>
      <p:bldP spid="29" grpId="0" animBg="1"/>
      <p:bldP spid="24" grpId="0" animBg="1"/>
      <p:bldP spid="18" grpId="0" animBg="1"/>
      <p:bldP spid="32" grpId="0" animBg="1"/>
      <p:bldP spid="68" grpId="0" animBg="1"/>
      <p:bldP spid="23" grpId="0" animBg="1"/>
      <p:bldP spid="11" grpId="0" animBg="1"/>
      <p:bldP spid="12" grpId="0" animBg="1"/>
      <p:bldP spid="19" grpId="0" animBg="1"/>
      <p:bldP spid="20" grpId="0" animBg="1"/>
      <p:bldP spid="22" grpId="0" animBg="1"/>
      <p:bldP spid="25" grpId="0" animBg="1"/>
      <p:bldP spid="26" grpId="0" animBg="1"/>
      <p:bldP spid="69" grpId="0" animBg="1"/>
      <p:bldP spid="71" grpId="0" animBg="1"/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464315" y="357170"/>
            <a:ext cx="8215370" cy="1001444"/>
            <a:chOff x="464315" y="428604"/>
            <a:chExt cx="8215370" cy="1511309"/>
          </a:xfrm>
          <a:solidFill>
            <a:srgbClr val="FFFF66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143987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6600CC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Кто написал стихотворение </a:t>
              </a:r>
            </a:p>
            <a:p>
              <a:pPr algn="ctr"/>
              <a:r>
                <a:rPr lang="ru-RU" sz="2800" b="1" dirty="0" smtClean="0">
                  <a:solidFill>
                    <a:srgbClr val="6600CC"/>
                  </a:solidFill>
                  <a:latin typeface="Cambria" pitchFamily="18" charset="0"/>
                  <a:ea typeface="Calibri" pitchFamily="34" charset="0"/>
                  <a:cs typeface="Times New Roman" pitchFamily="18" charset="0"/>
                </a:rPr>
                <a:t>«Рассказ танкиста»?</a:t>
              </a:r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grpSp>
        <p:nvGrpSpPr>
          <p:cNvPr id="15" name="Группа 14"/>
          <p:cNvGrpSpPr/>
          <p:nvPr/>
        </p:nvGrpSpPr>
        <p:grpSpPr>
          <a:xfrm>
            <a:off x="1142976" y="1643050"/>
            <a:ext cx="6822329" cy="4714908"/>
            <a:chOff x="428596" y="714356"/>
            <a:chExt cx="7786742" cy="5678469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71472" y="857232"/>
              <a:ext cx="432432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00000"/>
                  </a:solidFill>
                  <a:latin typeface="Cambria" pitchFamily="18" charset="0"/>
                </a:rPr>
                <a:t>Александр </a:t>
              </a:r>
              <a:r>
                <a:rPr lang="ru-RU" sz="2800" b="1" dirty="0" err="1" smtClean="0">
                  <a:solidFill>
                    <a:srgbClr val="C00000"/>
                  </a:solidFill>
                  <a:latin typeface="Cambria" pitchFamily="18" charset="0"/>
                </a:rPr>
                <a:t>Трифонович</a:t>
              </a:r>
              <a:endParaRPr lang="ru-RU" sz="2800" b="1" dirty="0" smtClean="0">
                <a:solidFill>
                  <a:srgbClr val="C00000"/>
                </a:solidFill>
                <a:latin typeface="Cambria" pitchFamily="18" charset="0"/>
              </a:endParaRPr>
            </a:p>
            <a:p>
              <a:pPr algn="ctr"/>
              <a:r>
                <a:rPr lang="ru-RU" sz="2800" b="1" dirty="0" smtClean="0">
                  <a:solidFill>
                    <a:srgbClr val="C00000"/>
                  </a:solidFill>
                  <a:latin typeface="Cambria" pitchFamily="18" charset="0"/>
                </a:rPr>
                <a:t>Твардовский</a:t>
              </a:r>
              <a:endParaRPr lang="ru-RU" sz="2800" b="1" dirty="0">
                <a:solidFill>
                  <a:srgbClr val="C00000"/>
                </a:solidFill>
                <a:latin typeface="Cambria" pitchFamily="18" charset="0"/>
              </a:endParaRPr>
            </a:p>
          </p:txBody>
        </p:sp>
        <p:pic>
          <p:nvPicPr>
            <p:cNvPr id="17" name="Picture 2" descr="http://i.ytimg.com/vi/O5pV0L1ERrE/hqdefault.jpg"/>
            <p:cNvPicPr>
              <a:picLocks noChangeAspect="1" noChangeArrowheads="1"/>
            </p:cNvPicPr>
            <p:nvPr/>
          </p:nvPicPr>
          <p:blipFill>
            <a:blip r:embed="rId5"/>
            <a:srcRect t="3150" b="3150"/>
            <a:stretch>
              <a:fillRect/>
            </a:stretch>
          </p:blipFill>
          <p:spPr bwMode="auto">
            <a:xfrm>
              <a:off x="428596" y="3179796"/>
              <a:ext cx="4572000" cy="3213029"/>
            </a:xfrm>
            <a:prstGeom prst="rect">
              <a:avLst/>
            </a:prstGeom>
            <a:noFill/>
            <a:ln>
              <a:solidFill>
                <a:srgbClr val="6600CC"/>
              </a:solidFill>
            </a:ln>
          </p:spPr>
        </p:pic>
        <p:pic>
          <p:nvPicPr>
            <p:cNvPr id="18" name="Picture 6" descr="http://maksatiha.tverlib.ru/sites/default/files/aHR0cDovL3RzMDEucGVvcGxlZmlsZXMubWUvdGZpbC8wNDhiNjc3NGI0Nzc2YzNjYWFjYjk4OGVhZWViMzJiYy81MDEzNTgzMi5mdC41MDAuNTAwLjAuanBnPzE0MDA3NTkzMTY%3D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429256" y="714356"/>
              <a:ext cx="2786082" cy="3372981"/>
            </a:xfrm>
            <a:prstGeom prst="rect">
              <a:avLst/>
            </a:prstGeom>
            <a:ln>
              <a:solidFill>
                <a:srgbClr val="6600CC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pic>
      </p:grp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FFCCFF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2286000" y="135729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rgbClr val="6600CC"/>
                </a:solidFill>
                <a:latin typeface="Cambria" pitchFamily="18" charset="0"/>
              </a:rPr>
              <a:t>   </a:t>
            </a:r>
          </a:p>
          <a:p>
            <a:r>
              <a:rPr lang="ru-RU" sz="3600" dirty="0" smtClean="0">
                <a:solidFill>
                  <a:srgbClr val="6600CC"/>
                </a:solidFill>
                <a:latin typeface="Cambria" pitchFamily="18" charset="0"/>
              </a:rPr>
              <a:t>Сюжет    </a:t>
            </a:r>
          </a:p>
          <a:p>
            <a:r>
              <a:rPr lang="ru-RU" sz="3600" dirty="0" smtClean="0">
                <a:solidFill>
                  <a:srgbClr val="6600CC"/>
                </a:solidFill>
                <a:latin typeface="Cambria" pitchFamily="18" charset="0"/>
              </a:rPr>
              <a:t>Экспозиция    </a:t>
            </a:r>
          </a:p>
          <a:p>
            <a:r>
              <a:rPr lang="ru-RU" sz="3600" dirty="0" smtClean="0">
                <a:solidFill>
                  <a:srgbClr val="6600CC"/>
                </a:solidFill>
                <a:latin typeface="Cambria" pitchFamily="18" charset="0"/>
              </a:rPr>
              <a:t>Развязка    </a:t>
            </a:r>
          </a:p>
          <a:p>
            <a:r>
              <a:rPr lang="ru-RU" sz="3600" dirty="0" smtClean="0">
                <a:solidFill>
                  <a:srgbClr val="6600CC"/>
                </a:solidFill>
                <a:latin typeface="Cambria" pitchFamily="18" charset="0"/>
              </a:rPr>
              <a:t>Кульминация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71604" y="500042"/>
            <a:ext cx="64878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Не является элементом композиции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48478" y="4714884"/>
            <a:ext cx="18470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</a:rPr>
              <a:t>Сюжет  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" name="Picture 2" descr="http://www.madeiracityschools.org/userfiles/92/girl_read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1785926"/>
            <a:ext cx="1714512" cy="2465815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428756"/>
            <a:chOff x="464315" y="428604"/>
            <a:chExt cx="8215370" cy="1509323"/>
          </a:xfrm>
          <a:solidFill>
            <a:srgbClr val="FFCCFF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428604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Занимательный рассказ о необыкновенных, часто фантастических событиях и приключениях – это …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pic>
        <p:nvPicPr>
          <p:cNvPr id="21508" name="Picture 4" descr="http://dc-skazka.at.ua/skazka_640x4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2214554"/>
            <a:ext cx="6096000" cy="4162426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428756"/>
            <a:chOff x="464315" y="428604"/>
            <a:chExt cx="8215370" cy="1509323"/>
          </a:xfrm>
          <a:solidFill>
            <a:srgbClr val="FFCCFF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428604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Как называется короткий текст, </a:t>
            </a:r>
          </a:p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помещаемый автором перед текстом произведения и выражающий его идею?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642900" y="2571744"/>
            <a:ext cx="1858201" cy="3251633"/>
            <a:chOff x="3642900" y="2571744"/>
            <a:chExt cx="1858201" cy="3251633"/>
          </a:xfrm>
        </p:grpSpPr>
        <p:pic>
          <p:nvPicPr>
            <p:cNvPr id="9" name="Picture 2" descr="http://www.madeiracityschools.org/userfiles/92/girl_reading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14744" y="3357562"/>
              <a:ext cx="1714512" cy="2465815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3642900" y="2571744"/>
              <a:ext cx="18582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solidFill>
                    <a:srgbClr val="C00000"/>
                  </a:solidFill>
                  <a:latin typeface="Cambria" pitchFamily="18" charset="0"/>
                </a:rPr>
                <a:t>эпиграф</a:t>
              </a:r>
              <a:endParaRPr lang="ru-RU" sz="3200" b="1" dirty="0">
                <a:solidFill>
                  <a:srgbClr val="C00000"/>
                </a:solidFill>
                <a:latin typeface="Cambria" pitchFamily="18" charset="0"/>
              </a:endParaRPr>
            </a:p>
          </p:txBody>
        </p:sp>
      </p:grp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000128"/>
            <a:chOff x="464315" y="428604"/>
            <a:chExt cx="8215370" cy="1509323"/>
          </a:xfrm>
          <a:solidFill>
            <a:srgbClr val="FFCCFF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500034" y="428604"/>
            <a:ext cx="814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Момент наивысшего напряжения в художественном произведении – это …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3145969" y="2357430"/>
            <a:ext cx="2852063" cy="3251633"/>
            <a:chOff x="3145969" y="2357430"/>
            <a:chExt cx="2852063" cy="3251633"/>
          </a:xfrm>
        </p:grpSpPr>
        <p:pic>
          <p:nvPicPr>
            <p:cNvPr id="15" name="Picture 2" descr="http://www.madeiracityschools.org/userfiles/92/girl_reading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14744" y="3143248"/>
              <a:ext cx="1714512" cy="2465815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3145969" y="2357430"/>
              <a:ext cx="28520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solidFill>
                    <a:srgbClr val="C00000"/>
                  </a:solidFill>
                  <a:latin typeface="Cambria" pitchFamily="18" charset="0"/>
                </a:rPr>
                <a:t>кульминация</a:t>
              </a:r>
              <a:endParaRPr lang="ru-RU" sz="3200" b="1" dirty="0">
                <a:solidFill>
                  <a:srgbClr val="C00000"/>
                </a:solidFill>
                <a:latin typeface="Cambria" pitchFamily="18" charset="0"/>
              </a:endParaRPr>
            </a:p>
          </p:txBody>
        </p:sp>
      </p:grp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/>
          <p:nvPr/>
        </p:nvGrpSpPr>
        <p:grpSpPr>
          <a:xfrm>
            <a:off x="464315" y="357170"/>
            <a:ext cx="8215370" cy="1571632"/>
            <a:chOff x="464315" y="428604"/>
            <a:chExt cx="8215370" cy="1509323"/>
          </a:xfrm>
          <a:solidFill>
            <a:srgbClr val="FFCCFF"/>
          </a:solidFill>
        </p:grpSpPr>
        <p:sp>
          <p:nvSpPr>
            <p:cNvPr id="3" name="Прямоугольник 2"/>
            <p:cNvSpPr/>
            <p:nvPr/>
          </p:nvSpPr>
          <p:spPr>
            <a:xfrm>
              <a:off x="464315" y="428604"/>
              <a:ext cx="8215370" cy="1509323"/>
            </a:xfrm>
            <a:prstGeom prst="rect">
              <a:avLst/>
            </a:prstGeom>
            <a:grpFill/>
            <a:ln>
              <a:solidFill>
                <a:srgbClr val="6600CC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800" b="1" dirty="0">
                <a:solidFill>
                  <a:srgbClr val="6600CC"/>
                </a:solidFill>
                <a:latin typeface="Cambria" pitchFamily="18" charset="0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7191" y="500042"/>
              <a:ext cx="7929618" cy="7896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endParaRPr lang="ru-RU" sz="2800" b="1" dirty="0">
                <a:solidFill>
                  <a:srgbClr val="6600CC"/>
                </a:solidFill>
              </a:endParaRPr>
            </a:p>
          </p:txBody>
        </p:sp>
      </p:grpSp>
      <p:pic>
        <p:nvPicPr>
          <p:cNvPr id="12" name="Picture 2" descr="http://litamarket.ru/files/1/182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715016"/>
            <a:ext cx="1000132" cy="841778"/>
          </a:xfrm>
          <a:prstGeom prst="rect">
            <a:avLst/>
          </a:prstGeom>
          <a:noFill/>
        </p:spPr>
      </p:pic>
      <p:pic>
        <p:nvPicPr>
          <p:cNvPr id="14" name="Рисунок 13" descr="books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5197" t="5669" r="15118" b="8504"/>
          <a:stretch>
            <a:fillRect/>
          </a:stretch>
        </p:blipFill>
        <p:spPr>
          <a:xfrm>
            <a:off x="285720" y="5715016"/>
            <a:ext cx="785818" cy="846388"/>
          </a:xfrm>
          <a:prstGeom prst="rect">
            <a:avLst/>
          </a:prstGeom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428604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CC"/>
                </a:solidFill>
                <a:latin typeface="Cambria" pitchFamily="18" charset="0"/>
              </a:rPr>
              <a:t>Событие, знаменующее начало развития действия в эпических и драматических произведениях, – это …</a:t>
            </a:r>
            <a:endParaRPr lang="ru-RU" sz="2800" b="1" dirty="0">
              <a:solidFill>
                <a:srgbClr val="6600CC"/>
              </a:solidFill>
              <a:latin typeface="Cambria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709424" y="2428868"/>
            <a:ext cx="1725152" cy="3465947"/>
            <a:chOff x="3709424" y="2428868"/>
            <a:chExt cx="1725152" cy="3465947"/>
          </a:xfrm>
        </p:grpSpPr>
        <p:pic>
          <p:nvPicPr>
            <p:cNvPr id="8" name="Picture 2" descr="http://www.madeiracityschools.org/userfiles/92/girl_reading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14744" y="3429000"/>
              <a:ext cx="1714512" cy="2465815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3709424" y="2428868"/>
              <a:ext cx="17251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solidFill>
                    <a:srgbClr val="C00000"/>
                  </a:solidFill>
                  <a:latin typeface="Cambria" pitchFamily="18" charset="0"/>
                </a:rPr>
                <a:t>завязка</a:t>
              </a:r>
              <a:endParaRPr lang="ru-RU" sz="3200" b="1" dirty="0">
                <a:solidFill>
                  <a:srgbClr val="C00000"/>
                </a:solidFill>
                <a:latin typeface="Cambria" pitchFamily="18" charset="0"/>
              </a:endParaRPr>
            </a:p>
          </p:txBody>
        </p:sp>
      </p:grpSp>
    </p:spTree>
  </p:cSld>
  <p:clrMapOvr>
    <a:masterClrMapping/>
  </p:clrMapOvr>
  <p:transition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947</Words>
  <PresentationFormat>Экран (4:3)</PresentationFormat>
  <Paragraphs>141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Использованные ресурсы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Ахметшина</dc:creator>
  <cp:lastModifiedBy>Ахметшина</cp:lastModifiedBy>
  <cp:revision>105</cp:revision>
  <dcterms:created xsi:type="dcterms:W3CDTF">2015-07-19T04:36:44Z</dcterms:created>
  <dcterms:modified xsi:type="dcterms:W3CDTF">2016-08-24T04:03:16Z</dcterms:modified>
</cp:coreProperties>
</file>