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7" r:id="rId21"/>
    <p:sldId id="279" r:id="rId22"/>
    <p:sldId id="278" r:id="rId23"/>
    <p:sldId id="281" r:id="rId24"/>
    <p:sldId id="280" r:id="rId25"/>
    <p:sldId id="282" r:id="rId26"/>
    <p:sldId id="283" r:id="rId27"/>
    <p:sldId id="284" r:id="rId28"/>
    <p:sldId id="285" r:id="rId29"/>
    <p:sldId id="286" r:id="rId30"/>
    <p:sldId id="287" r:id="rId31"/>
    <p:sldId id="28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33" autoAdjust="0"/>
    <p:restoredTop sz="94660"/>
  </p:normalViewPr>
  <p:slideViewPr>
    <p:cSldViewPr>
      <p:cViewPr varScale="1">
        <p:scale>
          <a:sx n="103" d="100"/>
          <a:sy n="103" d="100"/>
        </p:scale>
        <p:origin x="-1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629F7-39BE-463F-B5F1-97DCA3DE0960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A0277-1F61-43FE-AFA3-9242D97DC7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A0277-1F61-43FE-AFA3-9242D97DC7FE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99A5C-6824-48B1-AB63-BD97E6CA629A}" type="datetimeFigureOut">
              <a:rPr lang="ru-RU" smtClean="0"/>
              <a:pPr/>
              <a:t>20.01.2011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8429C-70C3-4ABB-BF3B-EDFFBE4BA9D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hyperlink" Target="&#1042;&#1085;&#1077;&#1082;&#1083;&#1072;&#1089;&#1089;&#1085;&#1086;&#1077;%20&#1084;&#1077;&#1088;&#1086;&#1087;&#1088;&#1080;&#1103;&#1090;&#1080;&#1077;%20&#1087;&#1086;%20&#1080;&#1085;&#1092;&#1086;&#1088;&#1084;&#1072;&#1090;&#1080;&#1082;&#1077;.doc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12.xml"/><Relationship Id="rId7" Type="http://schemas.openxmlformats.org/officeDocument/2006/relationships/slide" Target="slide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1.xml"/><Relationship Id="rId5" Type="http://schemas.openxmlformats.org/officeDocument/2006/relationships/slide" Target="slide7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slide" Target="slide3.xml"/><Relationship Id="rId4" Type="http://schemas.openxmlformats.org/officeDocument/2006/relationships/slide" Target="slide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6.xml"/><Relationship Id="rId3" Type="http://schemas.openxmlformats.org/officeDocument/2006/relationships/slide" Target="slide10.xml"/><Relationship Id="rId7" Type="http://schemas.openxmlformats.org/officeDocument/2006/relationships/slide" Target="slide20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10" Type="http://schemas.openxmlformats.org/officeDocument/2006/relationships/slide" Target="slide3.xml"/><Relationship Id="rId4" Type="http://schemas.openxmlformats.org/officeDocument/2006/relationships/slide" Target="slide17.xml"/><Relationship Id="rId9" Type="http://schemas.openxmlformats.org/officeDocument/2006/relationships/slide" Target="slide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0;&#1086;&#1090;.docx" TargetMode="Externa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slide" Target="slide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1214422"/>
            <a:ext cx="820788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Любовь с первого взгляда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file"/>
              </a:rPr>
              <a:t>к информатике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5572140"/>
            <a:ext cx="6000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Внеклассное мероприятие по информатике</a:t>
            </a:r>
          </a:p>
          <a:p>
            <a:r>
              <a:rPr lang="ru-RU" dirty="0" smtClean="0"/>
              <a:t>Учитель информатики Дьяченко </a:t>
            </a:r>
            <a:r>
              <a:rPr lang="ru-RU" dirty="0"/>
              <a:t>В</a:t>
            </a:r>
            <a:r>
              <a:rPr lang="ru-RU" dirty="0" smtClean="0"/>
              <a:t>алентина Мичиславовна </a:t>
            </a:r>
          </a:p>
          <a:p>
            <a:pPr algn="ctr"/>
            <a:r>
              <a:rPr lang="ru-RU" dirty="0" smtClean="0"/>
              <a:t>ГУ СШ №2</a:t>
            </a:r>
            <a:endParaRPr lang="ru-RU" dirty="0"/>
          </a:p>
        </p:txBody>
      </p:sp>
      <p:pic>
        <p:nvPicPr>
          <p:cNvPr id="6" name="Picture 3" descr="C:\Documents and Settings\Admin\Рабочий стол\p10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429000"/>
            <a:ext cx="2250297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2" action="ppaction://hlinksldjump"/>
              </a:rPr>
              <a:t>Ребус 1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00298" y="1928802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3" action="ppaction://hlinksldjump"/>
              </a:rPr>
              <a:t>Ребус 2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3214686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sldjump"/>
              </a:rPr>
              <a:t>Ребус 3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3500438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Ребус 4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43372" y="5143512"/>
            <a:ext cx="2500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 action="ppaction://hlinksldjump"/>
              </a:rPr>
              <a:t>Ребус 5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Блок-схема: альтернативный процесс 8">
            <a:hlinkClick r:id="rId7" action="ppaction://hlinksldjump"/>
          </p:cNvPr>
          <p:cNvSpPr/>
          <p:nvPr/>
        </p:nvSpPr>
        <p:spPr>
          <a:xfrm>
            <a:off x="142844" y="6143644"/>
            <a:ext cx="1857388" cy="571504"/>
          </a:xfrm>
          <a:prstGeom prst="flowChartAlternateProces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omic Sans MS" pitchFamily="66" charset="0"/>
              </a:rPr>
              <a:t>назад</a:t>
            </a:r>
            <a:endParaRPr lang="ru-RU" sz="3600" b="1" dirty="0">
              <a:latin typeface="Comic Sans MS" pitchFamily="66" charset="0"/>
            </a:endParaRPr>
          </a:p>
        </p:txBody>
      </p:sp>
      <p:pic>
        <p:nvPicPr>
          <p:cNvPr id="8" name="Picture 2" descr="ребус2"/>
          <p:cNvPicPr>
            <a:picLocks noChangeAspect="1" noChangeArrowheads="1"/>
          </p:cNvPicPr>
          <p:nvPr/>
        </p:nvPicPr>
        <p:blipFill>
          <a:blip r:embed="rId8"/>
          <a:srcRect l="78892" t="65152"/>
          <a:stretch>
            <a:fillRect/>
          </a:stretch>
        </p:blipFill>
        <p:spPr bwMode="auto">
          <a:xfrm>
            <a:off x="6357950" y="571480"/>
            <a:ext cx="1892292" cy="1643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ребус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8964622" cy="47148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Блок-схема: документ 3">
            <a:hlinkClick r:id="rId3" action="ppaction://hlinksldjump"/>
          </p:cNvPr>
          <p:cNvSpPr/>
          <p:nvPr/>
        </p:nvSpPr>
        <p:spPr>
          <a:xfrm>
            <a:off x="6643702" y="6000768"/>
            <a:ext cx="1285884" cy="642942"/>
          </a:xfrm>
          <a:prstGeom prst="flowChartDocument">
            <a:avLst/>
          </a:prstGeom>
          <a:solidFill>
            <a:srgbClr val="CC99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назад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ребус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71480"/>
            <a:ext cx="8985765" cy="471488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Блок-схема: документ 2">
            <a:hlinkClick r:id="rId3" action="ppaction://hlinksldjump"/>
          </p:cNvPr>
          <p:cNvSpPr/>
          <p:nvPr/>
        </p:nvSpPr>
        <p:spPr>
          <a:xfrm>
            <a:off x="7143768" y="6000768"/>
            <a:ext cx="1285884" cy="642942"/>
          </a:xfrm>
          <a:prstGeom prst="flowChartDocument">
            <a:avLst/>
          </a:prstGeom>
          <a:solidFill>
            <a:srgbClr val="CC99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назад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ребус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8358246" cy="43565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Блок-схема: документ 2">
            <a:hlinkClick r:id="rId3" action="ppaction://hlinksldjump"/>
          </p:cNvPr>
          <p:cNvSpPr/>
          <p:nvPr/>
        </p:nvSpPr>
        <p:spPr>
          <a:xfrm>
            <a:off x="6643702" y="6000768"/>
            <a:ext cx="1285884" cy="642942"/>
          </a:xfrm>
          <a:prstGeom prst="flowChartDocument">
            <a:avLst/>
          </a:prstGeom>
          <a:solidFill>
            <a:srgbClr val="CC99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назад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ребус6"/>
          <p:cNvPicPr>
            <a:picLocks noChangeAspect="1" noChangeArrowheads="1"/>
          </p:cNvPicPr>
          <p:nvPr/>
        </p:nvPicPr>
        <p:blipFill>
          <a:blip r:embed="rId2"/>
          <a:srcRect t="15385"/>
          <a:stretch>
            <a:fillRect/>
          </a:stretch>
        </p:blipFill>
        <p:spPr bwMode="auto">
          <a:xfrm>
            <a:off x="0" y="1071546"/>
            <a:ext cx="8849617" cy="39290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3" name="Блок-схема: документ 2">
            <a:hlinkClick r:id="rId3" action="ppaction://hlinksldjump"/>
          </p:cNvPr>
          <p:cNvSpPr/>
          <p:nvPr/>
        </p:nvSpPr>
        <p:spPr>
          <a:xfrm>
            <a:off x="6643702" y="6000768"/>
            <a:ext cx="1285884" cy="642942"/>
          </a:xfrm>
          <a:prstGeom prst="flowChartDocument">
            <a:avLst/>
          </a:prstGeom>
          <a:solidFill>
            <a:srgbClr val="CC99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назад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6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ребус7"/>
          <p:cNvPicPr>
            <a:picLocks noChangeAspect="1" noChangeArrowheads="1"/>
          </p:cNvPicPr>
          <p:nvPr/>
        </p:nvPicPr>
        <p:blipFill>
          <a:blip r:embed="rId2"/>
          <a:srcRect t="15202"/>
          <a:stretch>
            <a:fillRect/>
          </a:stretch>
        </p:blipFill>
        <p:spPr bwMode="auto">
          <a:xfrm>
            <a:off x="0" y="928670"/>
            <a:ext cx="9052908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142984"/>
            <a:ext cx="4381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357298"/>
            <a:ext cx="4381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Блок-схема: документ 6">
            <a:hlinkClick r:id="rId4" action="ppaction://hlinksldjump"/>
          </p:cNvPr>
          <p:cNvSpPr/>
          <p:nvPr/>
        </p:nvSpPr>
        <p:spPr>
          <a:xfrm>
            <a:off x="6643702" y="6000768"/>
            <a:ext cx="1285884" cy="642942"/>
          </a:xfrm>
          <a:prstGeom prst="flowChartDocument">
            <a:avLst/>
          </a:prstGeom>
          <a:solidFill>
            <a:srgbClr val="CC99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Comic Sans MS" pitchFamily="66" charset="0"/>
              </a:rPr>
              <a:t>назад</a:t>
            </a:r>
            <a:endParaRPr lang="ru-RU" sz="2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8" presetClass="entr" presetSubtype="0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214290"/>
            <a:ext cx="721523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8000" b="1" spc="150" dirty="0" smtClean="0">
                <a:ln w="11430"/>
                <a:solidFill>
                  <a:srgbClr val="92D05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Ассоциации</a:t>
            </a:r>
            <a:endParaRPr lang="ru-RU" sz="8000" b="1" spc="150" dirty="0">
              <a:ln w="11430"/>
              <a:solidFill>
                <a:srgbClr val="92D05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2000240"/>
            <a:ext cx="2932855" cy="923330"/>
          </a:xfrm>
          <a:prstGeom prst="rect">
            <a:avLst/>
          </a:prstGeo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Монитор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3214686"/>
            <a:ext cx="6234400" cy="923330"/>
          </a:xfrm>
          <a:prstGeom prst="rect">
            <a:avLst/>
          </a:prstGeom>
          <a:scene3d>
            <a:camera prst="isometricOffAxis1Right"/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Программирование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Блок-схема: альтернативный процесс 6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4098" name="Picture 2" descr="C:\Documents and Settings\Admin\Рабочий стол\lofe\image-26eb5b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357562"/>
            <a:ext cx="2236489" cy="188237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099" name="Picture 3" descr="C:\Documents and Settings\Admin\Рабочий стол\lofe\P313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018343"/>
            <a:ext cx="2643206" cy="1982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9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357166"/>
            <a:ext cx="5977470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72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Переливашки</a:t>
            </a:r>
            <a:endParaRPr lang="ru-RU" sz="72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928802"/>
            <a:ext cx="87154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Имеются 2 кувшина ёмкостью 3л и 8 л. Составьте алгоритм, выполняя который, можно набрать из речки 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7 л воды.</a:t>
            </a: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</a:rPr>
              <a:t>(Разрешается пользоваться только этими кувшинами).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4" name="Блок-схема: альтернативный процесс 3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357166"/>
            <a:ext cx="828680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solidFill>
                  <a:srgbClr val="FFFF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Золотой ключик</a:t>
            </a:r>
            <a:endParaRPr lang="ru-RU" sz="6600" b="1" cap="none" spc="0" dirty="0">
              <a:ln w="11430"/>
              <a:solidFill>
                <a:srgbClr val="FFFF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357298"/>
            <a:ext cx="878687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Рассказывают, что черепаха Тортилла отдала золотой ключик Буратино не так просто, а вынесла 3 коробочки: 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красную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, 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жёлтую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и 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зелёную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.</a:t>
            </a:r>
          </a:p>
          <a:p>
            <a:pPr algn="ctr"/>
            <a:endParaRPr lang="ru-RU" sz="240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 красной коробочке написано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: </a:t>
            </a:r>
          </a:p>
          <a:p>
            <a:pPr algn="ctr"/>
            <a:r>
              <a:rPr lang="ru-RU" sz="2400" dirty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    «Здесь золотой ключик»;</a:t>
            </a:r>
          </a:p>
          <a:p>
            <a:pPr algn="ctr"/>
            <a:endParaRPr lang="ru-RU" sz="240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 жёлтой 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– «Зелёная коробочка пуста»;</a:t>
            </a:r>
          </a:p>
          <a:p>
            <a:pPr algn="ctr"/>
            <a:endParaRPr lang="ru-RU" sz="240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 зелёной </a:t>
            </a:r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– «Здесь сидит змея».</a:t>
            </a:r>
          </a:p>
          <a:p>
            <a:pPr algn="ctr"/>
            <a:endParaRPr lang="ru-RU" sz="2400" dirty="0" smtClean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Все надписи неверны. </a:t>
            </a:r>
          </a:p>
          <a:p>
            <a:pPr algn="ctr"/>
            <a:r>
              <a:rPr lang="ru-RU" sz="2400" dirty="0" smtClean="0">
                <a:ln w="18415" cmpd="sng">
                  <a:solidFill>
                    <a:schemeClr val="tx1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Где золотой ключик?</a:t>
            </a:r>
          </a:p>
          <a:p>
            <a:pPr algn="ctr"/>
            <a:endParaRPr lang="ru-RU" sz="1600" dirty="0">
              <a:ln w="18415" cmpd="sng">
                <a:solidFill>
                  <a:schemeClr val="tx1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Блок-схема: альтернативный процесс 3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357166"/>
            <a:ext cx="721523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капитанов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500174"/>
            <a:ext cx="1725152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Input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357298"/>
            <a:ext cx="2016899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Gosub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2357430"/>
            <a:ext cx="153638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Next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3286124"/>
            <a:ext cx="1576072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Print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85852" y="4143380"/>
            <a:ext cx="1463414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Step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214950"/>
            <a:ext cx="938142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let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572264" y="2214554"/>
            <a:ext cx="1474571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Rem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3143248"/>
            <a:ext cx="2138278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Return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4143380"/>
            <a:ext cx="140519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P</a:t>
            </a:r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set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215206" y="5072074"/>
            <a:ext cx="974947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Блок-схема: альтернативный процесс 14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8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3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3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8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8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980"/>
                            </p:stCondLst>
                            <p:childTnLst>
                              <p:par>
                                <p:cTn id="5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980"/>
                            </p:stCondLst>
                            <p:childTnLst>
                              <p:par>
                                <p:cTn id="6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80"/>
                            </p:stCondLst>
                            <p:childTnLst>
                              <p:par>
                                <p:cTn id="6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980"/>
                            </p:stCondLst>
                            <p:childTnLst>
                              <p:par>
                                <p:cTn id="7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071538" y="2071678"/>
            <a:ext cx="7286676" cy="17526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День 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вятого Валентины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571480"/>
            <a:ext cx="3624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 февраля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7" name="Picture 3" descr="C:\Documents and Settings\Admin\Рабочий стол\p10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4572008"/>
            <a:ext cx="2250297" cy="15001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1604" y="357166"/>
            <a:ext cx="528227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Частушки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571472" y="785794"/>
            <a:ext cx="7929586" cy="550072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Видно милого по морде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Ночевал сегодня в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WORD'е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По походке видно сразу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В "Лексиконе " был, зараза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7" name="Стрелка вправо 6">
            <a:hlinkClick r:id="rId2" action="ppaction://hlinksldjump"/>
          </p:cNvPr>
          <p:cNvSpPr/>
          <p:nvPr/>
        </p:nvSpPr>
        <p:spPr>
          <a:xfrm>
            <a:off x="6929454" y="6143644"/>
            <a:ext cx="1285884" cy="71435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atin typeface="Comic Sans MS" pitchFamily="66" charset="0"/>
              </a:rPr>
              <a:t>вперёд</a:t>
            </a:r>
            <a:endParaRPr lang="ru-RU" sz="20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571472" y="428604"/>
            <a:ext cx="7858180" cy="5214974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Мил сказал, что в Интернете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Все продукты есть на свете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Я с кошёлкой в Интернет-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Враки всё, продуктов нет.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215206" y="6000768"/>
            <a:ext cx="1428760" cy="64294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вперёд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571472" y="285728"/>
            <a:ext cx="7929586" cy="550072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>
                <a:solidFill>
                  <a:schemeClr val="tx1"/>
                </a:solidFill>
                <a:latin typeface="Comic Sans MS" pitchFamily="66" charset="0"/>
              </a:rPr>
              <a:t>Программиста полюбила, 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Comic Sans MS" pitchFamily="66" charset="0"/>
              </a:rPr>
              <a:t>А </a:t>
            </a:r>
            <a:r>
              <a:rPr lang="ru-RU" sz="3600" b="1" dirty="0">
                <a:solidFill>
                  <a:schemeClr val="tx1"/>
                </a:solidFill>
                <a:latin typeface="Comic Sans MS" pitchFamily="66" charset="0"/>
              </a:rPr>
              <a:t>он смотрит в монитор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Comic Sans MS" pitchFamily="66" charset="0"/>
              </a:rPr>
              <a:t>Не </a:t>
            </a:r>
            <a:r>
              <a:rPr lang="ru-RU" sz="3600" b="1" dirty="0">
                <a:solidFill>
                  <a:schemeClr val="tx1"/>
                </a:solidFill>
                <a:latin typeface="Comic Sans MS" pitchFamily="66" charset="0"/>
              </a:rPr>
              <a:t>целует, не ревнует -</a:t>
            </a:r>
          </a:p>
          <a:p>
            <a:r>
              <a:rPr lang="ru-RU" sz="3600" b="1" dirty="0" smtClean="0">
                <a:solidFill>
                  <a:schemeClr val="tx1"/>
                </a:solidFill>
                <a:latin typeface="Comic Sans MS" pitchFamily="66" charset="0"/>
              </a:rPr>
              <a:t>Ну </a:t>
            </a:r>
            <a:r>
              <a:rPr lang="ru-RU" sz="3600" b="1" dirty="0">
                <a:solidFill>
                  <a:schemeClr val="tx1"/>
                </a:solidFill>
                <a:latin typeface="Comic Sans MS" pitchFamily="66" charset="0"/>
              </a:rPr>
              <a:t>зачем такой партнёр.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9" name="Стрелка вправо 8">
            <a:hlinkClick r:id="rId2" action="ppaction://hlinksldjump"/>
          </p:cNvPr>
          <p:cNvSpPr/>
          <p:nvPr/>
        </p:nvSpPr>
        <p:spPr>
          <a:xfrm>
            <a:off x="7215206" y="6000768"/>
            <a:ext cx="1428760" cy="64294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вперёд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214282" y="285728"/>
            <a:ext cx="8286776" cy="550072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Мой милёнок - иностранец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Помешался до того -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Обещал прислать по почте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Times New Roman" pitchFamily="18" charset="0"/>
              </a:rPr>
              <a:t>Электронное письмо.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358082" y="5929330"/>
            <a:ext cx="1428760" cy="64294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вперёд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214282" y="285728"/>
            <a:ext cx="8286776" cy="550072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400" b="1" dirty="0">
                <a:solidFill>
                  <a:schemeClr val="tx1"/>
                </a:solidFill>
                <a:latin typeface="Comic Sans MS" pitchFamily="66" charset="0"/>
              </a:rPr>
              <a:t>У меня с моим дружком</a:t>
            </a:r>
          </a:p>
          <a:p>
            <a:r>
              <a:rPr lang="ru-RU" sz="4400" b="1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  <a:latin typeface="Comic Sans MS" pitchFamily="66" charset="0"/>
              </a:rPr>
              <a:t>Работёнка клёвая:</a:t>
            </a:r>
            <a:endParaRPr lang="ru-RU" sz="4400" b="1" dirty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ru-RU" sz="4400" b="1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  <a:latin typeface="Comic Sans MS" pitchFamily="66" charset="0"/>
              </a:rPr>
              <a:t>База </a:t>
            </a:r>
            <a:r>
              <a:rPr lang="ru-RU" sz="4400" b="1" dirty="0">
                <a:solidFill>
                  <a:schemeClr val="tx1"/>
                </a:solidFill>
                <a:latin typeface="Comic Sans MS" pitchFamily="66" charset="0"/>
              </a:rPr>
              <a:t>данных у него,</a:t>
            </a:r>
          </a:p>
          <a:p>
            <a:r>
              <a:rPr lang="ru-RU" sz="4400" b="1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4400" b="1" dirty="0" smtClean="0">
                <a:solidFill>
                  <a:schemeClr val="tx1"/>
                </a:solidFill>
                <a:latin typeface="Comic Sans MS" pitchFamily="66" charset="0"/>
              </a:rPr>
              <a:t>У </a:t>
            </a:r>
            <a:r>
              <a:rPr lang="ru-RU" sz="4400" b="1" dirty="0">
                <a:solidFill>
                  <a:schemeClr val="tx1"/>
                </a:solidFill>
                <a:latin typeface="Comic Sans MS" pitchFamily="66" charset="0"/>
              </a:rPr>
              <a:t>меня торговая.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8" name="Стрелка вправо 7">
            <a:hlinkClick r:id="rId2" action="ppaction://hlinksldjump"/>
          </p:cNvPr>
          <p:cNvSpPr/>
          <p:nvPr/>
        </p:nvSpPr>
        <p:spPr>
          <a:xfrm>
            <a:off x="7143768" y="5929330"/>
            <a:ext cx="1428760" cy="642942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вперёд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Горизонтальный свиток 1"/>
          <p:cNvSpPr/>
          <p:nvPr/>
        </p:nvSpPr>
        <p:spPr>
          <a:xfrm>
            <a:off x="214282" y="285728"/>
            <a:ext cx="8286776" cy="5500726"/>
          </a:xfrm>
          <a:prstGeom prst="horizontalScroll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>
                <a:solidFill>
                  <a:schemeClr val="tx1"/>
                </a:solidFill>
                <a:latin typeface="Comic Sans MS" pitchFamily="66" charset="0"/>
              </a:rPr>
              <a:t>Купил давеча компьютер -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Вроде </a:t>
            </a:r>
            <a:r>
              <a:rPr lang="ru-RU" sz="4000" b="1" dirty="0">
                <a:solidFill>
                  <a:schemeClr val="tx1"/>
                </a:solidFill>
                <a:latin typeface="Comic Sans MS" pitchFamily="66" charset="0"/>
              </a:rPr>
              <a:t>было всё  </a:t>
            </a:r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"</a:t>
            </a:r>
            <a:r>
              <a:rPr lang="ru-RU" sz="4000" b="1" dirty="0" err="1" smtClean="0">
                <a:solidFill>
                  <a:schemeClr val="tx1"/>
                </a:solidFill>
                <a:latin typeface="Comic Sans MS" pitchFamily="66" charset="0"/>
              </a:rPr>
              <a:t>о'кей</a:t>
            </a:r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4000" b="1" dirty="0">
                <a:solidFill>
                  <a:schemeClr val="tx1"/>
                </a:solidFill>
                <a:latin typeface="Comic Sans MS" pitchFamily="66" charset="0"/>
              </a:rPr>
              <a:t>"</a:t>
            </a:r>
          </a:p>
          <a:p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А </a:t>
            </a:r>
            <a:r>
              <a:rPr lang="ru-RU" sz="4000" b="1" dirty="0">
                <a:solidFill>
                  <a:schemeClr val="tx1"/>
                </a:solidFill>
                <a:latin typeface="Comic Sans MS" pitchFamily="66" charset="0"/>
              </a:rPr>
              <a:t>недавно </a:t>
            </a:r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спохватился:</a:t>
            </a:r>
            <a:endParaRPr lang="ru-RU" sz="4000" b="1" dirty="0">
              <a:solidFill>
                <a:schemeClr val="tx1"/>
              </a:solidFill>
              <a:latin typeface="Comic Sans MS" pitchFamily="66" charset="0"/>
            </a:endParaRPr>
          </a:p>
          <a:p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Нету </a:t>
            </a:r>
            <a:r>
              <a:rPr lang="ru-RU" sz="4000" b="1" dirty="0">
                <a:solidFill>
                  <a:schemeClr val="tx1"/>
                </a:solidFill>
                <a:latin typeface="Comic Sans MS" pitchFamily="66" charset="0"/>
              </a:rPr>
              <a:t>кнопки </a:t>
            </a:r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“</a:t>
            </a:r>
            <a:r>
              <a:rPr lang="ru-RU" sz="4000" b="1" dirty="0" err="1" smtClean="0">
                <a:solidFill>
                  <a:schemeClr val="tx1"/>
                </a:solidFill>
                <a:latin typeface="Comic Sans MS" pitchFamily="66" charset="0"/>
              </a:rPr>
              <a:t>any</a:t>
            </a:r>
            <a:r>
              <a:rPr lang="ru-RU" sz="40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ru-RU" sz="4000" b="1" dirty="0" err="1" smtClean="0">
                <a:solidFill>
                  <a:schemeClr val="tx1"/>
                </a:solidFill>
                <a:latin typeface="Comic Sans MS" pitchFamily="66" charset="0"/>
              </a:rPr>
              <a:t>key</a:t>
            </a:r>
            <a:r>
              <a:rPr lang="en-US" sz="4000" b="1" dirty="0" smtClean="0">
                <a:solidFill>
                  <a:schemeClr val="tx1"/>
                </a:solidFill>
                <a:latin typeface="Comic Sans MS" pitchFamily="66" charset="0"/>
              </a:rPr>
              <a:t>”.</a:t>
            </a:r>
            <a:endParaRPr lang="ru-RU" sz="4000" b="1" dirty="0">
              <a:solidFill>
                <a:schemeClr val="tx1"/>
              </a:solidFill>
              <a:latin typeface="Comic Sans MS" pitchFamily="66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</a:endParaRPr>
          </a:p>
        </p:txBody>
      </p:sp>
      <p:sp>
        <p:nvSpPr>
          <p:cNvPr id="3" name="Блок-схема: альтернативный процесс 2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  <a:hlinkClick r:id="rId2" action="ppaction://hlinksldjump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794640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Ты мне -  я тебе.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2071678"/>
            <a:ext cx="8472512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задание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Команды обмениваются 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аранее подготовленными 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вопросами(3 вопроса).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Блок-схема: альтернативный процесс 3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  <a:hlinkClick r:id="rId2" action="ppaction://hlinksldjump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20"/>
                            </p:stCondLst>
                            <p:childTnLst>
                              <p:par>
                                <p:cTn id="11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0"/>
            <a:ext cx="4894290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perspectiveRigh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Склейка слов</a:t>
            </a:r>
            <a:endParaRPr lang="ru-RU" sz="5400" b="1" spc="50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856357"/>
            <a:ext cx="2714644" cy="600164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Пар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Диск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Ком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Кипа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Гимн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Бой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Пол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Бал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Приз</a:t>
            </a:r>
          </a:p>
          <a:p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3504" y="857232"/>
            <a:ext cx="3000396" cy="618630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Кон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Азия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Оса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Ус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Овод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Пот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Рак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Кость</a:t>
            </a:r>
          </a:p>
          <a:p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itchFamily="66" charset="0"/>
              </a:rPr>
              <a:t>Рис</a:t>
            </a:r>
          </a:p>
          <a:p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itchFamily="66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1214414" y="3857628"/>
            <a:ext cx="5572164" cy="1588"/>
          </a:xfrm>
          <a:prstGeom prst="line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альтернативный процесс 8">
            <a:hlinkClick r:id="rId2" action="ppaction://hlinksldjump"/>
          </p:cNvPr>
          <p:cNvSpPr/>
          <p:nvPr/>
        </p:nvSpPr>
        <p:spPr>
          <a:xfrm>
            <a:off x="7500958" y="6143644"/>
            <a:ext cx="1285852" cy="428628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  <a:hlinkClick r:id="rId2" action="ppaction://hlinksldjump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8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57290" y="357166"/>
            <a:ext cx="59579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Найди свою пару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42976" y="2071678"/>
            <a:ext cx="6864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IF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214422"/>
            <a:ext cx="11721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CLS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928934"/>
            <a:ext cx="198964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INPUT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4000504"/>
            <a:ext cx="2260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GOSUB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7224" y="5214950"/>
            <a:ext cx="13546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FOR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2285992"/>
            <a:ext cx="17604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THEN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1285860"/>
            <a:ext cx="1415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END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43570" y="3214686"/>
            <a:ext cx="19271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PRINT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72132" y="4214818"/>
            <a:ext cx="2553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RETURN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29322" y="5214950"/>
            <a:ext cx="17043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NEXT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Блок-схема: альтернативный процесс 12">
            <a:hlinkClick r:id="rId2" action="ppaction://hlinksldjump"/>
          </p:cNvPr>
          <p:cNvSpPr/>
          <p:nvPr/>
        </p:nvSpPr>
        <p:spPr>
          <a:xfrm>
            <a:off x="7786710" y="6143644"/>
            <a:ext cx="1214446" cy="571504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</a:rPr>
              <a:t>назад</a:t>
            </a:r>
            <a:endParaRPr lang="ru-RU" sz="2400" b="1" dirty="0">
              <a:latin typeface="Comic Sans MS" pitchFamily="66" charset="0"/>
            </a:endParaRPr>
          </a:p>
        </p:txBody>
      </p:sp>
      <p:pic>
        <p:nvPicPr>
          <p:cNvPr id="8194" name="Picture 2" descr="http://im7-tub.yandex.net/i?id=21707563-00"/>
          <p:cNvPicPr>
            <a:picLocks noChangeAspect="1" noChangeArrowheads="1"/>
          </p:cNvPicPr>
          <p:nvPr/>
        </p:nvPicPr>
        <p:blipFill>
          <a:blip r:embed="rId3"/>
          <a:srcRect r="510" b="14999"/>
          <a:stretch>
            <a:fillRect/>
          </a:stretch>
        </p:blipFill>
        <p:spPr bwMode="auto">
          <a:xfrm>
            <a:off x="3214678" y="2857496"/>
            <a:ext cx="1643042" cy="21485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5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214290"/>
            <a:ext cx="55840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Команде юношей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000108"/>
            <a:ext cx="857256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Алгоритм, в котором все действия совершаются одно за другим.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Магнитный диск для хранения информации в ПК.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Вспомогательный алгоритм, записанный на языке понятном ЭВМ.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Что означает в блок-схемах блок в виде ромба.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Организация повторений в алгоритмах.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Разметка диска на дорожки.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Величина, которая в процессе исполнения программы меняет значения.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800" b="1" dirty="0" smtClean="0">
                <a:latin typeface="Comic Sans MS" pitchFamily="66" charset="0"/>
              </a:rPr>
              <a:t>Манипулятор ручного управления курсором.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" name="Стрелка вправо 3">
            <a:hlinkClick r:id="rId2" action="ppaction://hlinksldjump"/>
          </p:cNvPr>
          <p:cNvSpPr/>
          <p:nvPr/>
        </p:nvSpPr>
        <p:spPr>
          <a:xfrm>
            <a:off x="7143768" y="357166"/>
            <a:ext cx="1143008" cy="50006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назад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428604"/>
            <a:ext cx="7643866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Счастливый случай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642910" y="1643050"/>
            <a:ext cx="1500198" cy="928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1 гейм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642910" y="2786058"/>
            <a:ext cx="1500198" cy="928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2 гейм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57422" y="1714488"/>
            <a:ext cx="5929354" cy="92869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hlinkClick r:id="rId2" action="ppaction://hlinksldjump"/>
              </a:rPr>
              <a:t>«Дальше, дальше, дальше…»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7422" y="2786058"/>
            <a:ext cx="5929354" cy="92869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hlinkClick r:id="rId3" action="ppaction://hlinksldjump"/>
              </a:rPr>
              <a:t>«Заморочки из бочки»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642910" y="3929066"/>
            <a:ext cx="1500198" cy="928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3</a:t>
            </a:r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 гейм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357422" y="3929066"/>
            <a:ext cx="5929354" cy="92869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hlinkClick r:id="rId4" action="ppaction://hlinksldjump"/>
              </a:rPr>
              <a:t>«Тёмная лошадке»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642910" y="5072074"/>
            <a:ext cx="1500198" cy="928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rgbClr val="FF0000"/>
                </a:solidFill>
                <a:latin typeface="Comic Sans MS" pitchFamily="66" charset="0"/>
              </a:rPr>
              <a:t>4 гейм</a:t>
            </a:r>
            <a:endParaRPr lang="ru-RU" sz="24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357422" y="5000636"/>
            <a:ext cx="5929354" cy="92869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  <a:hlinkClick r:id="rId5" action="ppaction://hlinksldjump"/>
              </a:rPr>
              <a:t>«Гонка за лидером»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  <p:sp>
        <p:nvSpPr>
          <p:cNvPr id="14" name="Пятно 1 13">
            <a:hlinkClick r:id="rId6" action="ppaction://hlinksldjump"/>
          </p:cNvPr>
          <p:cNvSpPr/>
          <p:nvPr/>
        </p:nvSpPr>
        <p:spPr>
          <a:xfrm>
            <a:off x="7500958" y="6143644"/>
            <a:ext cx="1000132" cy="714356"/>
          </a:xfrm>
          <a:prstGeom prst="irregularSeal1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142852"/>
            <a:ext cx="56825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Команде девушек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7143768" y="357166"/>
            <a:ext cx="1143008" cy="500066"/>
          </a:xfrm>
          <a:prstGeom prst="right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назад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000108"/>
            <a:ext cx="900115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Элемент клавиатуры.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Печатающее устройство.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Отражение предметного мира с помощью звуков и сигналов.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Форма организации действий, при которой в зависимости от условия совершается одна либо другая последовательность действий.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Совокупность программ для функционирования аппаратуры компьютера и других программ.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Последовательность действий. Повторяющихся в цикле.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Устройство для работы с магнитными дисками.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Величина, которая в процессе исполнения программы не меняет своего значения.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693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714480" y="4000504"/>
            <a:ext cx="552119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Будьте счастливы!</a:t>
            </a:r>
          </a:p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 свидания!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перфолента 10">
            <a:hlinkClick r:id="rId3" action="ppaction://hlinksldjump"/>
          </p:cNvPr>
          <p:cNvSpPr/>
          <p:nvPr/>
        </p:nvSpPr>
        <p:spPr>
          <a:xfrm>
            <a:off x="571472" y="1500174"/>
            <a:ext cx="8143932" cy="1571636"/>
          </a:xfrm>
          <a:prstGeom prst="flowChartPunchedTap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hlinkClick r:id="rId3" action="ppaction://hlinksldjump"/>
          </p:cNvPr>
          <p:cNvSpPr/>
          <p:nvPr/>
        </p:nvSpPr>
        <p:spPr>
          <a:xfrm>
            <a:off x="928662" y="1857364"/>
            <a:ext cx="735811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Вопросы    девушкам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71472" y="3929066"/>
            <a:ext cx="8143932" cy="1571636"/>
            <a:chOff x="571472" y="3929066"/>
            <a:chExt cx="8143932" cy="1571636"/>
          </a:xfrm>
        </p:grpSpPr>
        <p:sp>
          <p:nvSpPr>
            <p:cNvPr id="12" name="Блок-схема: перфолента 11">
              <a:hlinkClick r:id="rId4" action="ppaction://hlinksldjump"/>
            </p:cNvPr>
            <p:cNvSpPr/>
            <p:nvPr/>
          </p:nvSpPr>
          <p:spPr>
            <a:xfrm>
              <a:off x="571472" y="3929066"/>
              <a:ext cx="8143932" cy="1571636"/>
            </a:xfrm>
            <a:prstGeom prst="flowChartPunchedTap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>
              <a:hlinkClick r:id="rId4" action="ppaction://hlinksldjump"/>
            </p:cNvPr>
            <p:cNvSpPr/>
            <p:nvPr/>
          </p:nvSpPr>
          <p:spPr>
            <a:xfrm>
              <a:off x="1142976" y="4286256"/>
              <a:ext cx="7143800" cy="10156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6000" b="1" cap="none" spc="0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Вопросы    юношам</a:t>
              </a:r>
              <a:endParaRPr lang="ru-RU" sz="60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85786" y="285728"/>
            <a:ext cx="757242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Дальше, дальше, дальше…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ятно 1 7">
            <a:hlinkClick r:id="rId5" action="ppaction://hlinksldjump"/>
          </p:cNvPr>
          <p:cNvSpPr/>
          <p:nvPr/>
        </p:nvSpPr>
        <p:spPr>
          <a:xfrm>
            <a:off x="7072330" y="5929330"/>
            <a:ext cx="1928826" cy="92867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главная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42844" y="2928934"/>
            <a:ext cx="885831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Заморочки из бочки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 rot="20308778">
            <a:off x="1556564" y="337046"/>
            <a:ext cx="2928958" cy="1643074"/>
          </a:xfrm>
          <a:prstGeom prst="wedgeEllipseCallout">
            <a:avLst>
              <a:gd name="adj1" fmla="val 2373"/>
              <a:gd name="adj2" fmla="val 72253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hlinkClick r:id="rId2" action="ppaction://hlinksldjump"/>
              </a:rPr>
              <a:t>Ассоциации</a:t>
            </a:r>
            <a:endParaRPr lang="ru-RU" sz="2800" b="1" dirty="0"/>
          </a:p>
        </p:txBody>
      </p:sp>
      <p:sp>
        <p:nvSpPr>
          <p:cNvPr id="11" name="Овальная выноска 10"/>
          <p:cNvSpPr/>
          <p:nvPr/>
        </p:nvSpPr>
        <p:spPr>
          <a:xfrm rot="20653142">
            <a:off x="-29963" y="1107978"/>
            <a:ext cx="2071702" cy="1643074"/>
          </a:xfrm>
          <a:prstGeom prst="wedgeEllipseCallout">
            <a:avLst>
              <a:gd name="adj1" fmla="val 24215"/>
              <a:gd name="adj2" fmla="val 75696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omic Sans MS" pitchFamily="66" charset="0"/>
                <a:hlinkClick r:id="rId3" action="ppaction://hlinksldjump"/>
              </a:rPr>
              <a:t>Ребус</a:t>
            </a:r>
            <a:endParaRPr lang="ru-RU" sz="3600" b="1" dirty="0">
              <a:latin typeface="Comic Sans MS" pitchFamily="66" charset="0"/>
            </a:endParaRPr>
          </a:p>
        </p:txBody>
      </p:sp>
      <p:sp>
        <p:nvSpPr>
          <p:cNvPr id="12" name="Овальная выноска 11"/>
          <p:cNvSpPr/>
          <p:nvPr/>
        </p:nvSpPr>
        <p:spPr>
          <a:xfrm rot="708840">
            <a:off x="4063207" y="1097473"/>
            <a:ext cx="3214710" cy="1643074"/>
          </a:xfrm>
          <a:prstGeom prst="wedgeEllipseCallout">
            <a:avLst>
              <a:gd name="adj1" fmla="val -12998"/>
              <a:gd name="adj2" fmla="val 7168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  <a:hlinkClick r:id="rId4" action="ppaction://hlinksldjump"/>
              </a:rPr>
              <a:t>Переливашки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3" name="Овальная выноска 12"/>
          <p:cNvSpPr/>
          <p:nvPr/>
        </p:nvSpPr>
        <p:spPr>
          <a:xfrm>
            <a:off x="0" y="4000504"/>
            <a:ext cx="2786050" cy="1643074"/>
          </a:xfrm>
          <a:prstGeom prst="wedgeEllipseCallout">
            <a:avLst>
              <a:gd name="adj1" fmla="val 6796"/>
              <a:gd name="adj2" fmla="val -75195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  <a:hlinkClick r:id="rId5" action="ppaction://hlinksldjump"/>
              </a:rPr>
              <a:t>Где золотой ключик?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4" name="Овальная выноска 13"/>
          <p:cNvSpPr/>
          <p:nvPr/>
        </p:nvSpPr>
        <p:spPr>
          <a:xfrm>
            <a:off x="2000232" y="5000636"/>
            <a:ext cx="2500330" cy="1643074"/>
          </a:xfrm>
          <a:prstGeom prst="wedgeEllipseCallout">
            <a:avLst>
              <a:gd name="adj1" fmla="val -10111"/>
              <a:gd name="adj2" fmla="val -80359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mic Sans MS" pitchFamily="66" charset="0"/>
                <a:hlinkClick r:id="rId6" action="ppaction://hlinksldjump"/>
              </a:rPr>
              <a:t>Конкурс капитанов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15" name="Овальная выноска 14"/>
          <p:cNvSpPr/>
          <p:nvPr/>
        </p:nvSpPr>
        <p:spPr>
          <a:xfrm>
            <a:off x="4214810" y="4357694"/>
            <a:ext cx="2643206" cy="1643074"/>
          </a:xfrm>
          <a:prstGeom prst="wedgeEllipseCallout">
            <a:avLst>
              <a:gd name="adj1" fmla="val -11761"/>
              <a:gd name="adj2" fmla="val -71179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  <a:hlinkClick r:id="rId7" action="ppaction://hlinksldjump"/>
              </a:rPr>
              <a:t>Частушки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6" name="Овальная выноска 15"/>
          <p:cNvSpPr/>
          <p:nvPr/>
        </p:nvSpPr>
        <p:spPr>
          <a:xfrm rot="1340612">
            <a:off x="6150192" y="182121"/>
            <a:ext cx="2786082" cy="1643074"/>
          </a:xfrm>
          <a:prstGeom prst="wedgeEllipseCallout">
            <a:avLst>
              <a:gd name="adj1" fmla="val -12998"/>
              <a:gd name="adj2" fmla="val 7168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  <a:hlinkClick r:id="rId8" action="ppaction://hlinksldjump"/>
              </a:rPr>
              <a:t>Ты мне - я тебе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>
            <a:off x="6572264" y="3929066"/>
            <a:ext cx="2286016" cy="1643074"/>
          </a:xfrm>
          <a:prstGeom prst="wedgeEllipseCallout">
            <a:avLst>
              <a:gd name="adj1" fmla="val -11761"/>
              <a:gd name="adj2" fmla="val -71179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  <a:hlinkClick r:id="rId9" action="ppaction://hlinksldjump"/>
              </a:rPr>
              <a:t>Склейка слов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18" name="Пятно 1 17">
            <a:hlinkClick r:id="rId10" action="ppaction://hlinksldjump"/>
          </p:cNvPr>
          <p:cNvSpPr/>
          <p:nvPr/>
        </p:nvSpPr>
        <p:spPr>
          <a:xfrm>
            <a:off x="7072330" y="5929330"/>
            <a:ext cx="1928826" cy="92867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главная</a:t>
            </a:r>
            <a:endParaRPr lang="ru-RU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357166"/>
            <a:ext cx="735811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Тёмная лошадка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Блок-схема: несколько документов 4"/>
          <p:cNvSpPr/>
          <p:nvPr/>
        </p:nvSpPr>
        <p:spPr>
          <a:xfrm>
            <a:off x="785786" y="1571612"/>
            <a:ext cx="6929486" cy="3714776"/>
          </a:xfrm>
          <a:prstGeom prst="flowChartMultidocumen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786058"/>
            <a:ext cx="60722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2" action="ppaction://hlinksldjump"/>
              </a:rPr>
              <a:t>Найди свою пару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Блок-схема: несколько документов 8">
            <a:hlinkClick r:id="rId3" action="ppaction://hlinkfile"/>
          </p:cNvPr>
          <p:cNvSpPr/>
          <p:nvPr/>
        </p:nvSpPr>
        <p:spPr>
          <a:xfrm>
            <a:off x="6786578" y="5072074"/>
            <a:ext cx="2071702" cy="1143008"/>
          </a:xfrm>
          <a:prstGeom prst="flowChartMultidocumen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atin typeface="Comic Sans MS" pitchFamily="66" charset="0"/>
                <a:hlinkClick r:id="rId3" action="ppaction://hlinkfile"/>
              </a:rPr>
              <a:t>подарок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7" name="Пятно 1 6">
            <a:hlinkClick r:id="rId4" action="ppaction://hlinksldjump"/>
          </p:cNvPr>
          <p:cNvSpPr/>
          <p:nvPr/>
        </p:nvSpPr>
        <p:spPr>
          <a:xfrm>
            <a:off x="214282" y="5786454"/>
            <a:ext cx="1928826" cy="92867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главная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3074" name="Picture 2" descr="C:\Documents and Settings\Admin\Рабочий стол\lofe\475673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488" y="3786190"/>
            <a:ext cx="3014668" cy="2661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6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6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10689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Гонка за лидером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ятно 1 2">
            <a:hlinkClick r:id="rId2" action="ppaction://hlinksldjump"/>
          </p:cNvPr>
          <p:cNvSpPr/>
          <p:nvPr/>
        </p:nvSpPr>
        <p:spPr>
          <a:xfrm>
            <a:off x="7072330" y="5929330"/>
            <a:ext cx="1928826" cy="92867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mic Sans MS" pitchFamily="66" charset="0"/>
              </a:rPr>
              <a:t>главная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857364"/>
            <a:ext cx="642528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Командам быстро, </a:t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 очереди </a:t>
            </a:r>
            <a:b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ответить на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вопросы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500570"/>
            <a:ext cx="2918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Д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евушки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4572008"/>
            <a:ext cx="24817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Юноши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C:\Documents and Settings\Admin\Рабочий стол\lofe\j0163114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16" y="2214554"/>
            <a:ext cx="1571636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750"/>
                            </p:stCondLst>
                            <p:childTnLst>
                              <p:par>
                                <p:cTn id="2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290"/>
            <a:ext cx="914400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Наука о законах, методах и способах накопления, обработки и передачи информации.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Организованная последовательность действий.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Устройство ввода информации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Набор символов алфавита русского языка.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Сколько байт в одном килобайте.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Устройство ввода в ЭВМ информации непосредственно с листа.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Способ записи чисел с помощью заданного набора специальных знаков.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Минимальная единица измерения количества информации.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Величина. Изменяющая значение счётчика цикла.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Перечень файлов.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mic Sans MS" pitchFamily="66" charset="0"/>
              </a:rPr>
              <a:t>Пересылка данных с носителя данных в основную память.</a:t>
            </a:r>
            <a:endParaRPr lang="ru-RU" sz="24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4" name="Блок-схема: альтернативный процесс 3">
            <a:hlinkClick r:id="rId2" action="ppaction://hlinksldjump"/>
          </p:cNvPr>
          <p:cNvSpPr/>
          <p:nvPr/>
        </p:nvSpPr>
        <p:spPr>
          <a:xfrm>
            <a:off x="6643702" y="6072206"/>
            <a:ext cx="1857388" cy="500066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назад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643998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Универсальное электронное устройство обработки информации.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Специальный  индикатор, указывающий позицию на экране.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Алгоритм, записанный на языке программирования.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Центральное устройство компьютера.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Разделитель целой и дробной части числа в языке программирования.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Порядковый номер символа в машинном алфавите.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Сколько бит в одном байте.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Поименованная область внешней памяти.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Программы для подключения внешней памяти.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Алгоритмы изображения в виде графических обозначений, соединённых стрелками.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2400" b="1" dirty="0" smtClean="0">
                <a:latin typeface="Comic Sans MS" pitchFamily="66" charset="0"/>
              </a:rPr>
              <a:t>Небольшая программа, которая может приписывать себя к другим программам.</a:t>
            </a:r>
          </a:p>
          <a:p>
            <a:pPr marL="342900" indent="-342900">
              <a:buFont typeface="+mj-lt"/>
              <a:buAutoNum type="arabicPeriod"/>
            </a:pPr>
            <a:endParaRPr lang="ru-RU" dirty="0">
              <a:latin typeface="Comic Sans MS" pitchFamily="66" charset="0"/>
            </a:endParaRPr>
          </a:p>
        </p:txBody>
      </p:sp>
      <p:sp>
        <p:nvSpPr>
          <p:cNvPr id="5" name="Блок-схема: альтернативный процесс 4">
            <a:hlinkClick r:id="rId2" action="ppaction://hlinksldjump"/>
          </p:cNvPr>
          <p:cNvSpPr/>
          <p:nvPr/>
        </p:nvSpPr>
        <p:spPr>
          <a:xfrm>
            <a:off x="6643702" y="6072206"/>
            <a:ext cx="1857388" cy="500066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Comic Sans MS" pitchFamily="66" charset="0"/>
              </a:rPr>
              <a:t>назад</a:t>
            </a:r>
            <a:endParaRPr lang="ru-RU" sz="32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702</Words>
  <Application>Microsoft Office PowerPoint</Application>
  <PresentationFormat>Экран (4:3)</PresentationFormat>
  <Paragraphs>199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</dc:creator>
  <cp:lastModifiedBy>COMP</cp:lastModifiedBy>
  <cp:revision>63</cp:revision>
  <dcterms:created xsi:type="dcterms:W3CDTF">2011-01-19T17:14:47Z</dcterms:created>
  <dcterms:modified xsi:type="dcterms:W3CDTF">2011-01-20T07:57:16Z</dcterms:modified>
</cp:coreProperties>
</file>