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6" r:id="rId2"/>
    <p:sldId id="290" r:id="rId3"/>
    <p:sldId id="280" r:id="rId4"/>
    <p:sldId id="289" r:id="rId5"/>
    <p:sldId id="311" r:id="rId6"/>
    <p:sldId id="292" r:id="rId7"/>
    <p:sldId id="293" r:id="rId8"/>
    <p:sldId id="261" r:id="rId9"/>
    <p:sldId id="262" r:id="rId10"/>
    <p:sldId id="294" r:id="rId11"/>
    <p:sldId id="295" r:id="rId12"/>
    <p:sldId id="296" r:id="rId13"/>
    <p:sldId id="266" r:id="rId14"/>
    <p:sldId id="267" r:id="rId15"/>
    <p:sldId id="297" r:id="rId16"/>
    <p:sldId id="298" r:id="rId17"/>
    <p:sldId id="299" r:id="rId18"/>
    <p:sldId id="300" r:id="rId19"/>
    <p:sldId id="301" r:id="rId20"/>
    <p:sldId id="273" r:id="rId21"/>
    <p:sldId id="302" r:id="rId22"/>
    <p:sldId id="275" r:id="rId23"/>
    <p:sldId id="303" r:id="rId24"/>
    <p:sldId id="304" r:id="rId25"/>
    <p:sldId id="282" r:id="rId26"/>
    <p:sldId id="305" r:id="rId27"/>
    <p:sldId id="306" r:id="rId28"/>
    <p:sldId id="308" r:id="rId29"/>
    <p:sldId id="310" r:id="rId30"/>
    <p:sldId id="307" r:id="rId31"/>
    <p:sldId id="288" r:id="rId32"/>
    <p:sldId id="277" r:id="rId33"/>
    <p:sldId id="278" r:id="rId34"/>
    <p:sldId id="279" r:id="rId35"/>
    <p:sldId id="291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2990E0FF-C06A-484F-B949-352B73F49B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40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7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175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97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881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503A-36E0-4F16-92E8-5DE7481E7F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5ED78-F805-4C22-860E-995DDF3C5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29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4557F-A678-44BA-B2FB-CEC1F1D7D3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87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4D4D6D4-C543-451A-981F-37A933BD9A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56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06F88C0-BACD-4258-804F-D3B7C2C6E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9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2F551C5F-782E-4FDA-92BD-4406070FED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46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BF161-00EC-4561-BD44-35B64E436C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56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B37D0-9774-4764-AF7C-4F343B4AB0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CE41-BF3E-4B93-8118-54669964B6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8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BDD5F9A-BC83-4F7F-A4D3-D6C18CEEF7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2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458FABB-943D-4576-B215-13AEB45778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5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6.xml"/><Relationship Id="rId18" Type="http://schemas.openxmlformats.org/officeDocument/2006/relationships/slide" Target="slide15.xml"/><Relationship Id="rId26" Type="http://schemas.openxmlformats.org/officeDocument/2006/relationships/slide" Target="slide19.xml"/><Relationship Id="rId3" Type="http://schemas.openxmlformats.org/officeDocument/2006/relationships/slide" Target="slide5.xml"/><Relationship Id="rId21" Type="http://schemas.openxmlformats.org/officeDocument/2006/relationships/slide" Target="slide28.xml"/><Relationship Id="rId7" Type="http://schemas.openxmlformats.org/officeDocument/2006/relationships/slide" Target="slide22.xml"/><Relationship Id="rId12" Type="http://schemas.openxmlformats.org/officeDocument/2006/relationships/slide" Target="slide11.xml"/><Relationship Id="rId17" Type="http://schemas.openxmlformats.org/officeDocument/2006/relationships/slide" Target="slide23.xml"/><Relationship Id="rId25" Type="http://schemas.openxmlformats.org/officeDocument/2006/relationships/slide" Target="slide12.xml"/><Relationship Id="rId33" Type="http://schemas.openxmlformats.org/officeDocument/2006/relationships/slide" Target="slide34.xml"/><Relationship Id="rId2" Type="http://schemas.openxmlformats.org/officeDocument/2006/relationships/image" Target="../media/image1.jpeg"/><Relationship Id="rId16" Type="http://schemas.openxmlformats.org/officeDocument/2006/relationships/slide" Target="slide6.xml"/><Relationship Id="rId20" Type="http://schemas.openxmlformats.org/officeDocument/2006/relationships/slide" Target="slide31.xml"/><Relationship Id="rId29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slide" Target="slide24.xml"/><Relationship Id="rId24" Type="http://schemas.openxmlformats.org/officeDocument/2006/relationships/slide" Target="slide27.xml"/><Relationship Id="rId32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20.xml"/><Relationship Id="rId23" Type="http://schemas.openxmlformats.org/officeDocument/2006/relationships/slide" Target="slide13.xml"/><Relationship Id="rId28" Type="http://schemas.openxmlformats.org/officeDocument/2006/relationships/slide" Target="slide33.xml"/><Relationship Id="rId10" Type="http://schemas.openxmlformats.org/officeDocument/2006/relationships/slide" Target="slide21.xml"/><Relationship Id="rId19" Type="http://schemas.openxmlformats.org/officeDocument/2006/relationships/slide" Target="slide18.xml"/><Relationship Id="rId31" Type="http://schemas.openxmlformats.org/officeDocument/2006/relationships/slide" Target="slide17.xml"/><Relationship Id="rId4" Type="http://schemas.openxmlformats.org/officeDocument/2006/relationships/slide" Target="slide30.xml"/><Relationship Id="rId9" Type="http://schemas.openxmlformats.org/officeDocument/2006/relationships/slide" Target="slide25.xml"/><Relationship Id="rId14" Type="http://schemas.openxmlformats.org/officeDocument/2006/relationships/slide" Target="slide29.xml"/><Relationship Id="rId22" Type="http://schemas.openxmlformats.org/officeDocument/2006/relationships/slide" Target="slide9.xml"/><Relationship Id="rId27" Type="http://schemas.openxmlformats.org/officeDocument/2006/relationships/slide" Target="slide7.xml"/><Relationship Id="rId30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v.900igr.net:10/datai/anglijskij-jazyk/Matematika-na-anglijskom/0009-012-Rebus.png" TargetMode="External"/><Relationship Id="rId3" Type="http://schemas.openxmlformats.org/officeDocument/2006/relationships/hyperlink" Target="http://metodsovet.su/go?http://www.cliparthut.com/clip-arts/1482/cute-halloween-spider-clip-art-1482515.jpg" TargetMode="External"/><Relationship Id="rId7" Type="http://schemas.openxmlformats.org/officeDocument/2006/relationships/hyperlink" Target="https://im3-tub-ru.yandex.net/i?id=b79254da74258b6386c2c054a0fb9f19&amp;n=33&amp;h=215&amp;w=188" TargetMode="External"/><Relationship Id="rId12" Type="http://schemas.openxmlformats.org/officeDocument/2006/relationships/hyperlink" Target="https://im1-tub-ru.yandex.net/i?id=d87ca1d2b55d679c220f8d8a5afb9ae6&amp;n=33&amp;h=215&amp;w=226" TargetMode="External"/><Relationship Id="rId2" Type="http://schemas.openxmlformats.org/officeDocument/2006/relationships/hyperlink" Target="http://metodsovet.su/go?http://savepic.ru/7280300.png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sovet.su/go?http://www.forchel.ru/uploads/posts/2012-02/1328203985_9.gif-" TargetMode="External"/><Relationship Id="rId11" Type="http://schemas.openxmlformats.org/officeDocument/2006/relationships/hyperlink" Target="http://metodsovet.su/go?http://free-illustrations-ls01.gatag.net/images/lgi01a201402030300.jpg" TargetMode="External"/><Relationship Id="rId5" Type="http://schemas.openxmlformats.org/officeDocument/2006/relationships/hyperlink" Target="http://metodsovet.su/go?http://www.forchel.ru/uploads/posts/2012-02/1328203985_9.gif" TargetMode="External"/><Relationship Id="rId10" Type="http://schemas.openxmlformats.org/officeDocument/2006/relationships/hyperlink" Target="https://im0-tub-ru.yandex.net/i?id=4c80567b36f48142ffd7e9ce54f59e9b&amp;n=33&amp;h=215&amp;w=480" TargetMode="External"/><Relationship Id="rId4" Type="http://schemas.openxmlformats.org/officeDocument/2006/relationships/hyperlink" Target="http://st.depositphotos.com/1526816/1628/v/110/depositphotos_16285957-a-spider.jpg" TargetMode="External"/><Relationship Id="rId9" Type="http://schemas.openxmlformats.org/officeDocument/2006/relationships/hyperlink" Target="http://metodsovet.su/go?http://foto.planetadruzey.ru/2138677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Борисова С.Г., учитель математики </a:t>
            </a:r>
          </a:p>
          <a:p>
            <a:pPr algn="r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Бологовская СОШ</a:t>
            </a:r>
          </a:p>
          <a:p>
            <a:pPr algn="r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Андреапольского района</a:t>
            </a:r>
          </a:p>
          <a:p>
            <a:pPr algn="r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Тверской области</a:t>
            </a:r>
            <a:endParaRPr lang="ru-RU" sz="1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643050"/>
            <a:ext cx="8215370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Игра « Паутина»</a:t>
            </a:r>
          </a:p>
          <a:p>
            <a:pPr algn="ctr"/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п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о математике</a:t>
            </a:r>
          </a:p>
          <a:p>
            <a:pPr algn="ctr"/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 для 6-7 классов</a:t>
            </a:r>
          </a:p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Пуд- 16 кг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Чему равен вес соли, который надо съесть, чтобы хорошо узнать человека?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самый тяжёлый-  чёрный, самый лёгкий- белый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Взвесили 5 цыплят разной породы: белого, серого, чёрного, рыжего и пёстрого. Известно, что рыжий цыплёнок легче серого, но тяжелее белого. Чёрный тяжелее пёстрого цыплёнка, а пёстрый тяжелее серого. Какой цыплёнок самый тяжёлый, а какой – лёгкий?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00100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Латинская буква, которая выступала на арене цирка и которую используют в математике для обозначения неизвестных.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ереход  хода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285860"/>
            <a:ext cx="4716009" cy="5572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 bwMode="auto">
          <a:xfrm>
            <a:off x="2357422" y="785794"/>
            <a:ext cx="4286280" cy="78581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+ 5 баллов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413187"/>
            <a:ext cx="3485975" cy="51341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фунт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Какая величина лишняя: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Локоть, сажень, пядь, фунт, аршин, вершок.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тонна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Единица массы,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равная 1000 кг.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на ноль делить нельзя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Вычислите: 5847+4598:0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571876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возраст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15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Что не имеет длины, ширины, глубины, высоты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и что тем не менее можно измерить?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571876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КВН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Командная юмористическая игра с приветствием и домашним заданием,  когда-то сделанная по образцу чешской передачи                                          « Гадай, гадай, гадальщик».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643050"/>
            <a:ext cx="8001056" cy="4000528"/>
          </a:xfrm>
        </p:spPr>
        <p:txBody>
          <a:bodyPr numCol="1">
            <a:normAutofit fontScale="92500" lnSpcReduction="20000"/>
          </a:bodyPr>
          <a:lstStyle/>
          <a:p>
            <a:pPr algn="l"/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Игроки разделитесь на 2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команды. </a:t>
            </a:r>
          </a:p>
          <a:p>
            <a:pPr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экране нарисована паутина и кружочки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цифрами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 1 до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30.</a:t>
            </a: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Поочередно называйте номер вопроса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 открывайте его.</a:t>
            </a:r>
            <a:endParaRPr lang="ru-RU" sz="19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Правильный ответ  настроен  на триггеры. </a:t>
            </a:r>
            <a:endParaRPr lang="ru-RU" sz="19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команда не ответила, есть возможность соперникам заработать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5 баллов.</a:t>
            </a:r>
          </a:p>
          <a:p>
            <a:pPr algn="l">
              <a:buFont typeface="Wingdings" pitchFamily="2" charset="2"/>
              <a:buChar char="v"/>
            </a:pP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Подсчёт очков ведёт ведущий игры.</a:t>
            </a: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Если выпали:</a:t>
            </a: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капля» - переход хода, </a:t>
            </a:r>
            <a:endParaRPr lang="ru-RU" sz="19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паук» - отнимается 5 баллов, </a:t>
            </a:r>
            <a:endParaRPr lang="ru-RU" sz="19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«муха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добавляется 5 баллов без вопроса.</a:t>
            </a:r>
          </a:p>
          <a:p>
            <a:pPr algn="l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1000108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Правила игры: 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 bwMode="auto">
          <a:xfrm>
            <a:off x="277290" y="557585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7" name="Управляющая кнопка: в конец 6">
            <a:hlinkClick r:id="" action="ppaction://hlinkshowjump?jump=lastslide" highlightClick="1"/>
          </p:cNvPr>
          <p:cNvSpPr/>
          <p:nvPr/>
        </p:nvSpPr>
        <p:spPr bwMode="auto">
          <a:xfrm>
            <a:off x="6054925" y="5629564"/>
            <a:ext cx="1080000" cy="1080000"/>
          </a:xfrm>
          <a:prstGeom prst="actionButtonEnd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592933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Знак возвращения к новому вопросу</a:t>
            </a:r>
            <a:endParaRPr lang="ru-RU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43768" y="600076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/>
              <a:t>Знак конца игры</a:t>
            </a:r>
            <a:endParaRPr lang="ru-RU" sz="1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ереход хода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786710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214422"/>
            <a:ext cx="4716009" cy="5340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571876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такого не может быть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 классе 27 учеников. Мальчиков на 4 больше, чем девочек.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Сколько девочек и мальчиков в классе?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баллов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916609"/>
            <a:ext cx="6715172" cy="172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1363688" y="3772140"/>
            <a:ext cx="6715172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: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координата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10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Сколько цифр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 математике?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мода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20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Величина (бывает временной), которая встречается и в математике, и в жизни.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Её можно выбрать по стилю, цвету, поведению, привычке делать что-то.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ереход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хода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858148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214422"/>
            <a:ext cx="5073885" cy="5904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3 чашки с молоком и крендельком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Сколько чашек  и с чем выпили букашки из сказки     «Муха-Цокотуха»?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остаток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Излишек в математике.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баллов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число (числа)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Одно из основных понятий  математики – 5 букв. Пифагор говорил, что они правят миром, а мы знаем, что они бывают целыми, комплексными, рациональными.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: весят одинаково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00100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Что легче:                                                                                    1кг тополиного пуха или 1 кг гвоздей?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 bwMode="auto">
          <a:xfrm>
            <a:off x="5572132" y="292893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accent4">
                    <a:lumMod val="65000"/>
                    <a:lumOff val="35000"/>
                  </a:schemeClr>
                </a:solidFill>
                <a:hlinkClick r:id="rId3" action="ppaction://hlinksldjump"/>
              </a:rPr>
              <a:t>1</a:t>
            </a:r>
            <a:endParaRPr lang="ru-RU" b="1" dirty="0" smtClean="0">
              <a:solidFill>
                <a:schemeClr val="accent4">
                  <a:lumMod val="65000"/>
                  <a:lumOff val="35000"/>
                </a:schemeClr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000109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4929190" y="64291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4" action="ppaction://hlinksldjump"/>
              </a:rPr>
              <a:t>6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6" name="Овал 5"/>
          <p:cNvSpPr/>
          <p:nvPr/>
        </p:nvSpPr>
        <p:spPr bwMode="auto">
          <a:xfrm>
            <a:off x="7572396" y="2357430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5" action="ppaction://hlinksldjump"/>
              </a:rPr>
              <a:t>26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857488" y="300037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6" action="ppaction://hlinksldjump"/>
              </a:rPr>
              <a:t>13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3500430" y="578645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>
                <a:solidFill>
                  <a:schemeClr val="accent4">
                    <a:lumMod val="65000"/>
                    <a:lumOff val="35000"/>
                  </a:schemeClr>
                </a:solidFill>
                <a:hlinkClick r:id="rId7" action="ppaction://hlinksldjump"/>
              </a:rPr>
              <a:t>3</a:t>
            </a:r>
            <a:endParaRPr lang="ru-RU" b="1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786182" y="221455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>
                <a:solidFill>
                  <a:schemeClr val="accent4">
                    <a:lumMod val="65000"/>
                    <a:lumOff val="35000"/>
                  </a:schemeClr>
                </a:solidFill>
                <a:hlinkClick r:id="rId8" action="ppaction://hlinksldjump"/>
              </a:rPr>
              <a:t>4</a:t>
            </a:r>
            <a:endParaRPr lang="ru-RU" b="1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3143240" y="400050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spc="600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hlinkClick r:id="rId9" action="ppaction://hlinksldjump"/>
              </a:rPr>
              <a:t>7</a:t>
            </a:r>
            <a:endParaRPr kumimoji="0" lang="ru-RU" sz="2400" b="1" i="0" u="none" strike="noStrike" cap="none" spc="600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4000496" y="3929066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0" action="ppaction://hlinksldjump"/>
              </a:rPr>
              <a:t>12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3071802" y="42860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50004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hlinkClick r:id="rId11" action="ppaction://hlinksldjump"/>
              </a:rPr>
              <a:t>22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1857356" y="278605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2" action="ppaction://hlinksldjump"/>
              </a:rPr>
              <a:t>15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714348" y="400050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65000"/>
                    <a:lumOff val="35000"/>
                  </a:schemeClr>
                </a:solidFill>
                <a:hlinkClick r:id="rId13" action="ppaction://hlinksldjump"/>
              </a:rPr>
              <a:t>25</a:t>
            </a:r>
            <a:endParaRPr lang="ru-RU" b="1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1500166" y="1428736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4" action="ppaction://hlinksldjump"/>
              </a:rPr>
              <a:t>23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857224" y="2714620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5" action="ppaction://hlinksldjump"/>
              </a:rPr>
              <a:t>29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2357422" y="192880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hlinkClick r:id="rId16" action="ppaction://hlinksldjump"/>
              </a:rPr>
              <a:t>8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4714876" y="157161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7" action="ppaction://hlinksldjump"/>
              </a:rPr>
              <a:t>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3357554" y="121442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8" action="ppaction://hlinksldjump"/>
              </a:rPr>
              <a:t>28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2214546" y="471488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19" action="ppaction://hlinksldjump"/>
              </a:rPr>
              <a:t>16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57356" y="3786190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0" action="ppaction://hlinksldjump"/>
              </a:rPr>
              <a:t>10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5643570" y="207167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1" action="ppaction://hlinksldjump"/>
              </a:rPr>
              <a:t>14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4786314" y="3286124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2" action="ppaction://hlinksldjump"/>
              </a:rPr>
              <a:t>20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5715008" y="407194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3" action="ppaction://hlinksldjump"/>
              </a:rPr>
              <a:t>18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4786314" y="4500570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4" action="ppaction://hlinksldjump"/>
              </a:rPr>
              <a:t>17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6572264" y="1428736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5" action="ppaction://hlinksldjump"/>
              </a:rPr>
              <a:t>19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5286380" y="564357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6" action="ppaction://hlinksldjump"/>
              </a:rPr>
              <a:t>11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3643306" y="492919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7" action="ppaction://hlinksldjump"/>
              </a:rPr>
              <a:t>27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5929322" y="5000636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8" action="ppaction://hlinksldjump"/>
              </a:rPr>
              <a:t>24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6643702" y="3500438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29" action="ppaction://hlinksldjump"/>
              </a:rPr>
              <a:t>5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7715272" y="371475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30" action="ppaction://hlinksldjump"/>
              </a:rPr>
              <a:t>9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5" name="Овал 34"/>
          <p:cNvSpPr/>
          <p:nvPr/>
        </p:nvSpPr>
        <p:spPr bwMode="auto">
          <a:xfrm>
            <a:off x="6929454" y="4786322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31" action="ppaction://hlinksldjump"/>
              </a:rPr>
              <a:t>21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1643042" y="5357826"/>
            <a:ext cx="720000" cy="7200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5000"/>
                    <a:lumOff val="35000"/>
                  </a:schemeClr>
                </a:solidFill>
                <a:effectLst/>
                <a:latin typeface="Times New Roman"/>
                <a:hlinkClick r:id="rId32" action="ppaction://hlinksldjump"/>
              </a:rPr>
              <a:t>30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65000"/>
                  <a:lumOff val="3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37" name="Управляющая кнопка: в конец 36">
            <a:hlinkClick r:id="rId33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End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15 баллов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Наполеон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Назовите императора, полководца, который родился на Корсике и очень любил математику. Вкусный торт носит его имя.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ереход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хода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0000" y="1080000"/>
            <a:ext cx="4737865" cy="565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три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Какая цифра красуется в центре каждой витрины?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714612" y="714356"/>
            <a:ext cx="4214842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- 5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786710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785927"/>
            <a:ext cx="4464000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071546"/>
            <a:ext cx="7528350" cy="112054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</a:rPr>
              <a:t>Спасибо</a:t>
            </a:r>
            <a:r>
              <a:rPr lang="ru-RU" sz="4400" b="1" spc="5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</a:rPr>
              <a:t>за игру!!!</a:t>
            </a:r>
            <a:endParaRPr lang="ru-RU" sz="4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1643050"/>
            <a:ext cx="4876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-источники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47800"/>
            <a:ext cx="8424936" cy="4933528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http://metodsovet.su/go?http://savepic.ru/7280300.png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смайлик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http://metodsovet.su/go?http://www.cliparthut.com/clip-arts/1482/cute-halloween-spider-clip-art-1482515.jpg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-паук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http://metodsovet.su/go?http://www.forchel.ru/uploads/posts/2012-02/1328203985_9.gif-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капля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1800" dirty="0">
                <a:latin typeface="Times New Roman" pitchFamily="18" charset="0"/>
                <a:cs typeface="Times New Roman" pitchFamily="18" charset="0"/>
                <a:hlinkClick r:id="rId8"/>
              </a:rPr>
              <a:t> http://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8"/>
              </a:rPr>
              <a:t>v.900igr.net:10/datai/anglijskij-jazyk/Matematika-na-anglijskom/0009-012-Rebus.png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ребус (координата)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http://metodsovet.su/go?http://foto.planetadruzey.ru/2138677.png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– муха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1800" dirty="0">
                <a:latin typeface="Times New Roman" pitchFamily="18" charset="0"/>
                <a:cs typeface="Times New Roman" pitchFamily="18" charset="0"/>
                <a:hlinkClick r:id="rId10"/>
              </a:rPr>
              <a:t> https://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0"/>
              </a:rPr>
              <a:t>im0-tub-ru.yandex.net/i?id=4c80567b36f48142ffd7e9ce54f59e9b&amp;n=33&amp;h=215&amp;w=480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–ребус (Лобачевский)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arn-CL" sz="1800" dirty="0" smtClean="0">
                <a:latin typeface="Times New Roman" pitchFamily="18" charset="0"/>
                <a:cs typeface="Times New Roman" pitchFamily="18" charset="0"/>
                <a:hlinkClick r:id="rId11"/>
              </a:rPr>
              <a:t> http://free-illustrations-ls01.gatag.net/images/lgi01a201402030300.jpg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12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паутина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58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 площадь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latin typeface="Times New Roman"/>
              </a:rPr>
              <a:t>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Что в математике обозначают буквой S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714612" y="714356"/>
            <a:ext cx="4214842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- 5 баллов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00702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785927"/>
            <a:ext cx="4464000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71538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Ответ: минус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Назовите математический знак, который используется для обозначения отрицательного значения.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10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баллов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1000100" y="3643314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Ответ: 200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5 баллов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71538" y="1714488"/>
            <a:ext cx="7200000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Разделите 100 на половину.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285728"/>
            <a:ext cx="4286280" cy="78581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+ 5 баллов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1413187"/>
            <a:ext cx="3414537" cy="50289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2285984" y="642918"/>
            <a:ext cx="4500594" cy="85725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20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баллов</a:t>
            </a:r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072361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 bwMode="auto">
          <a:xfrm>
            <a:off x="7858148" y="5572140"/>
            <a:ext cx="1080000" cy="1080000"/>
          </a:xfrm>
          <a:prstGeom prst="actionButtonHom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142976" y="3607730"/>
            <a:ext cx="7072361" cy="1800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</a:rPr>
              <a:t>Ответ: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Лобачевский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Другая 4">
      <a:dk1>
        <a:sysClr val="windowText" lastClr="000000"/>
      </a:dk1>
      <a:lt1>
        <a:srgbClr val="749B77"/>
      </a:lt1>
      <a:dk2>
        <a:srgbClr val="1F497D"/>
      </a:dk2>
      <a:lt2>
        <a:srgbClr val="00B050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1047</TotalTime>
  <Words>679</Words>
  <Application>Microsoft Office PowerPoint</Application>
  <PresentationFormat>Экран (4:3)</PresentationFormat>
  <Paragraphs>139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Century Gothic</vt:lpstr>
      <vt:lpstr>Times New Roman</vt:lpstr>
      <vt:lpstr>Wingdings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-источники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User</cp:lastModifiedBy>
  <cp:revision>118</cp:revision>
  <dcterms:created xsi:type="dcterms:W3CDTF">2016-03-08T05:37:49Z</dcterms:created>
  <dcterms:modified xsi:type="dcterms:W3CDTF">2016-03-25T12:04:02Z</dcterms:modified>
</cp:coreProperties>
</file>