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8" r:id="rId3"/>
    <p:sldId id="266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0000"/>
    <a:srgbClr val="007033"/>
    <a:srgbClr val="030DD7"/>
    <a:srgbClr val="FB350D"/>
    <a:srgbClr val="FF6600"/>
    <a:srgbClr val="FFFFFF"/>
    <a:srgbClr val="C841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67" autoAdjust="0"/>
    <p:restoredTop sz="94660"/>
  </p:normalViewPr>
  <p:slideViewPr>
    <p:cSldViewPr>
      <p:cViewPr varScale="1">
        <p:scale>
          <a:sx n="70" d="100"/>
          <a:sy n="70" d="100"/>
        </p:scale>
        <p:origin x="-13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C478D-0760-40AA-BA1A-E7096D4A2744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792A0-3270-4FF3-8EDA-9BA038239D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919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792A0-3270-4FF3-8EDA-9BA038239D1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3612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792A0-3270-4FF3-8EDA-9BA038239D1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84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792A0-3270-4FF3-8EDA-9BA038239D1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84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792A0-3270-4FF3-8EDA-9BA038239D1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844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792A0-3270-4FF3-8EDA-9BA038239D1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844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792A0-3270-4FF3-8EDA-9BA038239D1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844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792A0-3270-4FF3-8EDA-9BA038239D1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844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792A0-3270-4FF3-8EDA-9BA038239D1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844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792A0-3270-4FF3-8EDA-9BA038239D1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844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792A0-3270-4FF3-8EDA-9BA038239D1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84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929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797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331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747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023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705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907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348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855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440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299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819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6.wav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audio" Target="../media/audio7.wav"/><Relationship Id="rId10" Type="http://schemas.openxmlformats.org/officeDocument/2006/relationships/image" Target="../media/image6.png"/><Relationship Id="rId4" Type="http://schemas.openxmlformats.org/officeDocument/2006/relationships/audio" Target="../media/audio2.wav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5.wav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audio" Target="../media/audio9.wav"/><Relationship Id="rId10" Type="http://schemas.openxmlformats.org/officeDocument/2006/relationships/image" Target="../media/image6.png"/><Relationship Id="rId4" Type="http://schemas.openxmlformats.org/officeDocument/2006/relationships/audio" Target="../media/audio3.wav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6.wav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audio" Target="../media/audio8.wav"/><Relationship Id="rId10" Type="http://schemas.openxmlformats.org/officeDocument/2006/relationships/image" Target="../media/image6.png"/><Relationship Id="rId4" Type="http://schemas.openxmlformats.org/officeDocument/2006/relationships/audio" Target="../media/audio3.wav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preobrajenyasvet.justclick.ru/media/content/preobrajenyasvet/fon-priroda14.jpg" TargetMode="External"/><Relationship Id="rId7" Type="http://schemas.openxmlformats.org/officeDocument/2006/relationships/hyperlink" Target="http://www.playcast.ru/uploads/2015/10/11/15419591.png" TargetMode="External"/><Relationship Id="rId2" Type="http://schemas.openxmlformats.org/officeDocument/2006/relationships/hyperlink" Target="http://stat18.privet.ru/lr/0b1d8127472d63b90a22a9144991104a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mg0.liveinternet.ru/images/attach/c/10/110/961/110961478_2SS.png" TargetMode="External"/><Relationship Id="rId5" Type="http://schemas.openxmlformats.org/officeDocument/2006/relationships/hyperlink" Target="http://stat18.privet.ru/lr/0b1d3d2963abb40fd6f59c7dd59867ae" TargetMode="External"/><Relationship Id="rId4" Type="http://schemas.openxmlformats.org/officeDocument/2006/relationships/hyperlink" Target="http://www.biser.info/files/images2node/biser.info_20598092034c2df854612cf_o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3.wav"/><Relationship Id="rId7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audio" Target="../media/audio4.wav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6.wav"/><Relationship Id="rId7" Type="http://schemas.openxmlformats.org/officeDocument/2006/relationships/image" Target="../media/image2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audio" Target="../media/audio7.wav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6.wav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audio" Target="../media/audio8.wav"/><Relationship Id="rId10" Type="http://schemas.openxmlformats.org/officeDocument/2006/relationships/image" Target="../media/image6.png"/><Relationship Id="rId4" Type="http://schemas.openxmlformats.org/officeDocument/2006/relationships/audio" Target="../media/audio3.wav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3.wav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audio" Target="../media/audio6.wav"/><Relationship Id="rId10" Type="http://schemas.openxmlformats.org/officeDocument/2006/relationships/image" Target="../media/image6.png"/><Relationship Id="rId4" Type="http://schemas.openxmlformats.org/officeDocument/2006/relationships/audio" Target="../media/audio9.wav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5.wav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audio" Target="../media/audio7.wav"/><Relationship Id="rId10" Type="http://schemas.openxmlformats.org/officeDocument/2006/relationships/image" Target="../media/image6.png"/><Relationship Id="rId4" Type="http://schemas.openxmlformats.org/officeDocument/2006/relationships/audio" Target="../media/audio6.wav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3.wav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audio" Target="../media/audio9.wav"/><Relationship Id="rId10" Type="http://schemas.openxmlformats.org/officeDocument/2006/relationships/image" Target="../media/image6.png"/><Relationship Id="rId4" Type="http://schemas.openxmlformats.org/officeDocument/2006/relationships/audio" Target="../media/audio2.wav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audio" Target="../media/audio7.wav"/><Relationship Id="rId10" Type="http://schemas.openxmlformats.org/officeDocument/2006/relationships/image" Target="../media/image6.png"/><Relationship Id="rId4" Type="http://schemas.openxmlformats.org/officeDocument/2006/relationships/audio" Target="../media/audio5.wav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58" y="2636912"/>
            <a:ext cx="9144000" cy="1470025"/>
          </a:xfrm>
        </p:spPr>
        <p:txBody>
          <a:bodyPr>
            <a:noAutofit/>
          </a:bodyPr>
          <a:lstStyle/>
          <a:p>
            <a:r>
              <a:rPr lang="ru-RU" sz="4800" b="1" u="sng" dirty="0" smtClean="0">
                <a:solidFill>
                  <a:srgbClr val="7030A0"/>
                </a:solidFill>
              </a:rPr>
              <a:t>Интерактивный тренажёр</a:t>
            </a:r>
            <a:br>
              <a:rPr lang="ru-RU" sz="4800" b="1" u="sng" dirty="0" smtClean="0">
                <a:solidFill>
                  <a:srgbClr val="7030A0"/>
                </a:solidFill>
              </a:rPr>
            </a:br>
            <a:r>
              <a:rPr lang="ru-RU" sz="4800" b="1" u="sng" dirty="0" smtClean="0">
                <a:solidFill>
                  <a:srgbClr val="7030A0"/>
                </a:solidFill>
              </a:rPr>
              <a:t>«Разряды местоимений»</a:t>
            </a:r>
            <a:r>
              <a:rPr lang="ru-RU" sz="4800" b="1" dirty="0">
                <a:solidFill>
                  <a:srgbClr val="7030A0"/>
                </a:solidFill>
              </a:rPr>
              <a:t/>
            </a:r>
            <a:br>
              <a:rPr lang="ru-RU" sz="4800" b="1" dirty="0">
                <a:solidFill>
                  <a:srgbClr val="7030A0"/>
                </a:solidFill>
              </a:rPr>
            </a:b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8090" y="5229200"/>
            <a:ext cx="8424936" cy="972008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solidFill>
                  <a:srgbClr val="002060"/>
                </a:solidFill>
                <a:latin typeface="Calibri" pitchFamily="34" charset="0"/>
              </a:rPr>
              <a:t>Стефанова</a:t>
            </a:r>
            <a:r>
              <a:rPr lang="ru-RU" sz="2400" b="1" dirty="0">
                <a:solidFill>
                  <a:srgbClr val="002060"/>
                </a:solidFill>
                <a:latin typeface="Calibri" pitchFamily="34" charset="0"/>
              </a:rPr>
              <a:t> Л. М., учитель русского языка и литературы</a:t>
            </a:r>
            <a:r>
              <a:rPr lang="en-US" sz="24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Calibri" pitchFamily="34" charset="0"/>
              </a:rPr>
              <a:t>                             </a:t>
            </a:r>
            <a:r>
              <a:rPr lang="en-US" sz="2400" b="1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Calibri" pitchFamily="34" charset="0"/>
              </a:rPr>
              <a:t>УКП </a:t>
            </a:r>
            <a:r>
              <a:rPr lang="ru-RU" sz="2400" b="1" dirty="0">
                <a:solidFill>
                  <a:srgbClr val="002060"/>
                </a:solidFill>
                <a:latin typeface="Calibri" pitchFamily="34" charset="0"/>
              </a:rPr>
              <a:t>«РДБ» ГОУ РК «РЦО» г. Сыктывкара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91998" y="6388026"/>
            <a:ext cx="852002" cy="469974"/>
          </a:xfrm>
          <a:prstGeom prst="actionButtonForwardNex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ведения 6">
            <a:hlinkClick r:id="" action="ppaction://hlinkshowjump?jump=lastslide" highlightClick="1"/>
          </p:cNvPr>
          <p:cNvSpPr/>
          <p:nvPr/>
        </p:nvSpPr>
        <p:spPr>
          <a:xfrm>
            <a:off x="7474798" y="6388026"/>
            <a:ext cx="817200" cy="471600"/>
          </a:xfrm>
          <a:prstGeom prst="actionButtonInformation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69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975730" y="5039784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            </a:t>
            </a:r>
            <a:r>
              <a:rPr lang="ru-RU" sz="3000" b="1" dirty="0" smtClean="0">
                <a:solidFill>
                  <a:srgbClr val="002060"/>
                </a:solidFill>
              </a:rPr>
              <a:t>В) всякий</a:t>
            </a:r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5180378"/>
            <a:ext cx="900000" cy="72692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969620" y="213285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А) собой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69620" y="357301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Б</a:t>
            </a:r>
            <a:r>
              <a:rPr lang="ru-RU" sz="3000" b="1" dirty="0">
                <a:solidFill>
                  <a:srgbClr val="002060"/>
                </a:solidFill>
              </a:rPr>
              <a:t>) </a:t>
            </a:r>
            <a:r>
              <a:rPr lang="ru-RU" sz="3000" b="1" dirty="0" smtClean="0">
                <a:solidFill>
                  <a:srgbClr val="002060"/>
                </a:solidFill>
              </a:rPr>
              <a:t>чей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19433" cy="1224136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8. </a:t>
            </a:r>
            <a:r>
              <a:rPr lang="ru-RU" sz="3600" b="1" dirty="0" smtClean="0">
                <a:solidFill>
                  <a:srgbClr val="002060"/>
                </a:solidFill>
              </a:rPr>
              <a:t>Укажите определительное местоимение: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310394"/>
            <a:ext cx="900000" cy="6850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788297"/>
            <a:ext cx="900000" cy="701588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291998" y="6388026"/>
            <a:ext cx="852002" cy="469974"/>
          </a:xfrm>
          <a:prstGeom prst="actionButtonForwardNex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66616" y="5615013"/>
            <a:ext cx="1008000" cy="1008000"/>
          </a:xfrm>
          <a:prstGeom prst="ellips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8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9743" y="2199937"/>
            <a:ext cx="2495762" cy="282493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4" y="5461819"/>
            <a:ext cx="1330564" cy="131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86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 торопис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3108E-6 L -0.30903 0.1010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1" y="504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Это 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975730" y="5039784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             </a:t>
            </a:r>
          </a:p>
          <a:p>
            <a:pPr algn="ctr"/>
            <a:r>
              <a:rPr lang="ru-RU" sz="3000" b="1" dirty="0" smtClean="0">
                <a:solidFill>
                  <a:srgbClr val="002060"/>
                </a:solidFill>
              </a:rPr>
              <a:t>           В) кто-нибудь, любой, кто</a:t>
            </a:r>
          </a:p>
          <a:p>
            <a:pPr algn="ctr"/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840" y="5180378"/>
            <a:ext cx="900000" cy="72692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969620" y="213285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        </a:t>
            </a:r>
            <a:r>
              <a:rPr lang="ru-RU" sz="3000" b="1" dirty="0" smtClean="0">
                <a:solidFill>
                  <a:srgbClr val="002060"/>
                </a:solidFill>
              </a:rPr>
              <a:t>А) тот, кто-либо, кое-что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69620" y="357301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</a:rPr>
              <a:t>           Б) кто-то, что-то,  кое-кто 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67544" y="619200"/>
            <a:ext cx="8219433" cy="1144800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9. </a:t>
            </a:r>
            <a:r>
              <a:rPr lang="ru-RU" sz="3600" b="1" dirty="0" smtClean="0">
                <a:solidFill>
                  <a:srgbClr val="002060"/>
                </a:solidFill>
              </a:rPr>
              <a:t>В какой группе все местоимения неопределённые?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840" y="2283630"/>
            <a:ext cx="900000" cy="6850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840" y="3757897"/>
            <a:ext cx="900000" cy="701588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291998" y="6388026"/>
            <a:ext cx="852002" cy="469974"/>
          </a:xfrm>
          <a:prstGeom prst="actionButtonForwardNex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266616" y="5615013"/>
            <a:ext cx="1008000" cy="1008000"/>
          </a:xfrm>
          <a:prstGeom prst="ellips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9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9743" y="2199937"/>
            <a:ext cx="2495762" cy="282493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4" y="5461819"/>
            <a:ext cx="1330564" cy="131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70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Будь внимательне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Ай-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008E-7 L -0.31892 0.3101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55" y="1549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Молодец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6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975730" y="5039784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                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В) меня – возвратное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5180378"/>
            <a:ext cx="900000" cy="72692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942056" y="213285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                      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А) твой – указательное</a:t>
            </a:r>
          </a:p>
          <a:p>
            <a:r>
              <a:rPr lang="ru-RU" sz="3000" b="1" dirty="0" smtClean="0">
                <a:solidFill>
                  <a:srgbClr val="002060"/>
                </a:solidFill>
              </a:rPr>
              <a:t> 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69620" y="357301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Б) сам – определительное  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67544" y="619200"/>
            <a:ext cx="8219433" cy="1144800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10. </a:t>
            </a:r>
            <a:r>
              <a:rPr lang="ru-RU" sz="3600" b="1" dirty="0" smtClean="0">
                <a:solidFill>
                  <a:srgbClr val="002060"/>
                </a:solidFill>
              </a:rPr>
              <a:t>Найдите ошибку в определении разряда местоимения: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294384"/>
            <a:ext cx="900000" cy="6850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910" y="3726278"/>
            <a:ext cx="900000" cy="701588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291998" y="6388026"/>
            <a:ext cx="852002" cy="469974"/>
          </a:xfrm>
          <a:prstGeom prst="actionButtonForwardNex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266616" y="5615013"/>
            <a:ext cx="1008000" cy="1008000"/>
          </a:xfrm>
          <a:prstGeom prst="ellips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100" b="1" dirty="0" smtClean="0">
                <a:solidFill>
                  <a:srgbClr val="002060"/>
                </a:solidFill>
              </a:rPr>
              <a:t>10</a:t>
            </a:r>
            <a:endParaRPr lang="ru-RU" sz="4100" b="1" dirty="0">
              <a:solidFill>
                <a:srgbClr val="00206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9743" y="2199937"/>
            <a:ext cx="2495762" cy="282493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4" y="5461819"/>
            <a:ext cx="1330564" cy="131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20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Ай-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3108E-6 L -0.30903 0.1010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1" y="504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Ты отлично знаеш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6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" action="ppaction://hlinkshowjump?jump=endshow" highlightClick="1"/>
          </p:cNvPr>
          <p:cNvSpPr/>
          <p:nvPr/>
        </p:nvSpPr>
        <p:spPr>
          <a:xfrm>
            <a:off x="8326800" y="6385774"/>
            <a:ext cx="817200" cy="471600"/>
          </a:xfrm>
          <a:prstGeom prst="actionButtonRetur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err="1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136" y="2420888"/>
            <a:ext cx="900000" cy="7269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717032"/>
            <a:ext cx="900000" cy="7015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136" y="4682340"/>
            <a:ext cx="900000" cy="685055"/>
          </a:xfrm>
          <a:prstGeom prst="rect">
            <a:avLst/>
          </a:prstGeom>
        </p:spPr>
      </p:pic>
      <p:sp>
        <p:nvSpPr>
          <p:cNvPr id="2" name="Выноска-облако 1"/>
          <p:cNvSpPr/>
          <p:nvPr/>
        </p:nvSpPr>
        <p:spPr>
          <a:xfrm>
            <a:off x="1359452" y="1126661"/>
            <a:ext cx="4580699" cy="1800199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800" b="1" i="1" dirty="0" smtClean="0">
              <a:solidFill>
                <a:srgbClr val="002060"/>
              </a:solidFill>
            </a:endParaRPr>
          </a:p>
          <a:p>
            <a:pPr algn="ctr"/>
            <a:endParaRPr lang="ru-RU" sz="800" b="1" i="1" dirty="0">
              <a:solidFill>
                <a:srgbClr val="002060"/>
              </a:solidFill>
            </a:endParaRP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</a:rPr>
              <a:t>Молодцы</a:t>
            </a:r>
            <a:r>
              <a:rPr lang="ru-RU" sz="3600" b="1" i="1" dirty="0">
                <a:solidFill>
                  <a:srgbClr val="002060"/>
                </a:solidFill>
              </a:rPr>
              <a:t>, ребята!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9743" y="2199937"/>
            <a:ext cx="2495762" cy="2824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93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103" y="1104505"/>
            <a:ext cx="8229600" cy="93610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Интернет-источники: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2097" y="2060848"/>
            <a:ext cx="91440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200" b="1" dirty="0" smtClean="0">
              <a:solidFill>
                <a:srgbClr val="002060"/>
              </a:solidFill>
              <a:hlinkClick r:id="rId2"/>
            </a:endParaRPr>
          </a:p>
          <a:p>
            <a:pPr algn="ctr"/>
            <a:r>
              <a:rPr lang="en-US" sz="2200" b="1" dirty="0" smtClean="0">
                <a:solidFill>
                  <a:srgbClr val="002060"/>
                </a:solidFill>
                <a:hlinkClick r:id="rId3"/>
              </a:rPr>
              <a:t>http://preobrajenyasvet.justclick.ru/media/content/preobrajenyasvet/fon-priroda14.jpg</a:t>
            </a:r>
            <a:r>
              <a:rPr lang="ru-RU" sz="2200" b="1" dirty="0" smtClean="0">
                <a:solidFill>
                  <a:srgbClr val="002060"/>
                </a:solidFill>
              </a:rPr>
              <a:t> - фон для презентации </a:t>
            </a:r>
            <a:endParaRPr lang="ru-RU" sz="2200" b="1" dirty="0">
              <a:solidFill>
                <a:srgbClr val="002060"/>
              </a:solidFill>
              <a:hlinkClick r:id="rId2"/>
            </a:endParaRPr>
          </a:p>
          <a:p>
            <a:pPr algn="ctr"/>
            <a:r>
              <a:rPr lang="en-US" sz="2200" b="1" dirty="0" smtClean="0">
                <a:solidFill>
                  <a:srgbClr val="002060"/>
                </a:solidFill>
                <a:hlinkClick r:id="rId2"/>
              </a:rPr>
              <a:t>http</a:t>
            </a:r>
            <a:r>
              <a:rPr lang="en-US" sz="2200" b="1" dirty="0">
                <a:solidFill>
                  <a:srgbClr val="002060"/>
                </a:solidFill>
                <a:hlinkClick r:id="rId2"/>
              </a:rPr>
              <a:t>://</a:t>
            </a:r>
            <a:r>
              <a:rPr lang="en-US" sz="2200" b="1" dirty="0" smtClean="0">
                <a:solidFill>
                  <a:srgbClr val="002060"/>
                </a:solidFill>
                <a:hlinkClick r:id="rId2"/>
              </a:rPr>
              <a:t>stat18.privet.ru/lr/0b1d8127472d63b90a22a9144991104a</a:t>
            </a:r>
            <a:r>
              <a:rPr lang="en-US" sz="2200" b="1" dirty="0" smtClean="0">
                <a:solidFill>
                  <a:srgbClr val="002060"/>
                </a:solidFill>
              </a:rPr>
              <a:t> - </a:t>
            </a:r>
            <a:r>
              <a:rPr lang="ru-RU" sz="2200" b="1" dirty="0" smtClean="0">
                <a:solidFill>
                  <a:srgbClr val="002060"/>
                </a:solidFill>
              </a:rPr>
              <a:t>бабочка</a:t>
            </a:r>
          </a:p>
          <a:p>
            <a:pPr algn="ctr"/>
            <a:r>
              <a:rPr lang="en-US" sz="2200" b="1" dirty="0">
                <a:solidFill>
                  <a:srgbClr val="002060"/>
                </a:solidFill>
                <a:hlinkClick r:id="rId4"/>
              </a:rPr>
              <a:t>http://</a:t>
            </a:r>
            <a:r>
              <a:rPr lang="en-US" sz="2200" b="1" dirty="0" smtClean="0">
                <a:solidFill>
                  <a:srgbClr val="002060"/>
                </a:solidFill>
                <a:hlinkClick r:id="rId4"/>
              </a:rPr>
              <a:t>www.biser.info/files/images2node/biser.info_20598092034c2df854612cf_o.png</a:t>
            </a:r>
            <a:r>
              <a:rPr lang="ru-RU" sz="2200" b="1" dirty="0" smtClean="0">
                <a:solidFill>
                  <a:srgbClr val="002060"/>
                </a:solidFill>
              </a:rPr>
              <a:t> - бабочка</a:t>
            </a:r>
          </a:p>
          <a:p>
            <a:pPr algn="ctr"/>
            <a:r>
              <a:rPr lang="en-US" sz="2200" b="1" dirty="0">
                <a:hlinkClick r:id="rId5"/>
              </a:rPr>
              <a:t>http://stat18.privet.ru/lr/0b1d3d2963abb40fd6f59c7dd59867ae</a:t>
            </a:r>
            <a:r>
              <a:rPr lang="ru-RU" sz="2200" b="1" dirty="0"/>
              <a:t> </a:t>
            </a:r>
            <a:r>
              <a:rPr lang="ru-RU" sz="2200" b="1" dirty="0">
                <a:solidFill>
                  <a:srgbClr val="002060"/>
                </a:solidFill>
              </a:rPr>
              <a:t>- </a:t>
            </a:r>
            <a:r>
              <a:rPr lang="ru-RU" sz="2200" b="1" dirty="0" smtClean="0">
                <a:solidFill>
                  <a:srgbClr val="002060"/>
                </a:solidFill>
              </a:rPr>
              <a:t>бабочка</a:t>
            </a:r>
          </a:p>
          <a:p>
            <a:pPr algn="ctr"/>
            <a:r>
              <a:rPr lang="en-US" sz="2200" b="1" dirty="0">
                <a:solidFill>
                  <a:srgbClr val="002060"/>
                </a:solidFill>
                <a:hlinkClick r:id="rId6"/>
              </a:rPr>
              <a:t>http://</a:t>
            </a:r>
            <a:r>
              <a:rPr lang="en-US" sz="2200" b="1" dirty="0" smtClean="0">
                <a:solidFill>
                  <a:srgbClr val="002060"/>
                </a:solidFill>
                <a:hlinkClick r:id="rId6"/>
              </a:rPr>
              <a:t>img0.liveinternet.ru/images/attach/c/10/110/961/110961478_2SS.png</a:t>
            </a:r>
            <a:r>
              <a:rPr lang="ru-RU" sz="2200" b="1" dirty="0" smtClean="0">
                <a:solidFill>
                  <a:srgbClr val="002060"/>
                </a:solidFill>
              </a:rPr>
              <a:t> - пчела</a:t>
            </a:r>
            <a:endParaRPr lang="en-US" sz="2200" b="1" dirty="0" smtClean="0">
              <a:solidFill>
                <a:srgbClr val="002060"/>
              </a:solidFill>
            </a:endParaRPr>
          </a:p>
          <a:p>
            <a:pPr algn="ctr"/>
            <a:r>
              <a:rPr lang="en-US" sz="2200" b="1" dirty="0">
                <a:solidFill>
                  <a:srgbClr val="002060"/>
                </a:solidFill>
                <a:hlinkClick r:id="rId7"/>
              </a:rPr>
              <a:t>http://</a:t>
            </a:r>
            <a:r>
              <a:rPr lang="en-US" sz="2200" b="1" dirty="0" smtClean="0">
                <a:solidFill>
                  <a:srgbClr val="002060"/>
                </a:solidFill>
                <a:hlinkClick r:id="rId7"/>
              </a:rPr>
              <a:t>www.playcast.ru/uploads/2015/10/11/15419591.png</a:t>
            </a:r>
            <a:r>
              <a:rPr lang="en-US" sz="2200" b="1" dirty="0" smtClean="0">
                <a:solidFill>
                  <a:srgbClr val="002060"/>
                </a:solidFill>
              </a:rPr>
              <a:t> - </a:t>
            </a:r>
            <a:r>
              <a:rPr lang="ru-RU" sz="2200" b="1" dirty="0" smtClean="0">
                <a:solidFill>
                  <a:srgbClr val="002060"/>
                </a:solidFill>
              </a:rPr>
              <a:t>цветы</a:t>
            </a:r>
            <a:endParaRPr lang="ru-RU" sz="2200" b="1" dirty="0">
              <a:solidFill>
                <a:srgbClr val="002060"/>
              </a:solidFill>
            </a:endParaRPr>
          </a:p>
          <a:p>
            <a:pPr algn="ctr"/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4" name="Управляющая кнопка: назад 3">
            <a:hlinkClick r:id="" action="ppaction://hlinkshowjump?jump=firstslide" highlightClick="1"/>
          </p:cNvPr>
          <p:cNvSpPr/>
          <p:nvPr/>
        </p:nvSpPr>
        <p:spPr>
          <a:xfrm>
            <a:off x="8336806" y="6386400"/>
            <a:ext cx="817200" cy="471600"/>
          </a:xfrm>
          <a:prstGeom prst="actionButtonBackPreviou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err="1"/>
          </a:p>
        </p:txBody>
      </p:sp>
    </p:spTree>
    <p:extLst>
      <p:ext uri="{BB962C8B-B14F-4D97-AF65-F5344CB8AC3E}">
        <p14:creationId xmlns:p14="http://schemas.microsoft.com/office/powerpoint/2010/main" val="5153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57200" y="2690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91998" y="6388026"/>
            <a:ext cx="852002" cy="469974"/>
          </a:xfrm>
          <a:prstGeom prst="actionButtonForwardNex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717032"/>
            <a:ext cx="900000" cy="7015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136" y="4682340"/>
            <a:ext cx="900000" cy="68505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136" y="2420888"/>
            <a:ext cx="900000" cy="726923"/>
          </a:xfrm>
          <a:prstGeom prst="rect">
            <a:avLst/>
          </a:prstGeom>
        </p:spPr>
      </p:pic>
      <p:sp>
        <p:nvSpPr>
          <p:cNvPr id="13" name="Выноска-облако 12"/>
          <p:cNvSpPr/>
          <p:nvPr/>
        </p:nvSpPr>
        <p:spPr>
          <a:xfrm>
            <a:off x="1359452" y="1126661"/>
            <a:ext cx="4886683" cy="1800199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8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Ребята! Выбирайте верные ответы с помощью бабочек.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9743" y="2348880"/>
            <a:ext cx="2495762" cy="2824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84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ривет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975730" y="5039784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             </a:t>
            </a:r>
            <a:r>
              <a:rPr lang="ru-RU" sz="3000" b="1" dirty="0" smtClean="0">
                <a:solidFill>
                  <a:srgbClr val="002060"/>
                </a:solidFill>
              </a:rPr>
              <a:t>В) ваш</a:t>
            </a:r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156" y="5180378"/>
            <a:ext cx="900000" cy="72692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969620" y="213285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А</a:t>
            </a:r>
            <a:r>
              <a:rPr lang="ru-RU" sz="3000" b="1" dirty="0">
                <a:solidFill>
                  <a:srgbClr val="002060"/>
                </a:solidFill>
              </a:rPr>
              <a:t>) </a:t>
            </a:r>
            <a:r>
              <a:rPr lang="ru-RU" sz="3000" b="1" dirty="0" smtClean="0">
                <a:solidFill>
                  <a:srgbClr val="002060"/>
                </a:solidFill>
              </a:rPr>
              <a:t>себя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69620" y="357301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Б</a:t>
            </a:r>
            <a:r>
              <a:rPr lang="ru-RU" sz="3000" b="1" dirty="0">
                <a:solidFill>
                  <a:srgbClr val="002060"/>
                </a:solidFill>
              </a:rPr>
              <a:t>) </a:t>
            </a:r>
            <a:r>
              <a:rPr lang="ru-RU" sz="3000" b="1" dirty="0" smtClean="0">
                <a:solidFill>
                  <a:srgbClr val="002060"/>
                </a:solidFill>
              </a:rPr>
              <a:t>вы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57377" y="476672"/>
            <a:ext cx="8229600" cy="1143000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1. </a:t>
            </a:r>
            <a:r>
              <a:rPr lang="ru-RU" sz="3600" b="1" dirty="0" smtClean="0">
                <a:solidFill>
                  <a:srgbClr val="002060"/>
                </a:solidFill>
              </a:rPr>
              <a:t>Укажите  личное местоимение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156" y="2294384"/>
            <a:ext cx="900000" cy="6850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156" y="3726278"/>
            <a:ext cx="900000" cy="701588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291998" y="6388026"/>
            <a:ext cx="852002" cy="469974"/>
          </a:xfrm>
          <a:prstGeom prst="actionButtonForwardNex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66616" y="5615013"/>
            <a:ext cx="1008000" cy="1008000"/>
          </a:xfrm>
          <a:prstGeom prst="ellips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1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9743" y="2199937"/>
            <a:ext cx="2495762" cy="282493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4" y="5461819"/>
            <a:ext cx="1330564" cy="131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08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 торопис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Ай-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54209E-6 L -0.31267 0.3147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42" y="1572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равильно. Молоде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975730" y="5039784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В)</a:t>
            </a:r>
            <a:r>
              <a:rPr lang="ru-RU" sz="3000" dirty="0" smtClean="0"/>
              <a:t> </a:t>
            </a:r>
            <a:r>
              <a:rPr lang="ru-RU" sz="3000" b="1" dirty="0" smtClean="0">
                <a:solidFill>
                  <a:srgbClr val="002060"/>
                </a:solidFill>
              </a:rPr>
              <a:t>сам</a:t>
            </a:r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797" y="5180378"/>
            <a:ext cx="900000" cy="72692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969620" y="213285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А</a:t>
            </a:r>
            <a:r>
              <a:rPr lang="ru-RU" sz="3000" b="1" dirty="0">
                <a:solidFill>
                  <a:srgbClr val="002060"/>
                </a:solidFill>
              </a:rPr>
              <a:t>) </a:t>
            </a:r>
            <a:r>
              <a:rPr lang="ru-RU" sz="3000" b="1" dirty="0" smtClean="0">
                <a:solidFill>
                  <a:srgbClr val="002060"/>
                </a:solidFill>
              </a:rPr>
              <a:t>свой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69620" y="357301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Б</a:t>
            </a:r>
            <a:r>
              <a:rPr lang="ru-RU" sz="3000" b="1" dirty="0">
                <a:solidFill>
                  <a:srgbClr val="002060"/>
                </a:solidFill>
              </a:rPr>
              <a:t>) </a:t>
            </a:r>
            <a:r>
              <a:rPr lang="ru-RU" sz="3000" b="1" dirty="0" smtClean="0">
                <a:solidFill>
                  <a:srgbClr val="002060"/>
                </a:solidFill>
              </a:rPr>
              <a:t>себя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57377" y="476672"/>
            <a:ext cx="8229600" cy="1143000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2. </a:t>
            </a:r>
            <a:r>
              <a:rPr lang="ru-RU" sz="3600" b="1" dirty="0" smtClean="0">
                <a:solidFill>
                  <a:srgbClr val="002060"/>
                </a:solidFill>
              </a:rPr>
              <a:t>Укажите возвратное местоимение: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432" y="2294384"/>
            <a:ext cx="900000" cy="6850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840" y="3726278"/>
            <a:ext cx="900000" cy="701588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291998" y="6388026"/>
            <a:ext cx="852002" cy="469974"/>
          </a:xfrm>
          <a:prstGeom prst="actionButtonForwardNex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66616" y="5615013"/>
            <a:ext cx="1008000" cy="1008000"/>
          </a:xfrm>
          <a:prstGeom prst="ellips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2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9743" y="2199937"/>
            <a:ext cx="2495762" cy="28249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4" y="5461819"/>
            <a:ext cx="1330564" cy="131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73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Будь внимательне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54209E-6 L -0.31892 0.3147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55" y="1572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Это 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975730" y="5039784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            </a:t>
            </a:r>
            <a:r>
              <a:rPr lang="ru-RU" sz="3000" b="1" dirty="0" smtClean="0">
                <a:solidFill>
                  <a:srgbClr val="002060"/>
                </a:solidFill>
              </a:rPr>
              <a:t>В) иной</a:t>
            </a:r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618" y="5180378"/>
            <a:ext cx="900000" cy="72692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969620" y="213285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А</a:t>
            </a:r>
            <a:r>
              <a:rPr lang="ru-RU" sz="3000" b="1" dirty="0">
                <a:solidFill>
                  <a:srgbClr val="002060"/>
                </a:solidFill>
              </a:rPr>
              <a:t>) </a:t>
            </a:r>
            <a:r>
              <a:rPr lang="ru-RU" sz="3000" b="1" dirty="0" smtClean="0">
                <a:solidFill>
                  <a:srgbClr val="002060"/>
                </a:solidFill>
              </a:rPr>
              <a:t>твой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69620" y="357301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Б</a:t>
            </a:r>
            <a:r>
              <a:rPr lang="ru-RU" sz="3000" b="1" dirty="0">
                <a:solidFill>
                  <a:srgbClr val="002060"/>
                </a:solidFill>
              </a:rPr>
              <a:t>) </a:t>
            </a:r>
            <a:r>
              <a:rPr lang="ru-RU" sz="3000" b="1" dirty="0" smtClean="0">
                <a:solidFill>
                  <a:srgbClr val="002060"/>
                </a:solidFill>
              </a:rPr>
              <a:t>тебя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57377" y="476672"/>
            <a:ext cx="8229600" cy="1143000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3</a:t>
            </a:r>
            <a:r>
              <a:rPr lang="ru-RU" sz="3600" b="1" dirty="0">
                <a:solidFill>
                  <a:srgbClr val="002060"/>
                </a:solidFill>
              </a:rPr>
              <a:t>. </a:t>
            </a:r>
            <a:r>
              <a:rPr lang="ru-RU" sz="3600" b="1" dirty="0" smtClean="0">
                <a:solidFill>
                  <a:srgbClr val="002060"/>
                </a:solidFill>
              </a:rPr>
              <a:t>Найдите притяжательное местоимение:</a:t>
            </a:r>
            <a:r>
              <a:rPr lang="ru-RU" sz="3600" b="1" dirty="0">
                <a:solidFill>
                  <a:srgbClr val="002060"/>
                </a:solidFill>
              </a:rPr>
              <a:t/>
            </a:r>
            <a:br>
              <a:rPr lang="ru-RU" sz="3600" b="1" dirty="0">
                <a:solidFill>
                  <a:srgbClr val="002060"/>
                </a:solidFill>
              </a:rPr>
            </a:b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739" y="2294384"/>
            <a:ext cx="900000" cy="6850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739" y="3726278"/>
            <a:ext cx="900000" cy="701588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291998" y="6388026"/>
            <a:ext cx="852002" cy="469974"/>
          </a:xfrm>
          <a:prstGeom prst="actionButtonForwardNex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66616" y="5615013"/>
            <a:ext cx="1008000" cy="1008000"/>
          </a:xfrm>
          <a:prstGeom prst="ellips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3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9743" y="2199937"/>
            <a:ext cx="2495762" cy="282493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4" y="5461819"/>
            <a:ext cx="1330564" cy="131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25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Ай-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93987E-6 L -0.31076 0.5245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38" y="2622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Ты отлично знаеш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975730" y="5039784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В)</a:t>
            </a:r>
            <a:r>
              <a:rPr lang="ru-RU" sz="3000" dirty="0" smtClean="0"/>
              <a:t> </a:t>
            </a:r>
            <a:r>
              <a:rPr lang="ru-RU" sz="3000" b="1" dirty="0" smtClean="0">
                <a:solidFill>
                  <a:srgbClr val="002060"/>
                </a:solidFill>
              </a:rPr>
              <a:t>эта книга  </a:t>
            </a:r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848" y="5180378"/>
            <a:ext cx="900000" cy="726924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969620" y="213285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А) увидел его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69620" y="357301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Б) его тетрадь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67543" y="475200"/>
            <a:ext cx="8229600" cy="1144800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4. </a:t>
            </a:r>
            <a:r>
              <a:rPr lang="ru-RU" sz="3600" b="1" dirty="0">
                <a:solidFill>
                  <a:srgbClr val="002060"/>
                </a:solidFill>
              </a:rPr>
              <a:t>Укажите словосочетание с </a:t>
            </a:r>
            <a:r>
              <a:rPr lang="ru-RU" sz="3600" b="1" dirty="0" smtClean="0">
                <a:solidFill>
                  <a:srgbClr val="002060"/>
                </a:solidFill>
              </a:rPr>
              <a:t>притяжательным местоимением:</a:t>
            </a:r>
            <a:r>
              <a:rPr lang="ru-RU" sz="3600" b="1" dirty="0">
                <a:solidFill>
                  <a:srgbClr val="002060"/>
                </a:solidFill>
              </a:rPr>
              <a:t/>
            </a:r>
            <a:br>
              <a:rPr lang="ru-RU" sz="3600" b="1" dirty="0">
                <a:solidFill>
                  <a:srgbClr val="002060"/>
                </a:solidFill>
              </a:rPr>
            </a:b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294384"/>
            <a:ext cx="900000" cy="6850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726278"/>
            <a:ext cx="900000" cy="701587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291998" y="6388026"/>
            <a:ext cx="852002" cy="469974"/>
          </a:xfrm>
          <a:prstGeom prst="actionButtonForwardNex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266616" y="5615013"/>
            <a:ext cx="1008000" cy="1008000"/>
          </a:xfrm>
          <a:prstGeom prst="ellips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4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9743" y="2199937"/>
            <a:ext cx="2495762" cy="282493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4" y="5461819"/>
            <a:ext cx="1330564" cy="131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12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Ай-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54209E-6 L -0.30903 0.3147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1" y="1572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Молодец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6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2969620" y="213285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А) который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75730" y="5039784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В) этот</a:t>
            </a:r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618" y="5180378"/>
            <a:ext cx="900000" cy="726923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2969620" y="357301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Б) твой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67544" y="475200"/>
            <a:ext cx="8219433" cy="1144800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/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5</a:t>
            </a:r>
            <a:r>
              <a:rPr lang="ru-RU" sz="3600" b="1" dirty="0">
                <a:solidFill>
                  <a:srgbClr val="002060"/>
                </a:solidFill>
              </a:rPr>
              <a:t>. </a:t>
            </a:r>
            <a:r>
              <a:rPr lang="ru-RU" sz="3600" b="1" dirty="0" smtClean="0">
                <a:solidFill>
                  <a:srgbClr val="002060"/>
                </a:solidFill>
              </a:rPr>
              <a:t>Найдите указательное местоимение: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>
                <a:solidFill>
                  <a:srgbClr val="002060"/>
                </a:solidFill>
              </a:rPr>
              <a:t/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000" b="1" dirty="0" smtClean="0">
                <a:solidFill>
                  <a:srgbClr val="002060"/>
                </a:solidFill>
              </a:rPr>
              <a:t>                                          </a:t>
            </a:r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294384"/>
            <a:ext cx="900000" cy="6850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749021"/>
            <a:ext cx="900000" cy="701588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291998" y="6388026"/>
            <a:ext cx="852002" cy="469974"/>
          </a:xfrm>
          <a:prstGeom prst="actionButtonForwardNex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66616" y="5615013"/>
            <a:ext cx="1008000" cy="1008000"/>
          </a:xfrm>
          <a:prstGeom prst="ellips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5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9743" y="2199937"/>
            <a:ext cx="2495762" cy="282493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4" y="5461819"/>
            <a:ext cx="1330564" cy="131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2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Будь внимательне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одумай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43108E-6 L -0.31198 0.1010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8" y="504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Это 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975730" y="5039784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         </a:t>
            </a:r>
            <a:r>
              <a:rPr lang="ru-RU" sz="3000" b="1" dirty="0" smtClean="0">
                <a:solidFill>
                  <a:srgbClr val="002060"/>
                </a:solidFill>
              </a:rPr>
              <a:t>В) никакой, некий, чей</a:t>
            </a:r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080" y="5180378"/>
            <a:ext cx="900000" cy="72692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969620" y="213285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А) никто, ничего, нечего  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69620" y="357301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Б</a:t>
            </a:r>
            <a:r>
              <a:rPr lang="ru-RU" sz="3000" b="1" dirty="0">
                <a:solidFill>
                  <a:srgbClr val="002060"/>
                </a:solidFill>
              </a:rPr>
              <a:t>) </a:t>
            </a:r>
            <a:r>
              <a:rPr lang="ru-RU" sz="3000" b="1" dirty="0" smtClean="0">
                <a:solidFill>
                  <a:srgbClr val="002060"/>
                </a:solidFill>
              </a:rPr>
              <a:t>ничей, никого, некто 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67544" y="475200"/>
            <a:ext cx="8219433" cy="1144800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6</a:t>
            </a:r>
            <a:r>
              <a:rPr lang="ru-RU" sz="3600" b="1" dirty="0">
                <a:solidFill>
                  <a:srgbClr val="002060"/>
                </a:solidFill>
              </a:rPr>
              <a:t>. В </a:t>
            </a:r>
            <a:r>
              <a:rPr lang="ru-RU" sz="3600" b="1" dirty="0" smtClean="0">
                <a:solidFill>
                  <a:srgbClr val="002060"/>
                </a:solidFill>
              </a:rPr>
              <a:t>какой группе все местоимения отрицательные?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294384"/>
            <a:ext cx="900000" cy="6850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080" y="3726278"/>
            <a:ext cx="900000" cy="701588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291998" y="6388026"/>
            <a:ext cx="852002" cy="469974"/>
          </a:xfrm>
          <a:prstGeom prst="actionButtonForwardNex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266616" y="5615013"/>
            <a:ext cx="1008000" cy="1008000"/>
          </a:xfrm>
          <a:prstGeom prst="ellips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6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9743" y="2199937"/>
            <a:ext cx="2495762" cy="282493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4" y="5461819"/>
            <a:ext cx="1330564" cy="131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00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Ай-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 торопис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93987E-6 L -0.30903 0.5245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1" y="2622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Молодец!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975730" y="5039784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В)</a:t>
            </a:r>
            <a:r>
              <a:rPr lang="ru-RU" sz="3000" dirty="0"/>
              <a:t> </a:t>
            </a:r>
            <a:r>
              <a:rPr lang="ru-RU" sz="3000" b="1" dirty="0" smtClean="0">
                <a:solidFill>
                  <a:srgbClr val="002060"/>
                </a:solidFill>
              </a:rPr>
              <a:t>каждый</a:t>
            </a:r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196" y="5180378"/>
            <a:ext cx="900000" cy="72692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969620" y="213285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             </a:t>
            </a:r>
            <a:r>
              <a:rPr lang="ru-RU" sz="3000" b="1" dirty="0" smtClean="0">
                <a:solidFill>
                  <a:srgbClr val="002060"/>
                </a:solidFill>
              </a:rPr>
              <a:t>А) некоторый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69620" y="3573016"/>
            <a:ext cx="5688632" cy="1008112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 </a:t>
            </a:r>
            <a:r>
              <a:rPr lang="ru-RU" sz="3000" b="1" dirty="0" smtClean="0">
                <a:solidFill>
                  <a:srgbClr val="002060"/>
                </a:solidFill>
              </a:rPr>
              <a:t>Б</a:t>
            </a:r>
            <a:r>
              <a:rPr lang="ru-RU" sz="3000" b="1" dirty="0">
                <a:solidFill>
                  <a:srgbClr val="002060"/>
                </a:solidFill>
              </a:rPr>
              <a:t>) </a:t>
            </a:r>
            <a:r>
              <a:rPr lang="ru-RU" sz="3000" b="1" dirty="0" smtClean="0">
                <a:solidFill>
                  <a:srgbClr val="002060"/>
                </a:solidFill>
              </a:rPr>
              <a:t>который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67544" y="475200"/>
            <a:ext cx="8219433" cy="1144800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7. </a:t>
            </a:r>
            <a:r>
              <a:rPr lang="ru-RU" sz="3600" b="1" dirty="0" smtClean="0">
                <a:solidFill>
                  <a:srgbClr val="002060"/>
                </a:solidFill>
              </a:rPr>
              <a:t>Укажите относительное местоимение: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541" y="2294384"/>
            <a:ext cx="900000" cy="6850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898" y="3726278"/>
            <a:ext cx="900000" cy="701588"/>
          </a:xfrm>
          <a:prstGeom prst="rect">
            <a:avLst/>
          </a:prstGeom>
        </p:spPr>
      </p:pic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291998" y="6388026"/>
            <a:ext cx="852002" cy="469974"/>
          </a:xfrm>
          <a:prstGeom prst="actionButtonForwardNex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66616" y="5615013"/>
            <a:ext cx="1008000" cy="1008000"/>
          </a:xfrm>
          <a:prstGeom prst="ellips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7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9743" y="2199937"/>
            <a:ext cx="2495762" cy="282493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4" y="5461819"/>
            <a:ext cx="1330564" cy="131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8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 торопис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Будь внимательне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54209E-6 L -0.31823 0.3147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20" y="1572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Это правиль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784</TotalTime>
  <Words>299</Words>
  <Application>Microsoft Office PowerPoint</Application>
  <PresentationFormat>Экран (4:3)</PresentationFormat>
  <Paragraphs>81</Paragraphs>
  <Slides>14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Интерактивный тренажёр «Разряды местоимений» </vt:lpstr>
      <vt:lpstr>Презентация PowerPoint</vt:lpstr>
      <vt:lpstr>1. Укажите  личное местоимение</vt:lpstr>
      <vt:lpstr>2. Укажите возвратное местоимение:</vt:lpstr>
      <vt:lpstr> 3. Найдите притяжательное местоимение: </vt:lpstr>
      <vt:lpstr> 4. Укажите словосочетание с притяжательным местоимением: </vt:lpstr>
      <vt:lpstr>   5. Найдите указательное местоимение:                                             </vt:lpstr>
      <vt:lpstr>6. В какой группе все местоимения отрицательные?</vt:lpstr>
      <vt:lpstr>7. Укажите относительное местоимение:</vt:lpstr>
      <vt:lpstr>8. Укажите определительное местоимение:</vt:lpstr>
      <vt:lpstr>9. В какой группе все местоимения неопределённые?</vt:lpstr>
      <vt:lpstr>10. Найдите ошибку в определении разряда местоимения:</vt:lpstr>
      <vt:lpstr>Презентация PowerPoint</vt:lpstr>
      <vt:lpstr>Интернет-источники: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Повторение изученного об имени прилагательном в 5 классе</dc:title>
  <dc:creator>я</dc:creator>
  <cp:lastModifiedBy>Администратор</cp:lastModifiedBy>
  <cp:revision>66</cp:revision>
  <dcterms:created xsi:type="dcterms:W3CDTF">2013-08-28T18:56:57Z</dcterms:created>
  <dcterms:modified xsi:type="dcterms:W3CDTF">2016-03-06T13:41:28Z</dcterms:modified>
</cp:coreProperties>
</file>