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25"/>
  </p:notesMasterIdLst>
  <p:sldIdLst>
    <p:sldId id="286" r:id="rId2"/>
    <p:sldId id="257" r:id="rId3"/>
    <p:sldId id="293" r:id="rId4"/>
    <p:sldId id="256" r:id="rId5"/>
    <p:sldId id="285" r:id="rId6"/>
    <p:sldId id="266" r:id="rId7"/>
    <p:sldId id="265" r:id="rId8"/>
    <p:sldId id="271" r:id="rId9"/>
    <p:sldId id="280" r:id="rId10"/>
    <p:sldId id="282" r:id="rId11"/>
    <p:sldId id="277" r:id="rId12"/>
    <p:sldId id="284" r:id="rId13"/>
    <p:sldId id="278" r:id="rId14"/>
    <p:sldId id="283" r:id="rId15"/>
    <p:sldId id="279" r:id="rId16"/>
    <p:sldId id="273" r:id="rId17"/>
    <p:sldId id="275" r:id="rId18"/>
    <p:sldId id="274" r:id="rId19"/>
    <p:sldId id="290" r:id="rId20"/>
    <p:sldId id="267" r:id="rId21"/>
    <p:sldId id="291" r:id="rId22"/>
    <p:sldId id="292" r:id="rId23"/>
    <p:sldId id="287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1B1F38E-49AA-49AB-BE95-C050ACB2CDED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A206A6D-BDB0-41E4-899C-65A9E36AE9A7}">
      <dgm:prSet phldrT="[Текст]" custT="1"/>
      <dgm:spPr/>
      <dgm:t>
        <a:bodyPr/>
        <a:lstStyle/>
        <a:p>
          <a:r>
            <a:rPr lang="ru-RU" sz="4000" b="1" dirty="0" smtClean="0"/>
            <a:t>Деление клетки.</a:t>
          </a:r>
        </a:p>
        <a:p>
          <a:r>
            <a:rPr lang="ru-RU" sz="4000" b="1" dirty="0" smtClean="0"/>
            <a:t>Митоз</a:t>
          </a:r>
          <a:endParaRPr lang="ru-RU" sz="4000" b="1" dirty="0"/>
        </a:p>
      </dgm:t>
    </dgm:pt>
    <dgm:pt modelId="{8F09CB83-E1A9-4D16-A64A-E6926854459F}" type="parTrans" cxnId="{8ACB0A19-D881-4B50-8137-AD07ADA0CE46}">
      <dgm:prSet/>
      <dgm:spPr/>
      <dgm:t>
        <a:bodyPr/>
        <a:lstStyle/>
        <a:p>
          <a:endParaRPr lang="ru-RU"/>
        </a:p>
      </dgm:t>
    </dgm:pt>
    <dgm:pt modelId="{B6295AD4-D190-48B8-A1CE-C10D442B001F}" type="sibTrans" cxnId="{8ACB0A19-D881-4B50-8137-AD07ADA0CE46}">
      <dgm:prSet/>
      <dgm:spPr/>
      <dgm:t>
        <a:bodyPr/>
        <a:lstStyle/>
        <a:p>
          <a:endParaRPr lang="ru-RU"/>
        </a:p>
      </dgm:t>
    </dgm:pt>
    <dgm:pt modelId="{27EAA89D-D640-4FEB-B19A-928B84BB464D}">
      <dgm:prSet phldrT="[Текст]"/>
      <dgm:spPr/>
      <dgm:t>
        <a:bodyPr/>
        <a:lstStyle/>
        <a:p>
          <a:r>
            <a:rPr lang="ru-RU" b="1" u="sng" dirty="0" smtClean="0"/>
            <a:t>Интерфаза – </a:t>
          </a:r>
          <a:r>
            <a:rPr lang="ru-RU" dirty="0" smtClean="0"/>
            <a:t>подготовка клетки к делению (20 – 22 ч.)</a:t>
          </a:r>
          <a:endParaRPr lang="ru-RU" dirty="0"/>
        </a:p>
      </dgm:t>
    </dgm:pt>
    <dgm:pt modelId="{25455700-11EE-4358-8CCD-C7E1B59F4EC1}" type="parTrans" cxnId="{E30A96EF-940C-4253-A4E1-9C4E1E2A6CDD}">
      <dgm:prSet/>
      <dgm:spPr/>
      <dgm:t>
        <a:bodyPr/>
        <a:lstStyle/>
        <a:p>
          <a:endParaRPr lang="ru-RU"/>
        </a:p>
      </dgm:t>
    </dgm:pt>
    <dgm:pt modelId="{5AF67C7B-AA0E-4F0F-B443-015CD72F70B1}" type="sibTrans" cxnId="{E30A96EF-940C-4253-A4E1-9C4E1E2A6CDD}">
      <dgm:prSet/>
      <dgm:spPr/>
      <dgm:t>
        <a:bodyPr/>
        <a:lstStyle/>
        <a:p>
          <a:endParaRPr lang="ru-RU"/>
        </a:p>
      </dgm:t>
    </dgm:pt>
    <dgm:pt modelId="{5CDB7247-1E11-4407-82EE-908FA3EAAB36}">
      <dgm:prSet phldrT="[Текст]"/>
      <dgm:spPr/>
      <dgm:t>
        <a:bodyPr/>
        <a:lstStyle/>
        <a:p>
          <a:r>
            <a:rPr lang="ru-RU" b="1" u="sng" dirty="0" smtClean="0"/>
            <a:t>Фазы митоза</a:t>
          </a:r>
          <a:r>
            <a:rPr lang="ru-RU" dirty="0" smtClean="0"/>
            <a:t> </a:t>
          </a:r>
          <a:r>
            <a:rPr lang="ru-RU" dirty="0" smtClean="0"/>
            <a:t>(1-2 ч.)</a:t>
          </a:r>
          <a:endParaRPr lang="ru-RU" dirty="0"/>
        </a:p>
      </dgm:t>
    </dgm:pt>
    <dgm:pt modelId="{47AD6DB2-4522-4D06-82E0-2201B64E632E}" type="parTrans" cxnId="{7F5E1F3E-DB61-4D4B-B354-FC4B23B11349}">
      <dgm:prSet/>
      <dgm:spPr/>
      <dgm:t>
        <a:bodyPr/>
        <a:lstStyle/>
        <a:p>
          <a:endParaRPr lang="ru-RU"/>
        </a:p>
      </dgm:t>
    </dgm:pt>
    <dgm:pt modelId="{CE63C5D6-9A34-4123-9FD7-26F46BDBC5B5}" type="sibTrans" cxnId="{7F5E1F3E-DB61-4D4B-B354-FC4B23B11349}">
      <dgm:prSet/>
      <dgm:spPr/>
      <dgm:t>
        <a:bodyPr/>
        <a:lstStyle/>
        <a:p>
          <a:endParaRPr lang="ru-RU"/>
        </a:p>
      </dgm:t>
    </dgm:pt>
    <dgm:pt modelId="{F7FA8E4E-3957-4238-A3B8-A6B61DE9CCC9}">
      <dgm:prSet phldrT="[Текст]"/>
      <dgm:spPr/>
      <dgm:t>
        <a:bodyPr/>
        <a:lstStyle/>
        <a:p>
          <a:r>
            <a:rPr lang="ru-RU" b="1" dirty="0" smtClean="0"/>
            <a:t>Профаза</a:t>
          </a:r>
          <a:endParaRPr lang="ru-RU" b="1" dirty="0"/>
        </a:p>
      </dgm:t>
    </dgm:pt>
    <dgm:pt modelId="{818CBA5E-9B02-4751-8E35-E9548D906E9E}" type="parTrans" cxnId="{43072402-BCD6-4CEA-A711-132B17BAC5C2}">
      <dgm:prSet/>
      <dgm:spPr/>
      <dgm:t>
        <a:bodyPr/>
        <a:lstStyle/>
        <a:p>
          <a:endParaRPr lang="ru-RU"/>
        </a:p>
      </dgm:t>
    </dgm:pt>
    <dgm:pt modelId="{B7BABE68-79B1-447C-9A65-53740DB274E5}" type="sibTrans" cxnId="{43072402-BCD6-4CEA-A711-132B17BAC5C2}">
      <dgm:prSet/>
      <dgm:spPr/>
      <dgm:t>
        <a:bodyPr/>
        <a:lstStyle/>
        <a:p>
          <a:endParaRPr lang="ru-RU"/>
        </a:p>
      </dgm:t>
    </dgm:pt>
    <dgm:pt modelId="{EB1204B1-18C6-4EF4-82FE-47ED6580F2BD}">
      <dgm:prSet/>
      <dgm:spPr/>
      <dgm:t>
        <a:bodyPr/>
        <a:lstStyle/>
        <a:p>
          <a:r>
            <a:rPr lang="ru-RU" b="1" dirty="0" smtClean="0"/>
            <a:t>Метафаза</a:t>
          </a:r>
          <a:endParaRPr lang="ru-RU" b="1" dirty="0"/>
        </a:p>
      </dgm:t>
    </dgm:pt>
    <dgm:pt modelId="{4D9971E1-09FF-4643-B84B-118474A2341C}" type="parTrans" cxnId="{6FEBCF0A-4F02-4B89-9A97-37D70CF47C49}">
      <dgm:prSet/>
      <dgm:spPr/>
      <dgm:t>
        <a:bodyPr/>
        <a:lstStyle/>
        <a:p>
          <a:endParaRPr lang="ru-RU"/>
        </a:p>
      </dgm:t>
    </dgm:pt>
    <dgm:pt modelId="{2E577B43-285C-4807-991B-8B05F6D18751}" type="sibTrans" cxnId="{6FEBCF0A-4F02-4B89-9A97-37D70CF47C49}">
      <dgm:prSet/>
      <dgm:spPr/>
      <dgm:t>
        <a:bodyPr/>
        <a:lstStyle/>
        <a:p>
          <a:endParaRPr lang="ru-RU"/>
        </a:p>
      </dgm:t>
    </dgm:pt>
    <dgm:pt modelId="{A43CB935-E297-4B7C-955C-4399EE9681E9}">
      <dgm:prSet/>
      <dgm:spPr/>
      <dgm:t>
        <a:bodyPr/>
        <a:lstStyle/>
        <a:p>
          <a:r>
            <a:rPr lang="ru-RU" b="1" dirty="0" smtClean="0"/>
            <a:t>Анафаза</a:t>
          </a:r>
          <a:endParaRPr lang="ru-RU" b="1" dirty="0"/>
        </a:p>
      </dgm:t>
    </dgm:pt>
    <dgm:pt modelId="{E5869809-0DBF-46A8-A508-650BB779A480}" type="parTrans" cxnId="{0B41F128-1DFB-487C-9E0E-B7DB58BFF8EC}">
      <dgm:prSet/>
      <dgm:spPr/>
      <dgm:t>
        <a:bodyPr/>
        <a:lstStyle/>
        <a:p>
          <a:endParaRPr lang="ru-RU"/>
        </a:p>
      </dgm:t>
    </dgm:pt>
    <dgm:pt modelId="{7582E222-DD3A-4C22-87F7-E86482D8A47C}" type="sibTrans" cxnId="{0B41F128-1DFB-487C-9E0E-B7DB58BFF8EC}">
      <dgm:prSet/>
      <dgm:spPr/>
      <dgm:t>
        <a:bodyPr/>
        <a:lstStyle/>
        <a:p>
          <a:endParaRPr lang="ru-RU"/>
        </a:p>
      </dgm:t>
    </dgm:pt>
    <dgm:pt modelId="{DD1DA967-A0D3-4CF5-8B28-6CBCB80B64E7}">
      <dgm:prSet/>
      <dgm:spPr/>
      <dgm:t>
        <a:bodyPr/>
        <a:lstStyle/>
        <a:p>
          <a:r>
            <a:rPr lang="ru-RU" b="1" dirty="0" smtClean="0"/>
            <a:t>Телофаза</a:t>
          </a:r>
          <a:endParaRPr lang="ru-RU" b="1" dirty="0"/>
        </a:p>
      </dgm:t>
    </dgm:pt>
    <dgm:pt modelId="{A18BC31A-87F0-4D31-B55B-1B8F4C9074ED}" type="parTrans" cxnId="{C2381987-3604-451C-9371-B4E8E12C601B}">
      <dgm:prSet/>
      <dgm:spPr/>
      <dgm:t>
        <a:bodyPr/>
        <a:lstStyle/>
        <a:p>
          <a:endParaRPr lang="ru-RU"/>
        </a:p>
      </dgm:t>
    </dgm:pt>
    <dgm:pt modelId="{0B88A1C4-7FCF-41EC-9659-63875147EC4A}" type="sibTrans" cxnId="{C2381987-3604-451C-9371-B4E8E12C601B}">
      <dgm:prSet/>
      <dgm:spPr/>
      <dgm:t>
        <a:bodyPr/>
        <a:lstStyle/>
        <a:p>
          <a:endParaRPr lang="ru-RU"/>
        </a:p>
      </dgm:t>
    </dgm:pt>
    <dgm:pt modelId="{8925BB39-9E28-4CB6-A060-CD44DAF91E52}" type="pres">
      <dgm:prSet presAssocID="{E1B1F38E-49AA-49AB-BE95-C050ACB2CDED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A7D9FC3-7482-4F01-8F42-1ABE562A7540}" type="pres">
      <dgm:prSet presAssocID="{2A206A6D-BDB0-41E4-899C-65A9E36AE9A7}" presName="hierRoot1" presStyleCnt="0"/>
      <dgm:spPr/>
    </dgm:pt>
    <dgm:pt modelId="{EFEEA079-302C-4D0A-835F-983ADEA72D9C}" type="pres">
      <dgm:prSet presAssocID="{2A206A6D-BDB0-41E4-899C-65A9E36AE9A7}" presName="composite" presStyleCnt="0"/>
      <dgm:spPr/>
    </dgm:pt>
    <dgm:pt modelId="{95914A73-E27A-4482-A4CD-DDA072F7B475}" type="pres">
      <dgm:prSet presAssocID="{2A206A6D-BDB0-41E4-899C-65A9E36AE9A7}" presName="background" presStyleLbl="node0" presStyleIdx="0" presStyleCnt="1"/>
      <dgm:spPr/>
    </dgm:pt>
    <dgm:pt modelId="{DB1291E9-BDBF-4574-BDA1-5A46EFA53B09}" type="pres">
      <dgm:prSet presAssocID="{2A206A6D-BDB0-41E4-899C-65A9E36AE9A7}" presName="text" presStyleLbl="fgAcc0" presStyleIdx="0" presStyleCnt="1" custScaleX="246242" custScaleY="24740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77C5CC3-0604-476B-9E9C-0C794D30B21C}" type="pres">
      <dgm:prSet presAssocID="{2A206A6D-BDB0-41E4-899C-65A9E36AE9A7}" presName="hierChild2" presStyleCnt="0"/>
      <dgm:spPr/>
    </dgm:pt>
    <dgm:pt modelId="{1CB8AD52-9C93-4790-8F06-745C2E4C8A5C}" type="pres">
      <dgm:prSet presAssocID="{25455700-11EE-4358-8CCD-C7E1B59F4EC1}" presName="Name10" presStyleLbl="parChTrans1D2" presStyleIdx="0" presStyleCnt="2"/>
      <dgm:spPr/>
      <dgm:t>
        <a:bodyPr/>
        <a:lstStyle/>
        <a:p>
          <a:endParaRPr lang="ru-RU"/>
        </a:p>
      </dgm:t>
    </dgm:pt>
    <dgm:pt modelId="{B1470CA2-0292-48E5-AFBC-93AC0FF58510}" type="pres">
      <dgm:prSet presAssocID="{27EAA89D-D640-4FEB-B19A-928B84BB464D}" presName="hierRoot2" presStyleCnt="0"/>
      <dgm:spPr/>
    </dgm:pt>
    <dgm:pt modelId="{161DFD11-6D41-410D-8417-256B0389AF6B}" type="pres">
      <dgm:prSet presAssocID="{27EAA89D-D640-4FEB-B19A-928B84BB464D}" presName="composite2" presStyleCnt="0"/>
      <dgm:spPr/>
    </dgm:pt>
    <dgm:pt modelId="{92521366-3160-4155-8D25-9AB50A7AFE46}" type="pres">
      <dgm:prSet presAssocID="{27EAA89D-D640-4FEB-B19A-928B84BB464D}" presName="background2" presStyleLbl="node2" presStyleIdx="0" presStyleCnt="2"/>
      <dgm:spPr/>
    </dgm:pt>
    <dgm:pt modelId="{C3F83E0A-3255-4FC6-ACE5-B9BCF1BB403F}" type="pres">
      <dgm:prSet presAssocID="{27EAA89D-D640-4FEB-B19A-928B84BB464D}" presName="text2" presStyleLbl="fgAcc2" presStyleIdx="0" presStyleCnt="2" custScaleX="162561" custScaleY="17931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2CB2F1A-AF62-4FB2-8B5A-75C3EFD6F983}" type="pres">
      <dgm:prSet presAssocID="{27EAA89D-D640-4FEB-B19A-928B84BB464D}" presName="hierChild3" presStyleCnt="0"/>
      <dgm:spPr/>
    </dgm:pt>
    <dgm:pt modelId="{4193A38D-7B00-42DB-9590-C135B0E7A8CF}" type="pres">
      <dgm:prSet presAssocID="{47AD6DB2-4522-4D06-82E0-2201B64E632E}" presName="Name10" presStyleLbl="parChTrans1D2" presStyleIdx="1" presStyleCnt="2"/>
      <dgm:spPr/>
      <dgm:t>
        <a:bodyPr/>
        <a:lstStyle/>
        <a:p>
          <a:endParaRPr lang="ru-RU"/>
        </a:p>
      </dgm:t>
    </dgm:pt>
    <dgm:pt modelId="{6C7D91B0-3F06-43D2-AE66-5360B346940D}" type="pres">
      <dgm:prSet presAssocID="{5CDB7247-1E11-4407-82EE-908FA3EAAB36}" presName="hierRoot2" presStyleCnt="0"/>
      <dgm:spPr/>
    </dgm:pt>
    <dgm:pt modelId="{A6C64E9C-44BA-4B2F-8A12-D225F70BA66E}" type="pres">
      <dgm:prSet presAssocID="{5CDB7247-1E11-4407-82EE-908FA3EAAB36}" presName="composite2" presStyleCnt="0"/>
      <dgm:spPr/>
    </dgm:pt>
    <dgm:pt modelId="{A102F15E-BE63-47D8-A842-EB5109D844CB}" type="pres">
      <dgm:prSet presAssocID="{5CDB7247-1E11-4407-82EE-908FA3EAAB36}" presName="background2" presStyleLbl="node2" presStyleIdx="1" presStyleCnt="2"/>
      <dgm:spPr/>
    </dgm:pt>
    <dgm:pt modelId="{92F1E7A4-9CA8-4998-8FD4-CC5EB22FF5D4}" type="pres">
      <dgm:prSet presAssocID="{5CDB7247-1E11-4407-82EE-908FA3EAAB36}" presName="text2" presStyleLbl="fgAcc2" presStyleIdx="1" presStyleCnt="2" custScaleX="24221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B70572E-1042-47FB-A0C1-12F1B89B9670}" type="pres">
      <dgm:prSet presAssocID="{5CDB7247-1E11-4407-82EE-908FA3EAAB36}" presName="hierChild3" presStyleCnt="0"/>
      <dgm:spPr/>
    </dgm:pt>
    <dgm:pt modelId="{9AC2ADE6-604D-4170-9284-77C642AA475B}" type="pres">
      <dgm:prSet presAssocID="{818CBA5E-9B02-4751-8E35-E9548D906E9E}" presName="Name17" presStyleLbl="parChTrans1D3" presStyleIdx="0" presStyleCnt="4"/>
      <dgm:spPr/>
      <dgm:t>
        <a:bodyPr/>
        <a:lstStyle/>
        <a:p>
          <a:endParaRPr lang="ru-RU"/>
        </a:p>
      </dgm:t>
    </dgm:pt>
    <dgm:pt modelId="{7E1C68E5-8FAA-4317-A116-94ED3F6FF775}" type="pres">
      <dgm:prSet presAssocID="{F7FA8E4E-3957-4238-A3B8-A6B61DE9CCC9}" presName="hierRoot3" presStyleCnt="0"/>
      <dgm:spPr/>
    </dgm:pt>
    <dgm:pt modelId="{414AF366-8AF7-4C53-91F1-164F36B44C6B}" type="pres">
      <dgm:prSet presAssocID="{F7FA8E4E-3957-4238-A3B8-A6B61DE9CCC9}" presName="composite3" presStyleCnt="0"/>
      <dgm:spPr/>
    </dgm:pt>
    <dgm:pt modelId="{B7C55A90-4A7E-4805-B17C-C2337BC016BC}" type="pres">
      <dgm:prSet presAssocID="{F7FA8E4E-3957-4238-A3B8-A6B61DE9CCC9}" presName="background3" presStyleLbl="node3" presStyleIdx="0" presStyleCnt="4"/>
      <dgm:spPr/>
    </dgm:pt>
    <dgm:pt modelId="{75A26918-0616-457C-A0AD-B14E9EA67051}" type="pres">
      <dgm:prSet presAssocID="{F7FA8E4E-3957-4238-A3B8-A6B61DE9CCC9}" presName="text3" presStyleLbl="fgAcc3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73BF7F4-0D5A-4E87-9335-30A5E30617F4}" type="pres">
      <dgm:prSet presAssocID="{F7FA8E4E-3957-4238-A3B8-A6B61DE9CCC9}" presName="hierChild4" presStyleCnt="0"/>
      <dgm:spPr/>
    </dgm:pt>
    <dgm:pt modelId="{F5E320AC-36A2-421F-AC1C-D3635E0AA372}" type="pres">
      <dgm:prSet presAssocID="{4D9971E1-09FF-4643-B84B-118474A2341C}" presName="Name17" presStyleLbl="parChTrans1D3" presStyleIdx="1" presStyleCnt="4"/>
      <dgm:spPr/>
      <dgm:t>
        <a:bodyPr/>
        <a:lstStyle/>
        <a:p>
          <a:endParaRPr lang="ru-RU"/>
        </a:p>
      </dgm:t>
    </dgm:pt>
    <dgm:pt modelId="{40403845-AFAD-48D6-BA13-35A20227C85B}" type="pres">
      <dgm:prSet presAssocID="{EB1204B1-18C6-4EF4-82FE-47ED6580F2BD}" presName="hierRoot3" presStyleCnt="0"/>
      <dgm:spPr/>
    </dgm:pt>
    <dgm:pt modelId="{C42FB123-030C-4BEF-94FE-00F9B8B16405}" type="pres">
      <dgm:prSet presAssocID="{EB1204B1-18C6-4EF4-82FE-47ED6580F2BD}" presName="composite3" presStyleCnt="0"/>
      <dgm:spPr/>
    </dgm:pt>
    <dgm:pt modelId="{798A3ECA-7F78-45CC-8438-551E5272A655}" type="pres">
      <dgm:prSet presAssocID="{EB1204B1-18C6-4EF4-82FE-47ED6580F2BD}" presName="background3" presStyleLbl="node3" presStyleIdx="1" presStyleCnt="4"/>
      <dgm:spPr/>
    </dgm:pt>
    <dgm:pt modelId="{DF45AB75-DE83-44D5-97A6-DF768469357B}" type="pres">
      <dgm:prSet presAssocID="{EB1204B1-18C6-4EF4-82FE-47ED6580F2BD}" presName="text3" presStyleLbl="fgAcc3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8D2DFEB-8AE9-4C0A-9397-09E388F10D6B}" type="pres">
      <dgm:prSet presAssocID="{EB1204B1-18C6-4EF4-82FE-47ED6580F2BD}" presName="hierChild4" presStyleCnt="0"/>
      <dgm:spPr/>
    </dgm:pt>
    <dgm:pt modelId="{70E4664E-4D10-4732-A5EB-FD60F280BFA1}" type="pres">
      <dgm:prSet presAssocID="{E5869809-0DBF-46A8-A508-650BB779A480}" presName="Name17" presStyleLbl="parChTrans1D3" presStyleIdx="2" presStyleCnt="4"/>
      <dgm:spPr/>
      <dgm:t>
        <a:bodyPr/>
        <a:lstStyle/>
        <a:p>
          <a:endParaRPr lang="ru-RU"/>
        </a:p>
      </dgm:t>
    </dgm:pt>
    <dgm:pt modelId="{8EF5B002-8047-4551-93CF-61274CF05F29}" type="pres">
      <dgm:prSet presAssocID="{A43CB935-E297-4B7C-955C-4399EE9681E9}" presName="hierRoot3" presStyleCnt="0"/>
      <dgm:spPr/>
    </dgm:pt>
    <dgm:pt modelId="{0522CF76-C407-4A72-8B16-DAC58CC6197B}" type="pres">
      <dgm:prSet presAssocID="{A43CB935-E297-4B7C-955C-4399EE9681E9}" presName="composite3" presStyleCnt="0"/>
      <dgm:spPr/>
    </dgm:pt>
    <dgm:pt modelId="{F11ED6B6-40DC-417A-A749-D7EB79B04613}" type="pres">
      <dgm:prSet presAssocID="{A43CB935-E297-4B7C-955C-4399EE9681E9}" presName="background3" presStyleLbl="node3" presStyleIdx="2" presStyleCnt="4"/>
      <dgm:spPr/>
    </dgm:pt>
    <dgm:pt modelId="{CB6CA063-9F7C-4613-BC0B-13A8B0F02AC8}" type="pres">
      <dgm:prSet presAssocID="{A43CB935-E297-4B7C-955C-4399EE9681E9}" presName="text3" presStyleLbl="fgAcc3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E54A959-AA1F-4D36-8642-8908EC86D66E}" type="pres">
      <dgm:prSet presAssocID="{A43CB935-E297-4B7C-955C-4399EE9681E9}" presName="hierChild4" presStyleCnt="0"/>
      <dgm:spPr/>
    </dgm:pt>
    <dgm:pt modelId="{00DD1E95-D49B-4E31-B213-2BD3F717B806}" type="pres">
      <dgm:prSet presAssocID="{A18BC31A-87F0-4D31-B55B-1B8F4C9074ED}" presName="Name17" presStyleLbl="parChTrans1D3" presStyleIdx="3" presStyleCnt="4"/>
      <dgm:spPr/>
      <dgm:t>
        <a:bodyPr/>
        <a:lstStyle/>
        <a:p>
          <a:endParaRPr lang="ru-RU"/>
        </a:p>
      </dgm:t>
    </dgm:pt>
    <dgm:pt modelId="{5F6F914B-59BC-4840-BEBA-E629E1AEBDC2}" type="pres">
      <dgm:prSet presAssocID="{DD1DA967-A0D3-4CF5-8B28-6CBCB80B64E7}" presName="hierRoot3" presStyleCnt="0"/>
      <dgm:spPr/>
    </dgm:pt>
    <dgm:pt modelId="{BD9D7ED7-74AB-4E4A-B31C-79B19EC8610C}" type="pres">
      <dgm:prSet presAssocID="{DD1DA967-A0D3-4CF5-8B28-6CBCB80B64E7}" presName="composite3" presStyleCnt="0"/>
      <dgm:spPr/>
    </dgm:pt>
    <dgm:pt modelId="{CE5B48A3-537D-47E4-97B6-5D70515A7BF2}" type="pres">
      <dgm:prSet presAssocID="{DD1DA967-A0D3-4CF5-8B28-6CBCB80B64E7}" presName="background3" presStyleLbl="node3" presStyleIdx="3" presStyleCnt="4"/>
      <dgm:spPr/>
    </dgm:pt>
    <dgm:pt modelId="{E2872E71-55AF-4265-9D9D-DA830F635506}" type="pres">
      <dgm:prSet presAssocID="{DD1DA967-A0D3-4CF5-8B28-6CBCB80B64E7}" presName="text3" presStyleLbl="fgAcc3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8D64CA8-6690-4485-8362-CE6F4963F486}" type="pres">
      <dgm:prSet presAssocID="{DD1DA967-A0D3-4CF5-8B28-6CBCB80B64E7}" presName="hierChild4" presStyleCnt="0"/>
      <dgm:spPr/>
    </dgm:pt>
  </dgm:ptLst>
  <dgm:cxnLst>
    <dgm:cxn modelId="{6FEBCF0A-4F02-4B89-9A97-37D70CF47C49}" srcId="{5CDB7247-1E11-4407-82EE-908FA3EAAB36}" destId="{EB1204B1-18C6-4EF4-82FE-47ED6580F2BD}" srcOrd="1" destOrd="0" parTransId="{4D9971E1-09FF-4643-B84B-118474A2341C}" sibTransId="{2E577B43-285C-4807-991B-8B05F6D18751}"/>
    <dgm:cxn modelId="{950C3864-7CC9-4312-A440-07093D36CE5D}" type="presOf" srcId="{818CBA5E-9B02-4751-8E35-E9548D906E9E}" destId="{9AC2ADE6-604D-4170-9284-77C642AA475B}" srcOrd="0" destOrd="0" presId="urn:microsoft.com/office/officeart/2005/8/layout/hierarchy1"/>
    <dgm:cxn modelId="{BCFEA874-48B7-4694-85F4-69A735D21E00}" type="presOf" srcId="{DD1DA967-A0D3-4CF5-8B28-6CBCB80B64E7}" destId="{E2872E71-55AF-4265-9D9D-DA830F635506}" srcOrd="0" destOrd="0" presId="urn:microsoft.com/office/officeart/2005/8/layout/hierarchy1"/>
    <dgm:cxn modelId="{C2381987-3604-451C-9371-B4E8E12C601B}" srcId="{5CDB7247-1E11-4407-82EE-908FA3EAAB36}" destId="{DD1DA967-A0D3-4CF5-8B28-6CBCB80B64E7}" srcOrd="3" destOrd="0" parTransId="{A18BC31A-87F0-4D31-B55B-1B8F4C9074ED}" sibTransId="{0B88A1C4-7FCF-41EC-9659-63875147EC4A}"/>
    <dgm:cxn modelId="{7F5E1F3E-DB61-4D4B-B354-FC4B23B11349}" srcId="{2A206A6D-BDB0-41E4-899C-65A9E36AE9A7}" destId="{5CDB7247-1E11-4407-82EE-908FA3EAAB36}" srcOrd="1" destOrd="0" parTransId="{47AD6DB2-4522-4D06-82E0-2201B64E632E}" sibTransId="{CE63C5D6-9A34-4123-9FD7-26F46BDBC5B5}"/>
    <dgm:cxn modelId="{7F4A4106-4C1A-4827-8758-76BF2C8E757D}" type="presOf" srcId="{5CDB7247-1E11-4407-82EE-908FA3EAAB36}" destId="{92F1E7A4-9CA8-4998-8FD4-CC5EB22FF5D4}" srcOrd="0" destOrd="0" presId="urn:microsoft.com/office/officeart/2005/8/layout/hierarchy1"/>
    <dgm:cxn modelId="{0B41F128-1DFB-487C-9E0E-B7DB58BFF8EC}" srcId="{5CDB7247-1E11-4407-82EE-908FA3EAAB36}" destId="{A43CB935-E297-4B7C-955C-4399EE9681E9}" srcOrd="2" destOrd="0" parTransId="{E5869809-0DBF-46A8-A508-650BB779A480}" sibTransId="{7582E222-DD3A-4C22-87F7-E86482D8A47C}"/>
    <dgm:cxn modelId="{BA5C5132-EB8C-44FF-8A70-73425EFF570E}" type="presOf" srcId="{EB1204B1-18C6-4EF4-82FE-47ED6580F2BD}" destId="{DF45AB75-DE83-44D5-97A6-DF768469357B}" srcOrd="0" destOrd="0" presId="urn:microsoft.com/office/officeart/2005/8/layout/hierarchy1"/>
    <dgm:cxn modelId="{5A0F25A4-F8E3-4437-BA26-2131A25AF8F2}" type="presOf" srcId="{A18BC31A-87F0-4D31-B55B-1B8F4C9074ED}" destId="{00DD1E95-D49B-4E31-B213-2BD3F717B806}" srcOrd="0" destOrd="0" presId="urn:microsoft.com/office/officeart/2005/8/layout/hierarchy1"/>
    <dgm:cxn modelId="{E30A96EF-940C-4253-A4E1-9C4E1E2A6CDD}" srcId="{2A206A6D-BDB0-41E4-899C-65A9E36AE9A7}" destId="{27EAA89D-D640-4FEB-B19A-928B84BB464D}" srcOrd="0" destOrd="0" parTransId="{25455700-11EE-4358-8CCD-C7E1B59F4EC1}" sibTransId="{5AF67C7B-AA0E-4F0F-B443-015CD72F70B1}"/>
    <dgm:cxn modelId="{B5EEDC0E-7449-4C5A-B6B4-E9CE2D7EBAFA}" type="presOf" srcId="{E5869809-0DBF-46A8-A508-650BB779A480}" destId="{70E4664E-4D10-4732-A5EB-FD60F280BFA1}" srcOrd="0" destOrd="0" presId="urn:microsoft.com/office/officeart/2005/8/layout/hierarchy1"/>
    <dgm:cxn modelId="{C52F52EE-A949-4AB7-A931-4D5D8CB7C2EE}" type="presOf" srcId="{E1B1F38E-49AA-49AB-BE95-C050ACB2CDED}" destId="{8925BB39-9E28-4CB6-A060-CD44DAF91E52}" srcOrd="0" destOrd="0" presId="urn:microsoft.com/office/officeart/2005/8/layout/hierarchy1"/>
    <dgm:cxn modelId="{25AA5DA5-2FD7-43BB-9964-79097D3F9EDD}" type="presOf" srcId="{F7FA8E4E-3957-4238-A3B8-A6B61DE9CCC9}" destId="{75A26918-0616-457C-A0AD-B14E9EA67051}" srcOrd="0" destOrd="0" presId="urn:microsoft.com/office/officeart/2005/8/layout/hierarchy1"/>
    <dgm:cxn modelId="{43072402-BCD6-4CEA-A711-132B17BAC5C2}" srcId="{5CDB7247-1E11-4407-82EE-908FA3EAAB36}" destId="{F7FA8E4E-3957-4238-A3B8-A6B61DE9CCC9}" srcOrd="0" destOrd="0" parTransId="{818CBA5E-9B02-4751-8E35-E9548D906E9E}" sibTransId="{B7BABE68-79B1-447C-9A65-53740DB274E5}"/>
    <dgm:cxn modelId="{005ADC33-1717-4F79-A23E-FD3CAD9CD493}" type="presOf" srcId="{27EAA89D-D640-4FEB-B19A-928B84BB464D}" destId="{C3F83E0A-3255-4FC6-ACE5-B9BCF1BB403F}" srcOrd="0" destOrd="0" presId="urn:microsoft.com/office/officeart/2005/8/layout/hierarchy1"/>
    <dgm:cxn modelId="{2EB77A21-C6C0-49EC-BEFC-429C95305E2B}" type="presOf" srcId="{2A206A6D-BDB0-41E4-899C-65A9E36AE9A7}" destId="{DB1291E9-BDBF-4574-BDA1-5A46EFA53B09}" srcOrd="0" destOrd="0" presId="urn:microsoft.com/office/officeart/2005/8/layout/hierarchy1"/>
    <dgm:cxn modelId="{5AFF40AB-A84A-40A0-9285-B9F5653697E1}" type="presOf" srcId="{4D9971E1-09FF-4643-B84B-118474A2341C}" destId="{F5E320AC-36A2-421F-AC1C-D3635E0AA372}" srcOrd="0" destOrd="0" presId="urn:microsoft.com/office/officeart/2005/8/layout/hierarchy1"/>
    <dgm:cxn modelId="{0692E84D-C456-4F9C-8453-A51C6CA52192}" type="presOf" srcId="{25455700-11EE-4358-8CCD-C7E1B59F4EC1}" destId="{1CB8AD52-9C93-4790-8F06-745C2E4C8A5C}" srcOrd="0" destOrd="0" presId="urn:microsoft.com/office/officeart/2005/8/layout/hierarchy1"/>
    <dgm:cxn modelId="{627052D8-71D3-4063-94FD-2D2DF86E20DE}" type="presOf" srcId="{47AD6DB2-4522-4D06-82E0-2201B64E632E}" destId="{4193A38D-7B00-42DB-9590-C135B0E7A8CF}" srcOrd="0" destOrd="0" presId="urn:microsoft.com/office/officeart/2005/8/layout/hierarchy1"/>
    <dgm:cxn modelId="{8ACB0A19-D881-4B50-8137-AD07ADA0CE46}" srcId="{E1B1F38E-49AA-49AB-BE95-C050ACB2CDED}" destId="{2A206A6D-BDB0-41E4-899C-65A9E36AE9A7}" srcOrd="0" destOrd="0" parTransId="{8F09CB83-E1A9-4D16-A64A-E6926854459F}" sibTransId="{B6295AD4-D190-48B8-A1CE-C10D442B001F}"/>
    <dgm:cxn modelId="{0D07C4AA-8988-49C7-8B73-45331AAACB2E}" type="presOf" srcId="{A43CB935-E297-4B7C-955C-4399EE9681E9}" destId="{CB6CA063-9F7C-4613-BC0B-13A8B0F02AC8}" srcOrd="0" destOrd="0" presId="urn:microsoft.com/office/officeart/2005/8/layout/hierarchy1"/>
    <dgm:cxn modelId="{B201ADD2-52A3-4E28-B418-C00DDF762B1A}" type="presParOf" srcId="{8925BB39-9E28-4CB6-A060-CD44DAF91E52}" destId="{7A7D9FC3-7482-4F01-8F42-1ABE562A7540}" srcOrd="0" destOrd="0" presId="urn:microsoft.com/office/officeart/2005/8/layout/hierarchy1"/>
    <dgm:cxn modelId="{14CD10E3-9FE7-45D9-B6C4-0B17DDE0C405}" type="presParOf" srcId="{7A7D9FC3-7482-4F01-8F42-1ABE562A7540}" destId="{EFEEA079-302C-4D0A-835F-983ADEA72D9C}" srcOrd="0" destOrd="0" presId="urn:microsoft.com/office/officeart/2005/8/layout/hierarchy1"/>
    <dgm:cxn modelId="{6E061D78-8EC2-44A5-ABD0-70D3D3C3C3BF}" type="presParOf" srcId="{EFEEA079-302C-4D0A-835F-983ADEA72D9C}" destId="{95914A73-E27A-4482-A4CD-DDA072F7B475}" srcOrd="0" destOrd="0" presId="urn:microsoft.com/office/officeart/2005/8/layout/hierarchy1"/>
    <dgm:cxn modelId="{B610CC3F-9705-422C-A18E-85597CD54938}" type="presParOf" srcId="{EFEEA079-302C-4D0A-835F-983ADEA72D9C}" destId="{DB1291E9-BDBF-4574-BDA1-5A46EFA53B09}" srcOrd="1" destOrd="0" presId="urn:microsoft.com/office/officeart/2005/8/layout/hierarchy1"/>
    <dgm:cxn modelId="{A2AAD487-6291-4C7D-B873-65CB2A8E40B3}" type="presParOf" srcId="{7A7D9FC3-7482-4F01-8F42-1ABE562A7540}" destId="{677C5CC3-0604-476B-9E9C-0C794D30B21C}" srcOrd="1" destOrd="0" presId="urn:microsoft.com/office/officeart/2005/8/layout/hierarchy1"/>
    <dgm:cxn modelId="{9AFE1398-2830-4DD7-B6EE-56AC4B43A582}" type="presParOf" srcId="{677C5CC3-0604-476B-9E9C-0C794D30B21C}" destId="{1CB8AD52-9C93-4790-8F06-745C2E4C8A5C}" srcOrd="0" destOrd="0" presId="urn:microsoft.com/office/officeart/2005/8/layout/hierarchy1"/>
    <dgm:cxn modelId="{48397A29-E30D-4899-A44C-808472FDF8FC}" type="presParOf" srcId="{677C5CC3-0604-476B-9E9C-0C794D30B21C}" destId="{B1470CA2-0292-48E5-AFBC-93AC0FF58510}" srcOrd="1" destOrd="0" presId="urn:microsoft.com/office/officeart/2005/8/layout/hierarchy1"/>
    <dgm:cxn modelId="{C9DBF208-E1DB-4499-AA5E-301B28B5B45D}" type="presParOf" srcId="{B1470CA2-0292-48E5-AFBC-93AC0FF58510}" destId="{161DFD11-6D41-410D-8417-256B0389AF6B}" srcOrd="0" destOrd="0" presId="urn:microsoft.com/office/officeart/2005/8/layout/hierarchy1"/>
    <dgm:cxn modelId="{BD617AA6-23D0-4732-9A26-AD4D272B791A}" type="presParOf" srcId="{161DFD11-6D41-410D-8417-256B0389AF6B}" destId="{92521366-3160-4155-8D25-9AB50A7AFE46}" srcOrd="0" destOrd="0" presId="urn:microsoft.com/office/officeart/2005/8/layout/hierarchy1"/>
    <dgm:cxn modelId="{AEC4F8FC-2D72-435C-9385-88CB9183CF6A}" type="presParOf" srcId="{161DFD11-6D41-410D-8417-256B0389AF6B}" destId="{C3F83E0A-3255-4FC6-ACE5-B9BCF1BB403F}" srcOrd="1" destOrd="0" presId="urn:microsoft.com/office/officeart/2005/8/layout/hierarchy1"/>
    <dgm:cxn modelId="{7BFDD8B3-C8E3-4903-AC12-F9A40F2A38D0}" type="presParOf" srcId="{B1470CA2-0292-48E5-AFBC-93AC0FF58510}" destId="{72CB2F1A-AF62-4FB2-8B5A-75C3EFD6F983}" srcOrd="1" destOrd="0" presId="urn:microsoft.com/office/officeart/2005/8/layout/hierarchy1"/>
    <dgm:cxn modelId="{76A4FEFC-75C0-458F-AC60-09E74C2B9CC6}" type="presParOf" srcId="{677C5CC3-0604-476B-9E9C-0C794D30B21C}" destId="{4193A38D-7B00-42DB-9590-C135B0E7A8CF}" srcOrd="2" destOrd="0" presId="urn:microsoft.com/office/officeart/2005/8/layout/hierarchy1"/>
    <dgm:cxn modelId="{E709DEDB-1FE2-457A-88C4-14B0B551F19F}" type="presParOf" srcId="{677C5CC3-0604-476B-9E9C-0C794D30B21C}" destId="{6C7D91B0-3F06-43D2-AE66-5360B346940D}" srcOrd="3" destOrd="0" presId="urn:microsoft.com/office/officeart/2005/8/layout/hierarchy1"/>
    <dgm:cxn modelId="{C67833DD-2F70-4B9D-B5E7-DEB3F394E33C}" type="presParOf" srcId="{6C7D91B0-3F06-43D2-AE66-5360B346940D}" destId="{A6C64E9C-44BA-4B2F-8A12-D225F70BA66E}" srcOrd="0" destOrd="0" presId="urn:microsoft.com/office/officeart/2005/8/layout/hierarchy1"/>
    <dgm:cxn modelId="{8367A56F-F29B-445C-9C1C-6F05AE5A4405}" type="presParOf" srcId="{A6C64E9C-44BA-4B2F-8A12-D225F70BA66E}" destId="{A102F15E-BE63-47D8-A842-EB5109D844CB}" srcOrd="0" destOrd="0" presId="urn:microsoft.com/office/officeart/2005/8/layout/hierarchy1"/>
    <dgm:cxn modelId="{F95C6EFE-F95B-40DE-B80E-5B1B83ED3563}" type="presParOf" srcId="{A6C64E9C-44BA-4B2F-8A12-D225F70BA66E}" destId="{92F1E7A4-9CA8-4998-8FD4-CC5EB22FF5D4}" srcOrd="1" destOrd="0" presId="urn:microsoft.com/office/officeart/2005/8/layout/hierarchy1"/>
    <dgm:cxn modelId="{917F9893-4869-40D5-9C51-6C956A60D397}" type="presParOf" srcId="{6C7D91B0-3F06-43D2-AE66-5360B346940D}" destId="{2B70572E-1042-47FB-A0C1-12F1B89B9670}" srcOrd="1" destOrd="0" presId="urn:microsoft.com/office/officeart/2005/8/layout/hierarchy1"/>
    <dgm:cxn modelId="{87420DEB-5041-434D-BD14-CA683C9258D4}" type="presParOf" srcId="{2B70572E-1042-47FB-A0C1-12F1B89B9670}" destId="{9AC2ADE6-604D-4170-9284-77C642AA475B}" srcOrd="0" destOrd="0" presId="urn:microsoft.com/office/officeart/2005/8/layout/hierarchy1"/>
    <dgm:cxn modelId="{5B26293C-8D63-4862-9B7E-FA5E66D33AC9}" type="presParOf" srcId="{2B70572E-1042-47FB-A0C1-12F1B89B9670}" destId="{7E1C68E5-8FAA-4317-A116-94ED3F6FF775}" srcOrd="1" destOrd="0" presId="urn:microsoft.com/office/officeart/2005/8/layout/hierarchy1"/>
    <dgm:cxn modelId="{FCB3381D-89E3-42C7-BE93-D09037B108AE}" type="presParOf" srcId="{7E1C68E5-8FAA-4317-A116-94ED3F6FF775}" destId="{414AF366-8AF7-4C53-91F1-164F36B44C6B}" srcOrd="0" destOrd="0" presId="urn:microsoft.com/office/officeart/2005/8/layout/hierarchy1"/>
    <dgm:cxn modelId="{FA307B23-D282-4E23-B7D3-FAE3E3339947}" type="presParOf" srcId="{414AF366-8AF7-4C53-91F1-164F36B44C6B}" destId="{B7C55A90-4A7E-4805-B17C-C2337BC016BC}" srcOrd="0" destOrd="0" presId="urn:microsoft.com/office/officeart/2005/8/layout/hierarchy1"/>
    <dgm:cxn modelId="{3BD9084E-6428-4ABD-9F0A-E1C693A9162A}" type="presParOf" srcId="{414AF366-8AF7-4C53-91F1-164F36B44C6B}" destId="{75A26918-0616-457C-A0AD-B14E9EA67051}" srcOrd="1" destOrd="0" presId="urn:microsoft.com/office/officeart/2005/8/layout/hierarchy1"/>
    <dgm:cxn modelId="{B5332BF8-A444-4D93-A201-70F90A8AFDCE}" type="presParOf" srcId="{7E1C68E5-8FAA-4317-A116-94ED3F6FF775}" destId="{B73BF7F4-0D5A-4E87-9335-30A5E30617F4}" srcOrd="1" destOrd="0" presId="urn:microsoft.com/office/officeart/2005/8/layout/hierarchy1"/>
    <dgm:cxn modelId="{35F39291-F6CE-4200-88B9-C0F4D11321C2}" type="presParOf" srcId="{2B70572E-1042-47FB-A0C1-12F1B89B9670}" destId="{F5E320AC-36A2-421F-AC1C-D3635E0AA372}" srcOrd="2" destOrd="0" presId="urn:microsoft.com/office/officeart/2005/8/layout/hierarchy1"/>
    <dgm:cxn modelId="{67C23568-E315-48E6-AD94-A9AA0A035C48}" type="presParOf" srcId="{2B70572E-1042-47FB-A0C1-12F1B89B9670}" destId="{40403845-AFAD-48D6-BA13-35A20227C85B}" srcOrd="3" destOrd="0" presId="urn:microsoft.com/office/officeart/2005/8/layout/hierarchy1"/>
    <dgm:cxn modelId="{589BAAD7-5648-4846-AE26-5BA08C13B2ED}" type="presParOf" srcId="{40403845-AFAD-48D6-BA13-35A20227C85B}" destId="{C42FB123-030C-4BEF-94FE-00F9B8B16405}" srcOrd="0" destOrd="0" presId="urn:microsoft.com/office/officeart/2005/8/layout/hierarchy1"/>
    <dgm:cxn modelId="{E2A2F4EA-5F5F-4DCC-A6F4-EE4A7FEAEDCE}" type="presParOf" srcId="{C42FB123-030C-4BEF-94FE-00F9B8B16405}" destId="{798A3ECA-7F78-45CC-8438-551E5272A655}" srcOrd="0" destOrd="0" presId="urn:microsoft.com/office/officeart/2005/8/layout/hierarchy1"/>
    <dgm:cxn modelId="{39BAAF89-F047-4714-AA37-37FDD93C13FF}" type="presParOf" srcId="{C42FB123-030C-4BEF-94FE-00F9B8B16405}" destId="{DF45AB75-DE83-44D5-97A6-DF768469357B}" srcOrd="1" destOrd="0" presId="urn:microsoft.com/office/officeart/2005/8/layout/hierarchy1"/>
    <dgm:cxn modelId="{EB236C20-2304-462F-9B03-EAE39DD73E8E}" type="presParOf" srcId="{40403845-AFAD-48D6-BA13-35A20227C85B}" destId="{68D2DFEB-8AE9-4C0A-9397-09E388F10D6B}" srcOrd="1" destOrd="0" presId="urn:microsoft.com/office/officeart/2005/8/layout/hierarchy1"/>
    <dgm:cxn modelId="{DE76EFB0-AA96-417F-9149-9075CACBF18C}" type="presParOf" srcId="{2B70572E-1042-47FB-A0C1-12F1B89B9670}" destId="{70E4664E-4D10-4732-A5EB-FD60F280BFA1}" srcOrd="4" destOrd="0" presId="urn:microsoft.com/office/officeart/2005/8/layout/hierarchy1"/>
    <dgm:cxn modelId="{09686A85-041D-4B11-8A82-4E0174A21969}" type="presParOf" srcId="{2B70572E-1042-47FB-A0C1-12F1B89B9670}" destId="{8EF5B002-8047-4551-93CF-61274CF05F29}" srcOrd="5" destOrd="0" presId="urn:microsoft.com/office/officeart/2005/8/layout/hierarchy1"/>
    <dgm:cxn modelId="{94A3893C-3F4F-44E0-81D8-4BCF4359D525}" type="presParOf" srcId="{8EF5B002-8047-4551-93CF-61274CF05F29}" destId="{0522CF76-C407-4A72-8B16-DAC58CC6197B}" srcOrd="0" destOrd="0" presId="urn:microsoft.com/office/officeart/2005/8/layout/hierarchy1"/>
    <dgm:cxn modelId="{E167E11A-BBE1-4535-B47D-E91EC0E1B27C}" type="presParOf" srcId="{0522CF76-C407-4A72-8B16-DAC58CC6197B}" destId="{F11ED6B6-40DC-417A-A749-D7EB79B04613}" srcOrd="0" destOrd="0" presId="urn:microsoft.com/office/officeart/2005/8/layout/hierarchy1"/>
    <dgm:cxn modelId="{984CC37E-A449-4FA8-A882-8104CFAE7FB1}" type="presParOf" srcId="{0522CF76-C407-4A72-8B16-DAC58CC6197B}" destId="{CB6CA063-9F7C-4613-BC0B-13A8B0F02AC8}" srcOrd="1" destOrd="0" presId="urn:microsoft.com/office/officeart/2005/8/layout/hierarchy1"/>
    <dgm:cxn modelId="{F066D784-B85F-450A-B95E-F51C320009C3}" type="presParOf" srcId="{8EF5B002-8047-4551-93CF-61274CF05F29}" destId="{3E54A959-AA1F-4D36-8642-8908EC86D66E}" srcOrd="1" destOrd="0" presId="urn:microsoft.com/office/officeart/2005/8/layout/hierarchy1"/>
    <dgm:cxn modelId="{CEFA3AC8-A3AB-4ED6-9F67-E2B6225FE55E}" type="presParOf" srcId="{2B70572E-1042-47FB-A0C1-12F1B89B9670}" destId="{00DD1E95-D49B-4E31-B213-2BD3F717B806}" srcOrd="6" destOrd="0" presId="urn:microsoft.com/office/officeart/2005/8/layout/hierarchy1"/>
    <dgm:cxn modelId="{58984272-7CA6-4A03-8381-A9DED7907B5E}" type="presParOf" srcId="{2B70572E-1042-47FB-A0C1-12F1B89B9670}" destId="{5F6F914B-59BC-4840-BEBA-E629E1AEBDC2}" srcOrd="7" destOrd="0" presId="urn:microsoft.com/office/officeart/2005/8/layout/hierarchy1"/>
    <dgm:cxn modelId="{33827489-0522-4602-AB5A-93D31FF6AD24}" type="presParOf" srcId="{5F6F914B-59BC-4840-BEBA-E629E1AEBDC2}" destId="{BD9D7ED7-74AB-4E4A-B31C-79B19EC8610C}" srcOrd="0" destOrd="0" presId="urn:microsoft.com/office/officeart/2005/8/layout/hierarchy1"/>
    <dgm:cxn modelId="{7E3ADD6E-5548-4F87-95E0-DA3540D1A09E}" type="presParOf" srcId="{BD9D7ED7-74AB-4E4A-B31C-79B19EC8610C}" destId="{CE5B48A3-537D-47E4-97B6-5D70515A7BF2}" srcOrd="0" destOrd="0" presId="urn:microsoft.com/office/officeart/2005/8/layout/hierarchy1"/>
    <dgm:cxn modelId="{B6925319-970D-454A-9F22-E0968DACD4E4}" type="presParOf" srcId="{BD9D7ED7-74AB-4E4A-B31C-79B19EC8610C}" destId="{E2872E71-55AF-4265-9D9D-DA830F635506}" srcOrd="1" destOrd="0" presId="urn:microsoft.com/office/officeart/2005/8/layout/hierarchy1"/>
    <dgm:cxn modelId="{68B18D79-451F-4884-98AD-40B8F26D3E81}" type="presParOf" srcId="{5F6F914B-59BC-4840-BEBA-E629E1AEBDC2}" destId="{88D64CA8-6690-4485-8362-CE6F4963F486}" srcOrd="1" destOrd="0" presId="urn:microsoft.com/office/officeart/2005/8/layout/hierarchy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3921B2-D7D7-4284-B996-4A0E0F0ECEDB}" type="datetimeFigureOut">
              <a:rPr lang="ru-RU" smtClean="0"/>
              <a:pPr/>
              <a:t>11.12.2015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144724-3A01-400F-BB9D-E106CFA28BE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89FFC8-1440-4A96-A5BD-E2111FC973F4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89FFC8-1440-4A96-A5BD-E2111FC973F4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89FFC8-1440-4A96-A5BD-E2111FC973F4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8C3FF653-D6F1-4BF1-800F-9FF9D1FF183E}" type="datetimeFigureOut">
              <a:rPr lang="ru-RU" smtClean="0"/>
              <a:pPr/>
              <a:t>11.12.2015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EC1EBFC3-BE4C-4A48-AEFA-7A7D987F39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FF653-D6F1-4BF1-800F-9FF9D1FF183E}" type="datetimeFigureOut">
              <a:rPr lang="ru-RU" smtClean="0"/>
              <a:pPr/>
              <a:t>11.12.2015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EBFC3-BE4C-4A48-AEFA-7A7D987F39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FF653-D6F1-4BF1-800F-9FF9D1FF183E}" type="datetimeFigureOut">
              <a:rPr lang="ru-RU" smtClean="0"/>
              <a:pPr/>
              <a:t>11.12.2015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EBFC3-BE4C-4A48-AEFA-7A7D987F39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0013" y="301625"/>
            <a:ext cx="7313612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1370013" y="1827213"/>
            <a:ext cx="7313612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D28022-014D-4230-AB21-710C05EC6FC3}" type="datetime1">
              <a:rPr lang="ru-RU" smtClean="0"/>
              <a:pPr>
                <a:defRPr/>
              </a:pPr>
              <a:t>11.12.2015</a:t>
            </a:fld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«Мой университет» - </a:t>
            </a:r>
            <a:r>
              <a:rPr lang="en-US" smtClean="0"/>
              <a:t>www.moi-amour.ru</a:t>
            </a: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11DFFF-C31A-4E49-9175-7CA644E98B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C3FF653-D6F1-4BF1-800F-9FF9D1FF183E}" type="datetimeFigureOut">
              <a:rPr lang="ru-RU" smtClean="0"/>
              <a:pPr/>
              <a:t>11.12.2015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C1EBFC3-BE4C-4A48-AEFA-7A7D987F397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8C3FF653-D6F1-4BF1-800F-9FF9D1FF183E}" type="datetimeFigureOut">
              <a:rPr lang="ru-RU" smtClean="0"/>
              <a:pPr/>
              <a:t>11.12.2015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EC1EBFC3-BE4C-4A48-AEFA-7A7D987F39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FF653-D6F1-4BF1-800F-9FF9D1FF183E}" type="datetimeFigureOut">
              <a:rPr lang="ru-RU" smtClean="0"/>
              <a:pPr/>
              <a:t>11.12.2015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EBFC3-BE4C-4A48-AEFA-7A7D987F397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FF653-D6F1-4BF1-800F-9FF9D1FF183E}" type="datetimeFigureOut">
              <a:rPr lang="ru-RU" smtClean="0"/>
              <a:pPr/>
              <a:t>11.12.2015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EBFC3-BE4C-4A48-AEFA-7A7D987F397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C3FF653-D6F1-4BF1-800F-9FF9D1FF183E}" type="datetimeFigureOut">
              <a:rPr lang="ru-RU" smtClean="0"/>
              <a:pPr/>
              <a:t>11.12.2015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C1EBFC3-BE4C-4A48-AEFA-7A7D987F397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FF653-D6F1-4BF1-800F-9FF9D1FF183E}" type="datetimeFigureOut">
              <a:rPr lang="ru-RU" smtClean="0"/>
              <a:pPr/>
              <a:t>11.12.2015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EBFC3-BE4C-4A48-AEFA-7A7D987F39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C3FF653-D6F1-4BF1-800F-9FF9D1FF183E}" type="datetimeFigureOut">
              <a:rPr lang="ru-RU" smtClean="0"/>
              <a:pPr/>
              <a:t>11.12.2015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C1EBFC3-BE4C-4A48-AEFA-7A7D987F397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C3FF653-D6F1-4BF1-800F-9FF9D1FF183E}" type="datetimeFigureOut">
              <a:rPr lang="ru-RU" smtClean="0"/>
              <a:pPr/>
              <a:t>11.12.2015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C1EBFC3-BE4C-4A48-AEFA-7A7D987F397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C3FF653-D6F1-4BF1-800F-9FF9D1FF183E}" type="datetimeFigureOut">
              <a:rPr lang="ru-RU" smtClean="0"/>
              <a:pPr/>
              <a:t>11.12.2015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EC1EBFC3-BE4C-4A48-AEFA-7A7D987F397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0"/>
            <a:ext cx="8229600" cy="11430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sz="9600" b="1" dirty="0" smtClean="0">
                <a:solidFill>
                  <a:schemeClr val="accent2"/>
                </a:solidFill>
                <a:latin typeface="Comic Sans MS" pitchFamily="66" charset="0"/>
              </a:rPr>
              <a:t>Фазы митоза</a:t>
            </a:r>
            <a:endParaRPr lang="ru-RU" sz="5400" b="1" dirty="0" smtClean="0">
              <a:solidFill>
                <a:schemeClr val="accent2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153400" cy="170656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b="1" smtClean="0">
                <a:latin typeface="Comic Sans MS" pitchFamily="66" charset="0"/>
              </a:rPr>
              <a:t>Профаза</a:t>
            </a:r>
            <a:br>
              <a:rPr lang="ru-RU" b="1" smtClean="0">
                <a:latin typeface="Comic Sans MS" pitchFamily="66" charset="0"/>
              </a:rPr>
            </a:br>
            <a:r>
              <a:rPr lang="ru-RU" sz="4000" b="1" smtClean="0">
                <a:latin typeface="Comic Sans MS" pitchFamily="66" charset="0"/>
              </a:rPr>
              <a:t> </a:t>
            </a:r>
            <a:r>
              <a:rPr lang="ru-RU" sz="2800" b="1" smtClean="0">
                <a:latin typeface="Comic Sans MS" pitchFamily="66" charset="0"/>
              </a:rPr>
              <a:t>(«про» - перед, «фазис» - появление)</a:t>
            </a:r>
            <a:r>
              <a:rPr lang="ru-RU" sz="4000" b="1" smtClean="0">
                <a:latin typeface="Comic Sans MS" pitchFamily="66" charset="0"/>
              </a:rPr>
              <a:t> </a:t>
            </a:r>
            <a:br>
              <a:rPr lang="ru-RU" sz="4000" b="1" smtClean="0">
                <a:latin typeface="Comic Sans MS" pitchFamily="66" charset="0"/>
              </a:rPr>
            </a:br>
            <a:endParaRPr lang="ru-RU" sz="4000" b="1" smtClean="0">
              <a:latin typeface="Comic Sans MS" pitchFamily="66" charset="0"/>
            </a:endParaRPr>
          </a:p>
        </p:txBody>
      </p:sp>
      <p:sp>
        <p:nvSpPr>
          <p:cNvPr id="11267" name="Oval 5"/>
          <p:cNvSpPr>
            <a:spLocks noChangeArrowheads="1"/>
          </p:cNvSpPr>
          <p:nvPr/>
        </p:nvSpPr>
        <p:spPr bwMode="auto">
          <a:xfrm>
            <a:off x="1828800" y="1828800"/>
            <a:ext cx="4495800" cy="4114800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rgbClr val="FFCC66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3327400" y="3095625"/>
            <a:ext cx="407988" cy="949325"/>
            <a:chOff x="3264" y="2976"/>
            <a:chExt cx="144" cy="288"/>
          </a:xfrm>
        </p:grpSpPr>
        <p:sp>
          <p:nvSpPr>
            <p:cNvPr id="11292" name="AutoShape 7"/>
            <p:cNvSpPr>
              <a:spLocks noChangeArrowheads="1"/>
            </p:cNvSpPr>
            <p:nvPr/>
          </p:nvSpPr>
          <p:spPr bwMode="auto">
            <a:xfrm>
              <a:off x="3264" y="2976"/>
              <a:ext cx="96" cy="288"/>
            </a:xfrm>
            <a:prstGeom prst="moon">
              <a:avLst>
                <a:gd name="adj" fmla="val 50000"/>
              </a:avLst>
            </a:prstGeom>
            <a:solidFill>
              <a:srgbClr val="996633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93" name="AutoShape 8"/>
            <p:cNvSpPr>
              <a:spLocks noChangeArrowheads="1"/>
            </p:cNvSpPr>
            <p:nvPr/>
          </p:nvSpPr>
          <p:spPr bwMode="auto">
            <a:xfrm>
              <a:off x="3312" y="2976"/>
              <a:ext cx="96" cy="288"/>
            </a:xfrm>
            <a:prstGeom prst="moon">
              <a:avLst>
                <a:gd name="adj" fmla="val 50000"/>
              </a:avLst>
            </a:prstGeom>
            <a:solidFill>
              <a:srgbClr val="996633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4689475" y="2619375"/>
            <a:ext cx="409575" cy="950913"/>
            <a:chOff x="3264" y="2976"/>
            <a:chExt cx="144" cy="288"/>
          </a:xfrm>
        </p:grpSpPr>
        <p:sp>
          <p:nvSpPr>
            <p:cNvPr id="11290" name="AutoShape 10"/>
            <p:cNvSpPr>
              <a:spLocks noChangeArrowheads="1"/>
            </p:cNvSpPr>
            <p:nvPr/>
          </p:nvSpPr>
          <p:spPr bwMode="auto">
            <a:xfrm>
              <a:off x="3264" y="2976"/>
              <a:ext cx="96" cy="288"/>
            </a:xfrm>
            <a:prstGeom prst="moon">
              <a:avLst>
                <a:gd name="adj" fmla="val 50000"/>
              </a:avLst>
            </a:prstGeom>
            <a:solidFill>
              <a:srgbClr val="996633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91" name="AutoShape 11"/>
            <p:cNvSpPr>
              <a:spLocks noChangeArrowheads="1"/>
            </p:cNvSpPr>
            <p:nvPr/>
          </p:nvSpPr>
          <p:spPr bwMode="auto">
            <a:xfrm>
              <a:off x="3312" y="2976"/>
              <a:ext cx="96" cy="288"/>
            </a:xfrm>
            <a:prstGeom prst="moon">
              <a:avLst>
                <a:gd name="adj" fmla="val 50000"/>
              </a:avLst>
            </a:prstGeom>
            <a:solidFill>
              <a:srgbClr val="996633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4689475" y="4044950"/>
            <a:ext cx="409575" cy="949325"/>
            <a:chOff x="3264" y="2976"/>
            <a:chExt cx="144" cy="288"/>
          </a:xfrm>
        </p:grpSpPr>
        <p:sp>
          <p:nvSpPr>
            <p:cNvPr id="11288" name="AutoShape 13"/>
            <p:cNvSpPr>
              <a:spLocks noChangeArrowheads="1"/>
            </p:cNvSpPr>
            <p:nvPr/>
          </p:nvSpPr>
          <p:spPr bwMode="auto">
            <a:xfrm>
              <a:off x="3264" y="2976"/>
              <a:ext cx="96" cy="288"/>
            </a:xfrm>
            <a:prstGeom prst="moon">
              <a:avLst>
                <a:gd name="adj" fmla="val 50000"/>
              </a:avLst>
            </a:prstGeom>
            <a:solidFill>
              <a:schemeClr val="accent2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89" name="AutoShape 14"/>
            <p:cNvSpPr>
              <a:spLocks noChangeArrowheads="1"/>
            </p:cNvSpPr>
            <p:nvPr/>
          </p:nvSpPr>
          <p:spPr bwMode="auto">
            <a:xfrm>
              <a:off x="3312" y="2976"/>
              <a:ext cx="96" cy="288"/>
            </a:xfrm>
            <a:prstGeom prst="moon">
              <a:avLst>
                <a:gd name="adj" fmla="val 50000"/>
              </a:avLst>
            </a:prstGeom>
            <a:solidFill>
              <a:schemeClr val="accent2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3463925" y="4202113"/>
            <a:ext cx="407988" cy="950912"/>
            <a:chOff x="3264" y="2976"/>
            <a:chExt cx="144" cy="288"/>
          </a:xfrm>
        </p:grpSpPr>
        <p:sp>
          <p:nvSpPr>
            <p:cNvPr id="11286" name="AutoShape 16"/>
            <p:cNvSpPr>
              <a:spLocks noChangeArrowheads="1"/>
            </p:cNvSpPr>
            <p:nvPr/>
          </p:nvSpPr>
          <p:spPr bwMode="auto">
            <a:xfrm>
              <a:off x="3264" y="2976"/>
              <a:ext cx="96" cy="288"/>
            </a:xfrm>
            <a:prstGeom prst="moon">
              <a:avLst>
                <a:gd name="adj" fmla="val 50000"/>
              </a:avLst>
            </a:prstGeom>
            <a:solidFill>
              <a:srgbClr val="008000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87" name="AutoShape 17"/>
            <p:cNvSpPr>
              <a:spLocks noChangeArrowheads="1"/>
            </p:cNvSpPr>
            <p:nvPr/>
          </p:nvSpPr>
          <p:spPr bwMode="auto">
            <a:xfrm>
              <a:off x="3312" y="2976"/>
              <a:ext cx="96" cy="288"/>
            </a:xfrm>
            <a:prstGeom prst="moon">
              <a:avLst>
                <a:gd name="adj" fmla="val 50000"/>
              </a:avLst>
            </a:prstGeom>
            <a:solidFill>
              <a:srgbClr val="008000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" name="Group 18"/>
          <p:cNvGrpSpPr>
            <a:grpSpLocks/>
          </p:cNvGrpSpPr>
          <p:nvPr/>
        </p:nvGrpSpPr>
        <p:grpSpPr bwMode="auto">
          <a:xfrm>
            <a:off x="4008438" y="3254375"/>
            <a:ext cx="409575" cy="947738"/>
            <a:chOff x="3264" y="2976"/>
            <a:chExt cx="144" cy="288"/>
          </a:xfrm>
        </p:grpSpPr>
        <p:sp>
          <p:nvSpPr>
            <p:cNvPr id="11284" name="AutoShape 19"/>
            <p:cNvSpPr>
              <a:spLocks noChangeArrowheads="1"/>
            </p:cNvSpPr>
            <p:nvPr/>
          </p:nvSpPr>
          <p:spPr bwMode="auto">
            <a:xfrm>
              <a:off x="3264" y="2976"/>
              <a:ext cx="96" cy="288"/>
            </a:xfrm>
            <a:prstGeom prst="moon">
              <a:avLst>
                <a:gd name="adj" fmla="val 50000"/>
              </a:avLst>
            </a:prstGeom>
            <a:solidFill>
              <a:srgbClr val="008000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85" name="AutoShape 20"/>
            <p:cNvSpPr>
              <a:spLocks noChangeArrowheads="1"/>
            </p:cNvSpPr>
            <p:nvPr/>
          </p:nvSpPr>
          <p:spPr bwMode="auto">
            <a:xfrm>
              <a:off x="3312" y="2976"/>
              <a:ext cx="96" cy="288"/>
            </a:xfrm>
            <a:prstGeom prst="moon">
              <a:avLst>
                <a:gd name="adj" fmla="val 50000"/>
              </a:avLst>
            </a:prstGeom>
            <a:solidFill>
              <a:srgbClr val="008000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" name="Group 21"/>
          <p:cNvGrpSpPr>
            <a:grpSpLocks/>
          </p:cNvGrpSpPr>
          <p:nvPr/>
        </p:nvGrpSpPr>
        <p:grpSpPr bwMode="auto">
          <a:xfrm>
            <a:off x="3600450" y="2144713"/>
            <a:ext cx="407988" cy="950912"/>
            <a:chOff x="3264" y="2976"/>
            <a:chExt cx="144" cy="288"/>
          </a:xfrm>
        </p:grpSpPr>
        <p:sp>
          <p:nvSpPr>
            <p:cNvPr id="11282" name="AutoShape 22"/>
            <p:cNvSpPr>
              <a:spLocks noChangeArrowheads="1"/>
            </p:cNvSpPr>
            <p:nvPr/>
          </p:nvSpPr>
          <p:spPr bwMode="auto">
            <a:xfrm>
              <a:off x="3264" y="2976"/>
              <a:ext cx="96" cy="288"/>
            </a:xfrm>
            <a:prstGeom prst="moon">
              <a:avLst>
                <a:gd name="adj" fmla="val 50000"/>
              </a:avLst>
            </a:prstGeom>
            <a:solidFill>
              <a:schemeClr val="accent2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83" name="AutoShape 23"/>
            <p:cNvSpPr>
              <a:spLocks noChangeArrowheads="1"/>
            </p:cNvSpPr>
            <p:nvPr/>
          </p:nvSpPr>
          <p:spPr bwMode="auto">
            <a:xfrm>
              <a:off x="3312" y="2976"/>
              <a:ext cx="96" cy="288"/>
            </a:xfrm>
            <a:prstGeom prst="moon">
              <a:avLst>
                <a:gd name="adj" fmla="val 50000"/>
              </a:avLst>
            </a:prstGeom>
            <a:solidFill>
              <a:schemeClr val="accent2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1274" name="Freeform 24"/>
          <p:cNvSpPr>
            <a:spLocks/>
          </p:cNvSpPr>
          <p:nvPr/>
        </p:nvSpPr>
        <p:spPr bwMode="auto">
          <a:xfrm>
            <a:off x="2509838" y="2779713"/>
            <a:ext cx="3270250" cy="790575"/>
          </a:xfrm>
          <a:custGeom>
            <a:avLst/>
            <a:gdLst>
              <a:gd name="T0" fmla="*/ 0 w 1152"/>
              <a:gd name="T1" fmla="*/ 2147483647 h 240"/>
              <a:gd name="T2" fmla="*/ 2147483647 w 1152"/>
              <a:gd name="T3" fmla="*/ 0 h 240"/>
              <a:gd name="T4" fmla="*/ 2147483647 w 1152"/>
              <a:gd name="T5" fmla="*/ 2147483647 h 240"/>
              <a:gd name="T6" fmla="*/ 0 60000 65536"/>
              <a:gd name="T7" fmla="*/ 0 60000 65536"/>
              <a:gd name="T8" fmla="*/ 0 60000 65536"/>
              <a:gd name="T9" fmla="*/ 0 w 1152"/>
              <a:gd name="T10" fmla="*/ 0 h 240"/>
              <a:gd name="T11" fmla="*/ 1152 w 1152"/>
              <a:gd name="T12" fmla="*/ 240 h 24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52" h="240">
                <a:moveTo>
                  <a:pt x="0" y="240"/>
                </a:moveTo>
                <a:cubicBezTo>
                  <a:pt x="192" y="120"/>
                  <a:pt x="384" y="0"/>
                  <a:pt x="576" y="0"/>
                </a:cubicBezTo>
                <a:cubicBezTo>
                  <a:pt x="768" y="0"/>
                  <a:pt x="1056" y="200"/>
                  <a:pt x="1152" y="240"/>
                </a:cubicBezTo>
              </a:path>
            </a:pathLst>
          </a:cu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75" name="Freeform 25"/>
          <p:cNvSpPr>
            <a:spLocks/>
          </p:cNvSpPr>
          <p:nvPr/>
        </p:nvSpPr>
        <p:spPr bwMode="auto">
          <a:xfrm>
            <a:off x="2509838" y="4044950"/>
            <a:ext cx="3133725" cy="792163"/>
          </a:xfrm>
          <a:custGeom>
            <a:avLst/>
            <a:gdLst>
              <a:gd name="T0" fmla="*/ 0 w 1104"/>
              <a:gd name="T1" fmla="*/ 0 h 240"/>
              <a:gd name="T2" fmla="*/ 2147483647 w 1104"/>
              <a:gd name="T3" fmla="*/ 2147483647 h 240"/>
              <a:gd name="T4" fmla="*/ 2147483647 w 1104"/>
              <a:gd name="T5" fmla="*/ 0 h 240"/>
              <a:gd name="T6" fmla="*/ 0 60000 65536"/>
              <a:gd name="T7" fmla="*/ 0 60000 65536"/>
              <a:gd name="T8" fmla="*/ 0 60000 65536"/>
              <a:gd name="T9" fmla="*/ 0 w 1104"/>
              <a:gd name="T10" fmla="*/ 0 h 240"/>
              <a:gd name="T11" fmla="*/ 1104 w 1104"/>
              <a:gd name="T12" fmla="*/ 240 h 24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04" h="240">
                <a:moveTo>
                  <a:pt x="0" y="0"/>
                </a:moveTo>
                <a:cubicBezTo>
                  <a:pt x="172" y="120"/>
                  <a:pt x="344" y="240"/>
                  <a:pt x="528" y="240"/>
                </a:cubicBezTo>
                <a:cubicBezTo>
                  <a:pt x="712" y="240"/>
                  <a:pt x="1008" y="40"/>
                  <a:pt x="1104" y="0"/>
                </a:cubicBezTo>
              </a:path>
            </a:pathLst>
          </a:cu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76" name="Freeform 26"/>
          <p:cNvSpPr>
            <a:spLocks/>
          </p:cNvSpPr>
          <p:nvPr/>
        </p:nvSpPr>
        <p:spPr bwMode="auto">
          <a:xfrm>
            <a:off x="2509838" y="3411538"/>
            <a:ext cx="3133725" cy="315912"/>
          </a:xfrm>
          <a:custGeom>
            <a:avLst/>
            <a:gdLst>
              <a:gd name="T0" fmla="*/ 0 w 1104"/>
              <a:gd name="T1" fmla="*/ 1039587495 h 96"/>
              <a:gd name="T2" fmla="*/ 2147483647 w 1104"/>
              <a:gd name="T3" fmla="*/ 0 h 96"/>
              <a:gd name="T4" fmla="*/ 2147483647 w 1104"/>
              <a:gd name="T5" fmla="*/ 1039587495 h 96"/>
              <a:gd name="T6" fmla="*/ 0 60000 65536"/>
              <a:gd name="T7" fmla="*/ 0 60000 65536"/>
              <a:gd name="T8" fmla="*/ 0 60000 65536"/>
              <a:gd name="T9" fmla="*/ 0 w 1104"/>
              <a:gd name="T10" fmla="*/ 0 h 96"/>
              <a:gd name="T11" fmla="*/ 1104 w 1104"/>
              <a:gd name="T12" fmla="*/ 96 h 9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04" h="96">
                <a:moveTo>
                  <a:pt x="0" y="96"/>
                </a:moveTo>
                <a:cubicBezTo>
                  <a:pt x="196" y="48"/>
                  <a:pt x="392" y="0"/>
                  <a:pt x="576" y="0"/>
                </a:cubicBezTo>
                <a:cubicBezTo>
                  <a:pt x="760" y="0"/>
                  <a:pt x="1016" y="72"/>
                  <a:pt x="1104" y="96"/>
                </a:cubicBezTo>
              </a:path>
            </a:pathLst>
          </a:cu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77" name="Freeform 27"/>
          <p:cNvSpPr>
            <a:spLocks/>
          </p:cNvSpPr>
          <p:nvPr/>
        </p:nvSpPr>
        <p:spPr bwMode="auto">
          <a:xfrm>
            <a:off x="2509838" y="3886200"/>
            <a:ext cx="3133725" cy="631825"/>
          </a:xfrm>
          <a:custGeom>
            <a:avLst/>
            <a:gdLst>
              <a:gd name="T0" fmla="*/ 0 w 1104"/>
              <a:gd name="T1" fmla="*/ 0 h 192"/>
              <a:gd name="T2" fmla="*/ 2147483647 w 1104"/>
              <a:gd name="T3" fmla="*/ 2079181571 h 192"/>
              <a:gd name="T4" fmla="*/ 2147483647 w 1104"/>
              <a:gd name="T5" fmla="*/ 0 h 192"/>
              <a:gd name="T6" fmla="*/ 0 60000 65536"/>
              <a:gd name="T7" fmla="*/ 0 60000 65536"/>
              <a:gd name="T8" fmla="*/ 0 60000 65536"/>
              <a:gd name="T9" fmla="*/ 0 w 1104"/>
              <a:gd name="T10" fmla="*/ 0 h 192"/>
              <a:gd name="T11" fmla="*/ 1104 w 1104"/>
              <a:gd name="T12" fmla="*/ 192 h 19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04" h="192">
                <a:moveTo>
                  <a:pt x="0" y="0"/>
                </a:moveTo>
                <a:cubicBezTo>
                  <a:pt x="172" y="96"/>
                  <a:pt x="344" y="192"/>
                  <a:pt x="528" y="192"/>
                </a:cubicBezTo>
                <a:cubicBezTo>
                  <a:pt x="712" y="192"/>
                  <a:pt x="1008" y="32"/>
                  <a:pt x="1104" y="0"/>
                </a:cubicBezTo>
              </a:path>
            </a:pathLst>
          </a:cu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78" name="Freeform 28"/>
          <p:cNvSpPr>
            <a:spLocks/>
          </p:cNvSpPr>
          <p:nvPr/>
        </p:nvSpPr>
        <p:spPr bwMode="auto">
          <a:xfrm>
            <a:off x="2509838" y="3727450"/>
            <a:ext cx="3270250" cy="158750"/>
          </a:xfrm>
          <a:custGeom>
            <a:avLst/>
            <a:gdLst>
              <a:gd name="T0" fmla="*/ 0 w 1152"/>
              <a:gd name="T1" fmla="*/ 525032592 h 48"/>
              <a:gd name="T2" fmla="*/ 2147483647 w 1152"/>
              <a:gd name="T3" fmla="*/ 0 h 48"/>
              <a:gd name="T4" fmla="*/ 0 60000 65536"/>
              <a:gd name="T5" fmla="*/ 0 60000 65536"/>
              <a:gd name="T6" fmla="*/ 0 w 1152"/>
              <a:gd name="T7" fmla="*/ 0 h 48"/>
              <a:gd name="T8" fmla="*/ 1152 w 1152"/>
              <a:gd name="T9" fmla="*/ 48 h 4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152" h="48">
                <a:moveTo>
                  <a:pt x="0" y="48"/>
                </a:moveTo>
                <a:cubicBezTo>
                  <a:pt x="480" y="28"/>
                  <a:pt x="960" y="8"/>
                  <a:pt x="1152" y="0"/>
                </a:cubicBezTo>
              </a:path>
            </a:pathLst>
          </a:cu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79" name="AutoShape 29"/>
          <p:cNvSpPr>
            <a:spLocks noChangeArrowheads="1"/>
          </p:cNvSpPr>
          <p:nvPr/>
        </p:nvSpPr>
        <p:spPr bwMode="auto">
          <a:xfrm>
            <a:off x="1965325" y="3411538"/>
            <a:ext cx="681038" cy="633412"/>
          </a:xfrm>
          <a:prstGeom prst="sun">
            <a:avLst>
              <a:gd name="adj" fmla="val 31944"/>
            </a:avLst>
          </a:prstGeom>
          <a:solidFill>
            <a:srgbClr val="9966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80" name="AutoShape 30"/>
          <p:cNvSpPr>
            <a:spLocks noChangeArrowheads="1"/>
          </p:cNvSpPr>
          <p:nvPr/>
        </p:nvSpPr>
        <p:spPr bwMode="auto">
          <a:xfrm>
            <a:off x="5370513" y="3411538"/>
            <a:ext cx="817562" cy="633412"/>
          </a:xfrm>
          <a:prstGeom prst="sun">
            <a:avLst>
              <a:gd name="adj" fmla="val 31944"/>
            </a:avLst>
          </a:prstGeom>
          <a:solidFill>
            <a:srgbClr val="9966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81" name="Text Box 32"/>
          <p:cNvSpPr txBox="1">
            <a:spLocks noChangeArrowheads="1"/>
          </p:cNvSpPr>
          <p:nvPr/>
        </p:nvSpPr>
        <p:spPr bwMode="auto">
          <a:xfrm>
            <a:off x="457200" y="6096000"/>
            <a:ext cx="50307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omic Sans MS" pitchFamily="66" charset="0"/>
              </a:rPr>
              <a:t>Опишите состояние клетки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Oval 2"/>
          <p:cNvSpPr>
            <a:spLocks noChangeArrowheads="1"/>
          </p:cNvSpPr>
          <p:nvPr/>
        </p:nvSpPr>
        <p:spPr bwMode="auto">
          <a:xfrm>
            <a:off x="2057400" y="1828800"/>
            <a:ext cx="4648200" cy="4114800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rgbClr val="FFCC66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4267200" y="5257800"/>
            <a:ext cx="255588" cy="609600"/>
            <a:chOff x="3264" y="2976"/>
            <a:chExt cx="144" cy="288"/>
          </a:xfrm>
        </p:grpSpPr>
        <p:sp>
          <p:nvSpPr>
            <p:cNvPr id="23587" name="AutoShape 4"/>
            <p:cNvSpPr>
              <a:spLocks noChangeArrowheads="1"/>
            </p:cNvSpPr>
            <p:nvPr/>
          </p:nvSpPr>
          <p:spPr bwMode="auto">
            <a:xfrm>
              <a:off x="3264" y="2976"/>
              <a:ext cx="96" cy="288"/>
            </a:xfrm>
            <a:prstGeom prst="moon">
              <a:avLst>
                <a:gd name="adj" fmla="val 50000"/>
              </a:avLst>
            </a:prstGeom>
            <a:solidFill>
              <a:srgbClr val="996633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588" name="AutoShape 5"/>
            <p:cNvSpPr>
              <a:spLocks noChangeArrowheads="1"/>
            </p:cNvSpPr>
            <p:nvPr/>
          </p:nvSpPr>
          <p:spPr bwMode="auto">
            <a:xfrm>
              <a:off x="3312" y="2976"/>
              <a:ext cx="96" cy="288"/>
            </a:xfrm>
            <a:prstGeom prst="moon">
              <a:avLst>
                <a:gd name="adj" fmla="val 50000"/>
              </a:avLst>
            </a:prstGeom>
            <a:solidFill>
              <a:srgbClr val="996633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4191000" y="1828800"/>
            <a:ext cx="255588" cy="609600"/>
            <a:chOff x="3264" y="2976"/>
            <a:chExt cx="144" cy="288"/>
          </a:xfrm>
        </p:grpSpPr>
        <p:sp>
          <p:nvSpPr>
            <p:cNvPr id="23585" name="AutoShape 7"/>
            <p:cNvSpPr>
              <a:spLocks noChangeArrowheads="1"/>
            </p:cNvSpPr>
            <p:nvPr/>
          </p:nvSpPr>
          <p:spPr bwMode="auto">
            <a:xfrm>
              <a:off x="3264" y="2976"/>
              <a:ext cx="96" cy="288"/>
            </a:xfrm>
            <a:prstGeom prst="moon">
              <a:avLst>
                <a:gd name="adj" fmla="val 50000"/>
              </a:avLst>
            </a:prstGeom>
            <a:solidFill>
              <a:srgbClr val="996633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586" name="AutoShape 8"/>
            <p:cNvSpPr>
              <a:spLocks noChangeArrowheads="1"/>
            </p:cNvSpPr>
            <p:nvPr/>
          </p:nvSpPr>
          <p:spPr bwMode="auto">
            <a:xfrm>
              <a:off x="3312" y="2976"/>
              <a:ext cx="96" cy="288"/>
            </a:xfrm>
            <a:prstGeom prst="moon">
              <a:avLst>
                <a:gd name="adj" fmla="val 50000"/>
              </a:avLst>
            </a:prstGeom>
            <a:solidFill>
              <a:srgbClr val="996633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4191000" y="4572000"/>
            <a:ext cx="255588" cy="609600"/>
            <a:chOff x="3264" y="2976"/>
            <a:chExt cx="144" cy="288"/>
          </a:xfrm>
        </p:grpSpPr>
        <p:sp>
          <p:nvSpPr>
            <p:cNvPr id="23583" name="AutoShape 10"/>
            <p:cNvSpPr>
              <a:spLocks noChangeArrowheads="1"/>
            </p:cNvSpPr>
            <p:nvPr/>
          </p:nvSpPr>
          <p:spPr bwMode="auto">
            <a:xfrm>
              <a:off x="3264" y="2976"/>
              <a:ext cx="96" cy="288"/>
            </a:xfrm>
            <a:prstGeom prst="moon">
              <a:avLst>
                <a:gd name="adj" fmla="val 50000"/>
              </a:avLst>
            </a:prstGeom>
            <a:solidFill>
              <a:schemeClr val="accent2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584" name="AutoShape 11"/>
            <p:cNvSpPr>
              <a:spLocks noChangeArrowheads="1"/>
            </p:cNvSpPr>
            <p:nvPr/>
          </p:nvSpPr>
          <p:spPr bwMode="auto">
            <a:xfrm>
              <a:off x="3312" y="2976"/>
              <a:ext cx="96" cy="288"/>
            </a:xfrm>
            <a:prstGeom prst="moon">
              <a:avLst>
                <a:gd name="adj" fmla="val 50000"/>
              </a:avLst>
            </a:prstGeom>
            <a:solidFill>
              <a:schemeClr val="accent2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" name="Group 12"/>
          <p:cNvGrpSpPr>
            <a:grpSpLocks/>
          </p:cNvGrpSpPr>
          <p:nvPr/>
        </p:nvGrpSpPr>
        <p:grpSpPr bwMode="auto">
          <a:xfrm>
            <a:off x="4191000" y="2514600"/>
            <a:ext cx="255588" cy="609600"/>
            <a:chOff x="3264" y="2976"/>
            <a:chExt cx="144" cy="288"/>
          </a:xfrm>
        </p:grpSpPr>
        <p:sp>
          <p:nvSpPr>
            <p:cNvPr id="23581" name="AutoShape 13"/>
            <p:cNvSpPr>
              <a:spLocks noChangeArrowheads="1"/>
            </p:cNvSpPr>
            <p:nvPr/>
          </p:nvSpPr>
          <p:spPr bwMode="auto">
            <a:xfrm>
              <a:off x="3264" y="2976"/>
              <a:ext cx="96" cy="288"/>
            </a:xfrm>
            <a:prstGeom prst="moon">
              <a:avLst>
                <a:gd name="adj" fmla="val 50000"/>
              </a:avLst>
            </a:prstGeom>
            <a:solidFill>
              <a:srgbClr val="008000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582" name="AutoShape 14"/>
            <p:cNvSpPr>
              <a:spLocks noChangeArrowheads="1"/>
            </p:cNvSpPr>
            <p:nvPr/>
          </p:nvSpPr>
          <p:spPr bwMode="auto">
            <a:xfrm>
              <a:off x="3312" y="2976"/>
              <a:ext cx="96" cy="288"/>
            </a:xfrm>
            <a:prstGeom prst="moon">
              <a:avLst>
                <a:gd name="adj" fmla="val 50000"/>
              </a:avLst>
            </a:prstGeom>
            <a:solidFill>
              <a:srgbClr val="008000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" name="Group 15"/>
          <p:cNvGrpSpPr>
            <a:grpSpLocks/>
          </p:cNvGrpSpPr>
          <p:nvPr/>
        </p:nvGrpSpPr>
        <p:grpSpPr bwMode="auto">
          <a:xfrm>
            <a:off x="4191000" y="3886200"/>
            <a:ext cx="255588" cy="609600"/>
            <a:chOff x="3264" y="2976"/>
            <a:chExt cx="144" cy="288"/>
          </a:xfrm>
        </p:grpSpPr>
        <p:sp>
          <p:nvSpPr>
            <p:cNvPr id="23579" name="AutoShape 16"/>
            <p:cNvSpPr>
              <a:spLocks noChangeArrowheads="1"/>
            </p:cNvSpPr>
            <p:nvPr/>
          </p:nvSpPr>
          <p:spPr bwMode="auto">
            <a:xfrm>
              <a:off x="3264" y="2976"/>
              <a:ext cx="96" cy="288"/>
            </a:xfrm>
            <a:prstGeom prst="moon">
              <a:avLst>
                <a:gd name="adj" fmla="val 50000"/>
              </a:avLst>
            </a:prstGeom>
            <a:solidFill>
              <a:srgbClr val="008000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580" name="AutoShape 17"/>
            <p:cNvSpPr>
              <a:spLocks noChangeArrowheads="1"/>
            </p:cNvSpPr>
            <p:nvPr/>
          </p:nvSpPr>
          <p:spPr bwMode="auto">
            <a:xfrm>
              <a:off x="3312" y="2976"/>
              <a:ext cx="96" cy="288"/>
            </a:xfrm>
            <a:prstGeom prst="moon">
              <a:avLst>
                <a:gd name="adj" fmla="val 50000"/>
              </a:avLst>
            </a:prstGeom>
            <a:solidFill>
              <a:srgbClr val="008000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" name="Group 18"/>
          <p:cNvGrpSpPr>
            <a:grpSpLocks/>
          </p:cNvGrpSpPr>
          <p:nvPr/>
        </p:nvGrpSpPr>
        <p:grpSpPr bwMode="auto">
          <a:xfrm>
            <a:off x="4191000" y="3200400"/>
            <a:ext cx="255588" cy="609600"/>
            <a:chOff x="3264" y="2976"/>
            <a:chExt cx="144" cy="288"/>
          </a:xfrm>
        </p:grpSpPr>
        <p:sp>
          <p:nvSpPr>
            <p:cNvPr id="23577" name="AutoShape 19"/>
            <p:cNvSpPr>
              <a:spLocks noChangeArrowheads="1"/>
            </p:cNvSpPr>
            <p:nvPr/>
          </p:nvSpPr>
          <p:spPr bwMode="auto">
            <a:xfrm>
              <a:off x="3264" y="2976"/>
              <a:ext cx="96" cy="288"/>
            </a:xfrm>
            <a:prstGeom prst="moon">
              <a:avLst>
                <a:gd name="adj" fmla="val 50000"/>
              </a:avLst>
            </a:prstGeom>
            <a:solidFill>
              <a:schemeClr val="accent2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578" name="AutoShape 20"/>
            <p:cNvSpPr>
              <a:spLocks noChangeArrowheads="1"/>
            </p:cNvSpPr>
            <p:nvPr/>
          </p:nvSpPr>
          <p:spPr bwMode="auto">
            <a:xfrm>
              <a:off x="3312" y="2976"/>
              <a:ext cx="96" cy="288"/>
            </a:xfrm>
            <a:prstGeom prst="moon">
              <a:avLst>
                <a:gd name="adj" fmla="val 50000"/>
              </a:avLst>
            </a:prstGeom>
            <a:solidFill>
              <a:schemeClr val="accent2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3561" name="Freeform 21"/>
          <p:cNvSpPr>
            <a:spLocks/>
          </p:cNvSpPr>
          <p:nvPr/>
        </p:nvSpPr>
        <p:spPr bwMode="auto">
          <a:xfrm>
            <a:off x="2514600" y="2133600"/>
            <a:ext cx="1676400" cy="1371600"/>
          </a:xfrm>
          <a:custGeom>
            <a:avLst/>
            <a:gdLst>
              <a:gd name="T0" fmla="*/ 0 w 1056"/>
              <a:gd name="T1" fmla="*/ 2147483647 h 864"/>
              <a:gd name="T2" fmla="*/ 2147483647 w 1056"/>
              <a:gd name="T3" fmla="*/ 0 h 864"/>
              <a:gd name="T4" fmla="*/ 0 60000 65536"/>
              <a:gd name="T5" fmla="*/ 0 60000 65536"/>
              <a:gd name="T6" fmla="*/ 0 w 1056"/>
              <a:gd name="T7" fmla="*/ 0 h 864"/>
              <a:gd name="T8" fmla="*/ 1056 w 1056"/>
              <a:gd name="T9" fmla="*/ 864 h 86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056" h="864">
                <a:moveTo>
                  <a:pt x="0" y="864"/>
                </a:moveTo>
                <a:cubicBezTo>
                  <a:pt x="436" y="504"/>
                  <a:pt x="872" y="144"/>
                  <a:pt x="1056" y="0"/>
                </a:cubicBezTo>
              </a:path>
            </a:pathLst>
          </a:cu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562" name="Freeform 22"/>
          <p:cNvSpPr>
            <a:spLocks/>
          </p:cNvSpPr>
          <p:nvPr/>
        </p:nvSpPr>
        <p:spPr bwMode="auto">
          <a:xfrm>
            <a:off x="2514600" y="2819400"/>
            <a:ext cx="1676400" cy="762000"/>
          </a:xfrm>
          <a:custGeom>
            <a:avLst/>
            <a:gdLst>
              <a:gd name="T0" fmla="*/ 0 w 1056"/>
              <a:gd name="T1" fmla="*/ 1209675089 h 480"/>
              <a:gd name="T2" fmla="*/ 2147483647 w 1056"/>
              <a:gd name="T3" fmla="*/ 0 h 480"/>
              <a:gd name="T4" fmla="*/ 0 60000 65536"/>
              <a:gd name="T5" fmla="*/ 0 60000 65536"/>
              <a:gd name="T6" fmla="*/ 0 w 1056"/>
              <a:gd name="T7" fmla="*/ 0 h 480"/>
              <a:gd name="T8" fmla="*/ 1056 w 1056"/>
              <a:gd name="T9" fmla="*/ 480 h 48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056" h="480">
                <a:moveTo>
                  <a:pt x="0" y="480"/>
                </a:moveTo>
                <a:cubicBezTo>
                  <a:pt x="440" y="280"/>
                  <a:pt x="880" y="80"/>
                  <a:pt x="1056" y="0"/>
                </a:cubicBezTo>
              </a:path>
            </a:pathLst>
          </a:cu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563" name="Freeform 23"/>
          <p:cNvSpPr>
            <a:spLocks/>
          </p:cNvSpPr>
          <p:nvPr/>
        </p:nvSpPr>
        <p:spPr bwMode="auto">
          <a:xfrm>
            <a:off x="2590800" y="3505200"/>
            <a:ext cx="1600200" cy="228600"/>
          </a:xfrm>
          <a:custGeom>
            <a:avLst/>
            <a:gdLst>
              <a:gd name="T0" fmla="*/ 0 w 1008"/>
              <a:gd name="T1" fmla="*/ 362902445 h 144"/>
              <a:gd name="T2" fmla="*/ 2147483647 w 1008"/>
              <a:gd name="T3" fmla="*/ 0 h 144"/>
              <a:gd name="T4" fmla="*/ 0 60000 65536"/>
              <a:gd name="T5" fmla="*/ 0 60000 65536"/>
              <a:gd name="T6" fmla="*/ 0 w 1008"/>
              <a:gd name="T7" fmla="*/ 0 h 144"/>
              <a:gd name="T8" fmla="*/ 1008 w 1008"/>
              <a:gd name="T9" fmla="*/ 144 h 14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008" h="144">
                <a:moveTo>
                  <a:pt x="0" y="144"/>
                </a:moveTo>
                <a:cubicBezTo>
                  <a:pt x="420" y="80"/>
                  <a:pt x="840" y="16"/>
                  <a:pt x="1008" y="0"/>
                </a:cubicBezTo>
              </a:path>
            </a:pathLst>
          </a:cu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564" name="Freeform 24"/>
          <p:cNvSpPr>
            <a:spLocks/>
          </p:cNvSpPr>
          <p:nvPr/>
        </p:nvSpPr>
        <p:spPr bwMode="auto">
          <a:xfrm>
            <a:off x="2590800" y="3810000"/>
            <a:ext cx="1600200" cy="381000"/>
          </a:xfrm>
          <a:custGeom>
            <a:avLst/>
            <a:gdLst>
              <a:gd name="T0" fmla="*/ 0 w 1008"/>
              <a:gd name="T1" fmla="*/ 0 h 240"/>
              <a:gd name="T2" fmla="*/ 2147483647 w 1008"/>
              <a:gd name="T3" fmla="*/ 604837545 h 240"/>
              <a:gd name="T4" fmla="*/ 0 60000 65536"/>
              <a:gd name="T5" fmla="*/ 0 60000 65536"/>
              <a:gd name="T6" fmla="*/ 0 w 1008"/>
              <a:gd name="T7" fmla="*/ 0 h 240"/>
              <a:gd name="T8" fmla="*/ 1008 w 1008"/>
              <a:gd name="T9" fmla="*/ 240 h 24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008" h="240">
                <a:moveTo>
                  <a:pt x="0" y="0"/>
                </a:moveTo>
                <a:cubicBezTo>
                  <a:pt x="420" y="100"/>
                  <a:pt x="840" y="200"/>
                  <a:pt x="1008" y="240"/>
                </a:cubicBezTo>
              </a:path>
            </a:pathLst>
          </a:cu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565" name="Freeform 25"/>
          <p:cNvSpPr>
            <a:spLocks/>
          </p:cNvSpPr>
          <p:nvPr/>
        </p:nvSpPr>
        <p:spPr bwMode="auto">
          <a:xfrm>
            <a:off x="2590800" y="3886200"/>
            <a:ext cx="1600200" cy="990600"/>
          </a:xfrm>
          <a:custGeom>
            <a:avLst/>
            <a:gdLst>
              <a:gd name="T0" fmla="*/ 0 w 1008"/>
              <a:gd name="T1" fmla="*/ 0 h 624"/>
              <a:gd name="T2" fmla="*/ 2147483647 w 1008"/>
              <a:gd name="T3" fmla="*/ 1572577282 h 624"/>
              <a:gd name="T4" fmla="*/ 0 60000 65536"/>
              <a:gd name="T5" fmla="*/ 0 60000 65536"/>
              <a:gd name="T6" fmla="*/ 0 w 1008"/>
              <a:gd name="T7" fmla="*/ 0 h 624"/>
              <a:gd name="T8" fmla="*/ 1008 w 1008"/>
              <a:gd name="T9" fmla="*/ 624 h 62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008" h="624">
                <a:moveTo>
                  <a:pt x="0" y="0"/>
                </a:moveTo>
                <a:cubicBezTo>
                  <a:pt x="420" y="260"/>
                  <a:pt x="840" y="520"/>
                  <a:pt x="1008" y="624"/>
                </a:cubicBezTo>
              </a:path>
            </a:pathLst>
          </a:cu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566" name="Freeform 26"/>
          <p:cNvSpPr>
            <a:spLocks/>
          </p:cNvSpPr>
          <p:nvPr/>
        </p:nvSpPr>
        <p:spPr bwMode="auto">
          <a:xfrm>
            <a:off x="2590800" y="4038600"/>
            <a:ext cx="1676400" cy="1524000"/>
          </a:xfrm>
          <a:custGeom>
            <a:avLst/>
            <a:gdLst>
              <a:gd name="T0" fmla="*/ 0 w 1056"/>
              <a:gd name="T1" fmla="*/ 0 h 960"/>
              <a:gd name="T2" fmla="*/ 2147483647 w 1056"/>
              <a:gd name="T3" fmla="*/ 2147483647 h 960"/>
              <a:gd name="T4" fmla="*/ 0 60000 65536"/>
              <a:gd name="T5" fmla="*/ 0 60000 65536"/>
              <a:gd name="T6" fmla="*/ 0 w 1056"/>
              <a:gd name="T7" fmla="*/ 0 h 960"/>
              <a:gd name="T8" fmla="*/ 1056 w 1056"/>
              <a:gd name="T9" fmla="*/ 960 h 96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056" h="960">
                <a:moveTo>
                  <a:pt x="0" y="0"/>
                </a:moveTo>
                <a:cubicBezTo>
                  <a:pt x="440" y="400"/>
                  <a:pt x="880" y="800"/>
                  <a:pt x="1056" y="960"/>
                </a:cubicBezTo>
              </a:path>
            </a:pathLst>
          </a:cu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567" name="Freeform 27"/>
          <p:cNvSpPr>
            <a:spLocks/>
          </p:cNvSpPr>
          <p:nvPr/>
        </p:nvSpPr>
        <p:spPr bwMode="auto">
          <a:xfrm>
            <a:off x="4419600" y="4114800"/>
            <a:ext cx="1752600" cy="1447800"/>
          </a:xfrm>
          <a:custGeom>
            <a:avLst/>
            <a:gdLst>
              <a:gd name="T0" fmla="*/ 2147483647 w 1104"/>
              <a:gd name="T1" fmla="*/ 0 h 912"/>
              <a:gd name="T2" fmla="*/ 0 w 1104"/>
              <a:gd name="T3" fmla="*/ 2147483647 h 912"/>
              <a:gd name="T4" fmla="*/ 0 60000 65536"/>
              <a:gd name="T5" fmla="*/ 0 60000 65536"/>
              <a:gd name="T6" fmla="*/ 0 w 1104"/>
              <a:gd name="T7" fmla="*/ 0 h 912"/>
              <a:gd name="T8" fmla="*/ 1104 w 1104"/>
              <a:gd name="T9" fmla="*/ 912 h 91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104" h="912">
                <a:moveTo>
                  <a:pt x="1104" y="0"/>
                </a:moveTo>
                <a:cubicBezTo>
                  <a:pt x="644" y="380"/>
                  <a:pt x="184" y="760"/>
                  <a:pt x="0" y="912"/>
                </a:cubicBezTo>
              </a:path>
            </a:pathLst>
          </a:cu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568" name="Freeform 28"/>
          <p:cNvSpPr>
            <a:spLocks/>
          </p:cNvSpPr>
          <p:nvPr/>
        </p:nvSpPr>
        <p:spPr bwMode="auto">
          <a:xfrm>
            <a:off x="4343400" y="3962400"/>
            <a:ext cx="1828800" cy="914400"/>
          </a:xfrm>
          <a:custGeom>
            <a:avLst/>
            <a:gdLst>
              <a:gd name="T0" fmla="*/ 2147483647 w 1152"/>
              <a:gd name="T1" fmla="*/ 0 h 576"/>
              <a:gd name="T2" fmla="*/ 0 w 1152"/>
              <a:gd name="T3" fmla="*/ 1451609782 h 576"/>
              <a:gd name="T4" fmla="*/ 0 60000 65536"/>
              <a:gd name="T5" fmla="*/ 0 60000 65536"/>
              <a:gd name="T6" fmla="*/ 0 w 1152"/>
              <a:gd name="T7" fmla="*/ 0 h 576"/>
              <a:gd name="T8" fmla="*/ 1152 w 1152"/>
              <a:gd name="T9" fmla="*/ 576 h 57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152" h="576">
                <a:moveTo>
                  <a:pt x="1152" y="0"/>
                </a:moveTo>
                <a:cubicBezTo>
                  <a:pt x="672" y="240"/>
                  <a:pt x="192" y="480"/>
                  <a:pt x="0" y="576"/>
                </a:cubicBezTo>
              </a:path>
            </a:pathLst>
          </a:cu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569" name="Freeform 29"/>
          <p:cNvSpPr>
            <a:spLocks/>
          </p:cNvSpPr>
          <p:nvPr/>
        </p:nvSpPr>
        <p:spPr bwMode="auto">
          <a:xfrm>
            <a:off x="4343400" y="3886200"/>
            <a:ext cx="1828800" cy="304800"/>
          </a:xfrm>
          <a:custGeom>
            <a:avLst/>
            <a:gdLst>
              <a:gd name="T0" fmla="*/ 0 w 1152"/>
              <a:gd name="T1" fmla="*/ 483870045 h 192"/>
              <a:gd name="T2" fmla="*/ 2147483647 w 1152"/>
              <a:gd name="T3" fmla="*/ 0 h 192"/>
              <a:gd name="T4" fmla="*/ 0 60000 65536"/>
              <a:gd name="T5" fmla="*/ 0 60000 65536"/>
              <a:gd name="T6" fmla="*/ 0 w 1152"/>
              <a:gd name="T7" fmla="*/ 0 h 192"/>
              <a:gd name="T8" fmla="*/ 1152 w 1152"/>
              <a:gd name="T9" fmla="*/ 192 h 19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152" h="192">
                <a:moveTo>
                  <a:pt x="0" y="192"/>
                </a:moveTo>
                <a:cubicBezTo>
                  <a:pt x="480" y="112"/>
                  <a:pt x="960" y="32"/>
                  <a:pt x="1152" y="0"/>
                </a:cubicBezTo>
              </a:path>
            </a:pathLst>
          </a:cu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570" name="Freeform 30"/>
          <p:cNvSpPr>
            <a:spLocks/>
          </p:cNvSpPr>
          <p:nvPr/>
        </p:nvSpPr>
        <p:spPr bwMode="auto">
          <a:xfrm>
            <a:off x="4419600" y="3505200"/>
            <a:ext cx="1752600" cy="304800"/>
          </a:xfrm>
          <a:custGeom>
            <a:avLst/>
            <a:gdLst>
              <a:gd name="T0" fmla="*/ 0 w 1104"/>
              <a:gd name="T1" fmla="*/ 0 h 192"/>
              <a:gd name="T2" fmla="*/ 2147483647 w 1104"/>
              <a:gd name="T3" fmla="*/ 483870045 h 192"/>
              <a:gd name="T4" fmla="*/ 0 60000 65536"/>
              <a:gd name="T5" fmla="*/ 0 60000 65536"/>
              <a:gd name="T6" fmla="*/ 0 w 1104"/>
              <a:gd name="T7" fmla="*/ 0 h 192"/>
              <a:gd name="T8" fmla="*/ 1104 w 1104"/>
              <a:gd name="T9" fmla="*/ 192 h 19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104" h="192">
                <a:moveTo>
                  <a:pt x="0" y="0"/>
                </a:moveTo>
                <a:cubicBezTo>
                  <a:pt x="460" y="80"/>
                  <a:pt x="920" y="160"/>
                  <a:pt x="1104" y="192"/>
                </a:cubicBezTo>
              </a:path>
            </a:pathLst>
          </a:cu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571" name="Freeform 31"/>
          <p:cNvSpPr>
            <a:spLocks/>
          </p:cNvSpPr>
          <p:nvPr/>
        </p:nvSpPr>
        <p:spPr bwMode="auto">
          <a:xfrm>
            <a:off x="4343400" y="2819400"/>
            <a:ext cx="1828800" cy="914400"/>
          </a:xfrm>
          <a:custGeom>
            <a:avLst/>
            <a:gdLst>
              <a:gd name="T0" fmla="*/ 0 w 1152"/>
              <a:gd name="T1" fmla="*/ 0 h 576"/>
              <a:gd name="T2" fmla="*/ 2147483647 w 1152"/>
              <a:gd name="T3" fmla="*/ 1451609782 h 576"/>
              <a:gd name="T4" fmla="*/ 0 60000 65536"/>
              <a:gd name="T5" fmla="*/ 0 60000 65536"/>
              <a:gd name="T6" fmla="*/ 0 w 1152"/>
              <a:gd name="T7" fmla="*/ 0 h 576"/>
              <a:gd name="T8" fmla="*/ 1152 w 1152"/>
              <a:gd name="T9" fmla="*/ 576 h 57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152" h="576">
                <a:moveTo>
                  <a:pt x="0" y="0"/>
                </a:moveTo>
                <a:cubicBezTo>
                  <a:pt x="480" y="240"/>
                  <a:pt x="960" y="480"/>
                  <a:pt x="1152" y="576"/>
                </a:cubicBezTo>
              </a:path>
            </a:pathLst>
          </a:cu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572" name="Freeform 32"/>
          <p:cNvSpPr>
            <a:spLocks/>
          </p:cNvSpPr>
          <p:nvPr/>
        </p:nvSpPr>
        <p:spPr bwMode="auto">
          <a:xfrm>
            <a:off x="4343400" y="2133600"/>
            <a:ext cx="1828800" cy="1524000"/>
          </a:xfrm>
          <a:custGeom>
            <a:avLst/>
            <a:gdLst>
              <a:gd name="T0" fmla="*/ 0 w 1152"/>
              <a:gd name="T1" fmla="*/ 0 h 960"/>
              <a:gd name="T2" fmla="*/ 2147483647 w 1152"/>
              <a:gd name="T3" fmla="*/ 2147483647 h 960"/>
              <a:gd name="T4" fmla="*/ 0 60000 65536"/>
              <a:gd name="T5" fmla="*/ 0 60000 65536"/>
              <a:gd name="T6" fmla="*/ 0 w 1152"/>
              <a:gd name="T7" fmla="*/ 0 h 960"/>
              <a:gd name="T8" fmla="*/ 1152 w 1152"/>
              <a:gd name="T9" fmla="*/ 960 h 96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152" h="960">
                <a:moveTo>
                  <a:pt x="0" y="0"/>
                </a:moveTo>
                <a:cubicBezTo>
                  <a:pt x="480" y="400"/>
                  <a:pt x="960" y="800"/>
                  <a:pt x="1152" y="960"/>
                </a:cubicBezTo>
              </a:path>
            </a:pathLst>
          </a:cu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573" name="AutoShape 33"/>
          <p:cNvSpPr>
            <a:spLocks noChangeArrowheads="1"/>
          </p:cNvSpPr>
          <p:nvPr/>
        </p:nvSpPr>
        <p:spPr bwMode="auto">
          <a:xfrm>
            <a:off x="2209800" y="3505200"/>
            <a:ext cx="457200" cy="457200"/>
          </a:xfrm>
          <a:prstGeom prst="sun">
            <a:avLst>
              <a:gd name="adj" fmla="val 31944"/>
            </a:avLst>
          </a:prstGeom>
          <a:solidFill>
            <a:srgbClr val="9966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74" name="AutoShape 34"/>
          <p:cNvSpPr>
            <a:spLocks noChangeArrowheads="1"/>
          </p:cNvSpPr>
          <p:nvPr/>
        </p:nvSpPr>
        <p:spPr bwMode="auto">
          <a:xfrm>
            <a:off x="6019800" y="3657600"/>
            <a:ext cx="457200" cy="457200"/>
          </a:xfrm>
          <a:prstGeom prst="sun">
            <a:avLst>
              <a:gd name="adj" fmla="val 31944"/>
            </a:avLst>
          </a:prstGeom>
          <a:solidFill>
            <a:srgbClr val="9966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75" name="Rectangle 3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305800" cy="1477962"/>
          </a:xfrm>
        </p:spPr>
        <p:txBody>
          <a:bodyPr/>
          <a:lstStyle/>
          <a:p>
            <a:pPr eaLnBrk="1" hangingPunct="1"/>
            <a:r>
              <a:rPr lang="ru-RU" b="1" smtClean="0">
                <a:latin typeface="Comic Sans MS" pitchFamily="66" charset="0"/>
              </a:rPr>
              <a:t>Метафаза</a:t>
            </a:r>
            <a:br>
              <a:rPr lang="ru-RU" b="1" smtClean="0">
                <a:latin typeface="Comic Sans MS" pitchFamily="66" charset="0"/>
              </a:rPr>
            </a:br>
            <a:r>
              <a:rPr lang="ru-RU" sz="4000" b="1" smtClean="0">
                <a:latin typeface="Comic Sans MS" pitchFamily="66" charset="0"/>
              </a:rPr>
              <a:t> </a:t>
            </a:r>
            <a:r>
              <a:rPr lang="ru-RU" sz="2800" b="1" smtClean="0">
                <a:latin typeface="Comic Sans MS" pitchFamily="66" charset="0"/>
              </a:rPr>
              <a:t>(«мета» - после, «фазис» - появление)</a:t>
            </a:r>
          </a:p>
        </p:txBody>
      </p:sp>
      <p:sp>
        <p:nvSpPr>
          <p:cNvPr id="77860" name="Text Box 36"/>
          <p:cNvSpPr txBox="1">
            <a:spLocks noChangeArrowheads="1"/>
          </p:cNvSpPr>
          <p:nvPr/>
        </p:nvSpPr>
        <p:spPr bwMode="auto">
          <a:xfrm>
            <a:off x="304800" y="6096000"/>
            <a:ext cx="59578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omic Sans MS" pitchFamily="66" charset="0"/>
              </a:rPr>
              <a:t>Как располагаются хромосомы?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77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6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Oval 2"/>
          <p:cNvSpPr>
            <a:spLocks noChangeArrowheads="1"/>
          </p:cNvSpPr>
          <p:nvPr/>
        </p:nvSpPr>
        <p:spPr bwMode="auto">
          <a:xfrm>
            <a:off x="1905000" y="1981200"/>
            <a:ext cx="4648200" cy="4114800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rgbClr val="FFCC66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32" name="AutoShape 4"/>
          <p:cNvSpPr>
            <a:spLocks noChangeArrowheads="1"/>
          </p:cNvSpPr>
          <p:nvPr/>
        </p:nvSpPr>
        <p:spPr bwMode="auto">
          <a:xfrm>
            <a:off x="4114800" y="5410200"/>
            <a:ext cx="169863" cy="609600"/>
          </a:xfrm>
          <a:prstGeom prst="moon">
            <a:avLst>
              <a:gd name="adj" fmla="val 50000"/>
            </a:avLst>
          </a:prstGeom>
          <a:solidFill>
            <a:srgbClr val="996633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33" name="AutoShape 5"/>
          <p:cNvSpPr>
            <a:spLocks noChangeArrowheads="1"/>
          </p:cNvSpPr>
          <p:nvPr/>
        </p:nvSpPr>
        <p:spPr bwMode="auto">
          <a:xfrm>
            <a:off x="4200525" y="5410200"/>
            <a:ext cx="169863" cy="609600"/>
          </a:xfrm>
          <a:prstGeom prst="moon">
            <a:avLst>
              <a:gd name="adj" fmla="val 50000"/>
            </a:avLst>
          </a:prstGeom>
          <a:solidFill>
            <a:srgbClr val="996633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35" name="AutoShape 7"/>
          <p:cNvSpPr>
            <a:spLocks noChangeArrowheads="1"/>
          </p:cNvSpPr>
          <p:nvPr/>
        </p:nvSpPr>
        <p:spPr bwMode="auto">
          <a:xfrm>
            <a:off x="4038600" y="1981200"/>
            <a:ext cx="169863" cy="609600"/>
          </a:xfrm>
          <a:prstGeom prst="moon">
            <a:avLst>
              <a:gd name="adj" fmla="val 50000"/>
            </a:avLst>
          </a:prstGeom>
          <a:solidFill>
            <a:srgbClr val="996633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36" name="AutoShape 8"/>
          <p:cNvSpPr>
            <a:spLocks noChangeArrowheads="1"/>
          </p:cNvSpPr>
          <p:nvPr/>
        </p:nvSpPr>
        <p:spPr bwMode="auto">
          <a:xfrm>
            <a:off x="4124325" y="1981200"/>
            <a:ext cx="169863" cy="609600"/>
          </a:xfrm>
          <a:prstGeom prst="moon">
            <a:avLst>
              <a:gd name="adj" fmla="val 50000"/>
            </a:avLst>
          </a:prstGeom>
          <a:solidFill>
            <a:srgbClr val="996633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38" name="AutoShape 10"/>
          <p:cNvSpPr>
            <a:spLocks noChangeArrowheads="1"/>
          </p:cNvSpPr>
          <p:nvPr/>
        </p:nvSpPr>
        <p:spPr bwMode="auto">
          <a:xfrm>
            <a:off x="4038600" y="4724400"/>
            <a:ext cx="169863" cy="609600"/>
          </a:xfrm>
          <a:prstGeom prst="moon">
            <a:avLst>
              <a:gd name="adj" fmla="val 50000"/>
            </a:avLst>
          </a:prstGeom>
          <a:solidFill>
            <a:schemeClr val="accent2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39" name="AutoShape 11"/>
          <p:cNvSpPr>
            <a:spLocks noChangeArrowheads="1"/>
          </p:cNvSpPr>
          <p:nvPr/>
        </p:nvSpPr>
        <p:spPr bwMode="auto">
          <a:xfrm>
            <a:off x="4124325" y="4724400"/>
            <a:ext cx="169863" cy="609600"/>
          </a:xfrm>
          <a:prstGeom prst="moon">
            <a:avLst>
              <a:gd name="adj" fmla="val 50000"/>
            </a:avLst>
          </a:prstGeom>
          <a:solidFill>
            <a:schemeClr val="accent2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41" name="AutoShape 13"/>
          <p:cNvSpPr>
            <a:spLocks noChangeArrowheads="1"/>
          </p:cNvSpPr>
          <p:nvPr/>
        </p:nvSpPr>
        <p:spPr bwMode="auto">
          <a:xfrm>
            <a:off x="4038600" y="2667000"/>
            <a:ext cx="169863" cy="609600"/>
          </a:xfrm>
          <a:prstGeom prst="moon">
            <a:avLst>
              <a:gd name="adj" fmla="val 50000"/>
            </a:avLst>
          </a:prstGeom>
          <a:solidFill>
            <a:srgbClr val="0080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42" name="AutoShape 14"/>
          <p:cNvSpPr>
            <a:spLocks noChangeArrowheads="1"/>
          </p:cNvSpPr>
          <p:nvPr/>
        </p:nvSpPr>
        <p:spPr bwMode="auto">
          <a:xfrm>
            <a:off x="4124325" y="2667000"/>
            <a:ext cx="169863" cy="609600"/>
          </a:xfrm>
          <a:prstGeom prst="moon">
            <a:avLst>
              <a:gd name="adj" fmla="val 50000"/>
            </a:avLst>
          </a:prstGeom>
          <a:solidFill>
            <a:srgbClr val="0080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44" name="AutoShape 16"/>
          <p:cNvSpPr>
            <a:spLocks noChangeArrowheads="1"/>
          </p:cNvSpPr>
          <p:nvPr/>
        </p:nvSpPr>
        <p:spPr bwMode="auto">
          <a:xfrm>
            <a:off x="4038600" y="4038600"/>
            <a:ext cx="169863" cy="609600"/>
          </a:xfrm>
          <a:prstGeom prst="moon">
            <a:avLst>
              <a:gd name="adj" fmla="val 50000"/>
            </a:avLst>
          </a:prstGeom>
          <a:solidFill>
            <a:srgbClr val="0080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45" name="AutoShape 17"/>
          <p:cNvSpPr>
            <a:spLocks noChangeArrowheads="1"/>
          </p:cNvSpPr>
          <p:nvPr/>
        </p:nvSpPr>
        <p:spPr bwMode="auto">
          <a:xfrm>
            <a:off x="4124325" y="4038600"/>
            <a:ext cx="169863" cy="609600"/>
          </a:xfrm>
          <a:prstGeom prst="moon">
            <a:avLst>
              <a:gd name="adj" fmla="val 50000"/>
            </a:avLst>
          </a:prstGeom>
          <a:solidFill>
            <a:srgbClr val="0080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47" name="AutoShape 19"/>
          <p:cNvSpPr>
            <a:spLocks noChangeArrowheads="1"/>
          </p:cNvSpPr>
          <p:nvPr/>
        </p:nvSpPr>
        <p:spPr bwMode="auto">
          <a:xfrm>
            <a:off x="4038600" y="3352800"/>
            <a:ext cx="169863" cy="609600"/>
          </a:xfrm>
          <a:prstGeom prst="moon">
            <a:avLst>
              <a:gd name="adj" fmla="val 50000"/>
            </a:avLst>
          </a:prstGeom>
          <a:solidFill>
            <a:schemeClr val="accent2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48" name="AutoShape 20"/>
          <p:cNvSpPr>
            <a:spLocks noChangeArrowheads="1"/>
          </p:cNvSpPr>
          <p:nvPr/>
        </p:nvSpPr>
        <p:spPr bwMode="auto">
          <a:xfrm>
            <a:off x="4124325" y="3352800"/>
            <a:ext cx="169863" cy="609600"/>
          </a:xfrm>
          <a:prstGeom prst="moon">
            <a:avLst>
              <a:gd name="adj" fmla="val 50000"/>
            </a:avLst>
          </a:prstGeom>
          <a:solidFill>
            <a:schemeClr val="accent2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49" name="Freeform 21"/>
          <p:cNvSpPr>
            <a:spLocks/>
          </p:cNvSpPr>
          <p:nvPr/>
        </p:nvSpPr>
        <p:spPr bwMode="auto">
          <a:xfrm>
            <a:off x="2362200" y="2286000"/>
            <a:ext cx="1676400" cy="1371600"/>
          </a:xfrm>
          <a:custGeom>
            <a:avLst/>
            <a:gdLst>
              <a:gd name="T0" fmla="*/ 0 w 1056"/>
              <a:gd name="T1" fmla="*/ 2147483647 h 864"/>
              <a:gd name="T2" fmla="*/ 2147483647 w 1056"/>
              <a:gd name="T3" fmla="*/ 0 h 864"/>
              <a:gd name="T4" fmla="*/ 0 60000 65536"/>
              <a:gd name="T5" fmla="*/ 0 60000 65536"/>
              <a:gd name="T6" fmla="*/ 0 w 1056"/>
              <a:gd name="T7" fmla="*/ 0 h 864"/>
              <a:gd name="T8" fmla="*/ 1056 w 1056"/>
              <a:gd name="T9" fmla="*/ 864 h 86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056" h="864">
                <a:moveTo>
                  <a:pt x="0" y="864"/>
                </a:moveTo>
                <a:cubicBezTo>
                  <a:pt x="436" y="504"/>
                  <a:pt x="872" y="144"/>
                  <a:pt x="1056" y="0"/>
                </a:cubicBezTo>
              </a:path>
            </a:pathLst>
          </a:cu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50" name="Freeform 22"/>
          <p:cNvSpPr>
            <a:spLocks/>
          </p:cNvSpPr>
          <p:nvPr/>
        </p:nvSpPr>
        <p:spPr bwMode="auto">
          <a:xfrm>
            <a:off x="2362200" y="2971800"/>
            <a:ext cx="1676400" cy="762000"/>
          </a:xfrm>
          <a:custGeom>
            <a:avLst/>
            <a:gdLst>
              <a:gd name="T0" fmla="*/ 0 w 1056"/>
              <a:gd name="T1" fmla="*/ 1209675089 h 480"/>
              <a:gd name="T2" fmla="*/ 2147483647 w 1056"/>
              <a:gd name="T3" fmla="*/ 0 h 480"/>
              <a:gd name="T4" fmla="*/ 0 60000 65536"/>
              <a:gd name="T5" fmla="*/ 0 60000 65536"/>
              <a:gd name="T6" fmla="*/ 0 w 1056"/>
              <a:gd name="T7" fmla="*/ 0 h 480"/>
              <a:gd name="T8" fmla="*/ 1056 w 1056"/>
              <a:gd name="T9" fmla="*/ 480 h 48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056" h="480">
                <a:moveTo>
                  <a:pt x="0" y="480"/>
                </a:moveTo>
                <a:cubicBezTo>
                  <a:pt x="440" y="280"/>
                  <a:pt x="880" y="80"/>
                  <a:pt x="1056" y="0"/>
                </a:cubicBezTo>
              </a:path>
            </a:pathLst>
          </a:cu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51" name="Freeform 23"/>
          <p:cNvSpPr>
            <a:spLocks/>
          </p:cNvSpPr>
          <p:nvPr/>
        </p:nvSpPr>
        <p:spPr bwMode="auto">
          <a:xfrm>
            <a:off x="2438400" y="3657600"/>
            <a:ext cx="1600200" cy="228600"/>
          </a:xfrm>
          <a:custGeom>
            <a:avLst/>
            <a:gdLst>
              <a:gd name="T0" fmla="*/ 0 w 1008"/>
              <a:gd name="T1" fmla="*/ 362902445 h 144"/>
              <a:gd name="T2" fmla="*/ 2147483647 w 1008"/>
              <a:gd name="T3" fmla="*/ 0 h 144"/>
              <a:gd name="T4" fmla="*/ 0 60000 65536"/>
              <a:gd name="T5" fmla="*/ 0 60000 65536"/>
              <a:gd name="T6" fmla="*/ 0 w 1008"/>
              <a:gd name="T7" fmla="*/ 0 h 144"/>
              <a:gd name="T8" fmla="*/ 1008 w 1008"/>
              <a:gd name="T9" fmla="*/ 144 h 14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008" h="144">
                <a:moveTo>
                  <a:pt x="0" y="144"/>
                </a:moveTo>
                <a:cubicBezTo>
                  <a:pt x="420" y="80"/>
                  <a:pt x="840" y="16"/>
                  <a:pt x="1008" y="0"/>
                </a:cubicBezTo>
              </a:path>
            </a:pathLst>
          </a:cu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52" name="Freeform 24"/>
          <p:cNvSpPr>
            <a:spLocks/>
          </p:cNvSpPr>
          <p:nvPr/>
        </p:nvSpPr>
        <p:spPr bwMode="auto">
          <a:xfrm>
            <a:off x="2438400" y="3962400"/>
            <a:ext cx="1600200" cy="381000"/>
          </a:xfrm>
          <a:custGeom>
            <a:avLst/>
            <a:gdLst>
              <a:gd name="T0" fmla="*/ 0 w 1008"/>
              <a:gd name="T1" fmla="*/ 0 h 240"/>
              <a:gd name="T2" fmla="*/ 2147483647 w 1008"/>
              <a:gd name="T3" fmla="*/ 604837545 h 240"/>
              <a:gd name="T4" fmla="*/ 0 60000 65536"/>
              <a:gd name="T5" fmla="*/ 0 60000 65536"/>
              <a:gd name="T6" fmla="*/ 0 w 1008"/>
              <a:gd name="T7" fmla="*/ 0 h 240"/>
              <a:gd name="T8" fmla="*/ 1008 w 1008"/>
              <a:gd name="T9" fmla="*/ 240 h 24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008" h="240">
                <a:moveTo>
                  <a:pt x="0" y="0"/>
                </a:moveTo>
                <a:cubicBezTo>
                  <a:pt x="420" y="100"/>
                  <a:pt x="840" y="200"/>
                  <a:pt x="1008" y="240"/>
                </a:cubicBezTo>
              </a:path>
            </a:pathLst>
          </a:cu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53" name="Freeform 25"/>
          <p:cNvSpPr>
            <a:spLocks/>
          </p:cNvSpPr>
          <p:nvPr/>
        </p:nvSpPr>
        <p:spPr bwMode="auto">
          <a:xfrm>
            <a:off x="2438400" y="4038600"/>
            <a:ext cx="1600200" cy="990600"/>
          </a:xfrm>
          <a:custGeom>
            <a:avLst/>
            <a:gdLst>
              <a:gd name="T0" fmla="*/ 0 w 1008"/>
              <a:gd name="T1" fmla="*/ 0 h 624"/>
              <a:gd name="T2" fmla="*/ 2147483647 w 1008"/>
              <a:gd name="T3" fmla="*/ 1572577282 h 624"/>
              <a:gd name="T4" fmla="*/ 0 60000 65536"/>
              <a:gd name="T5" fmla="*/ 0 60000 65536"/>
              <a:gd name="T6" fmla="*/ 0 w 1008"/>
              <a:gd name="T7" fmla="*/ 0 h 624"/>
              <a:gd name="T8" fmla="*/ 1008 w 1008"/>
              <a:gd name="T9" fmla="*/ 624 h 62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008" h="624">
                <a:moveTo>
                  <a:pt x="0" y="0"/>
                </a:moveTo>
                <a:cubicBezTo>
                  <a:pt x="420" y="260"/>
                  <a:pt x="840" y="520"/>
                  <a:pt x="1008" y="624"/>
                </a:cubicBezTo>
              </a:path>
            </a:pathLst>
          </a:cu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54" name="Freeform 26"/>
          <p:cNvSpPr>
            <a:spLocks/>
          </p:cNvSpPr>
          <p:nvPr/>
        </p:nvSpPr>
        <p:spPr bwMode="auto">
          <a:xfrm>
            <a:off x="2438400" y="4191000"/>
            <a:ext cx="1676400" cy="1524000"/>
          </a:xfrm>
          <a:custGeom>
            <a:avLst/>
            <a:gdLst>
              <a:gd name="T0" fmla="*/ 0 w 1056"/>
              <a:gd name="T1" fmla="*/ 0 h 960"/>
              <a:gd name="T2" fmla="*/ 2147483647 w 1056"/>
              <a:gd name="T3" fmla="*/ 2147483647 h 960"/>
              <a:gd name="T4" fmla="*/ 0 60000 65536"/>
              <a:gd name="T5" fmla="*/ 0 60000 65536"/>
              <a:gd name="T6" fmla="*/ 0 w 1056"/>
              <a:gd name="T7" fmla="*/ 0 h 960"/>
              <a:gd name="T8" fmla="*/ 1056 w 1056"/>
              <a:gd name="T9" fmla="*/ 960 h 96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056" h="960">
                <a:moveTo>
                  <a:pt x="0" y="0"/>
                </a:moveTo>
                <a:cubicBezTo>
                  <a:pt x="440" y="400"/>
                  <a:pt x="880" y="800"/>
                  <a:pt x="1056" y="960"/>
                </a:cubicBezTo>
              </a:path>
            </a:pathLst>
          </a:cu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55" name="Freeform 27"/>
          <p:cNvSpPr>
            <a:spLocks/>
          </p:cNvSpPr>
          <p:nvPr/>
        </p:nvSpPr>
        <p:spPr bwMode="auto">
          <a:xfrm>
            <a:off x="4267200" y="4267200"/>
            <a:ext cx="1752600" cy="1447800"/>
          </a:xfrm>
          <a:custGeom>
            <a:avLst/>
            <a:gdLst>
              <a:gd name="T0" fmla="*/ 2147483647 w 1104"/>
              <a:gd name="T1" fmla="*/ 0 h 912"/>
              <a:gd name="T2" fmla="*/ 0 w 1104"/>
              <a:gd name="T3" fmla="*/ 2147483647 h 912"/>
              <a:gd name="T4" fmla="*/ 0 60000 65536"/>
              <a:gd name="T5" fmla="*/ 0 60000 65536"/>
              <a:gd name="T6" fmla="*/ 0 w 1104"/>
              <a:gd name="T7" fmla="*/ 0 h 912"/>
              <a:gd name="T8" fmla="*/ 1104 w 1104"/>
              <a:gd name="T9" fmla="*/ 912 h 91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104" h="912">
                <a:moveTo>
                  <a:pt x="1104" y="0"/>
                </a:moveTo>
                <a:cubicBezTo>
                  <a:pt x="644" y="380"/>
                  <a:pt x="184" y="760"/>
                  <a:pt x="0" y="912"/>
                </a:cubicBezTo>
              </a:path>
            </a:pathLst>
          </a:cu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56" name="Freeform 28"/>
          <p:cNvSpPr>
            <a:spLocks/>
          </p:cNvSpPr>
          <p:nvPr/>
        </p:nvSpPr>
        <p:spPr bwMode="auto">
          <a:xfrm>
            <a:off x="4191000" y="4114800"/>
            <a:ext cx="1828800" cy="914400"/>
          </a:xfrm>
          <a:custGeom>
            <a:avLst/>
            <a:gdLst>
              <a:gd name="T0" fmla="*/ 2147483647 w 1152"/>
              <a:gd name="T1" fmla="*/ 0 h 576"/>
              <a:gd name="T2" fmla="*/ 0 w 1152"/>
              <a:gd name="T3" fmla="*/ 1451609782 h 576"/>
              <a:gd name="T4" fmla="*/ 0 60000 65536"/>
              <a:gd name="T5" fmla="*/ 0 60000 65536"/>
              <a:gd name="T6" fmla="*/ 0 w 1152"/>
              <a:gd name="T7" fmla="*/ 0 h 576"/>
              <a:gd name="T8" fmla="*/ 1152 w 1152"/>
              <a:gd name="T9" fmla="*/ 576 h 57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152" h="576">
                <a:moveTo>
                  <a:pt x="1152" y="0"/>
                </a:moveTo>
                <a:cubicBezTo>
                  <a:pt x="672" y="240"/>
                  <a:pt x="192" y="480"/>
                  <a:pt x="0" y="576"/>
                </a:cubicBezTo>
              </a:path>
            </a:pathLst>
          </a:cu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57" name="Freeform 29"/>
          <p:cNvSpPr>
            <a:spLocks/>
          </p:cNvSpPr>
          <p:nvPr/>
        </p:nvSpPr>
        <p:spPr bwMode="auto">
          <a:xfrm>
            <a:off x="4191000" y="4038600"/>
            <a:ext cx="1828800" cy="304800"/>
          </a:xfrm>
          <a:custGeom>
            <a:avLst/>
            <a:gdLst>
              <a:gd name="T0" fmla="*/ 0 w 1152"/>
              <a:gd name="T1" fmla="*/ 483870045 h 192"/>
              <a:gd name="T2" fmla="*/ 2147483647 w 1152"/>
              <a:gd name="T3" fmla="*/ 0 h 192"/>
              <a:gd name="T4" fmla="*/ 0 60000 65536"/>
              <a:gd name="T5" fmla="*/ 0 60000 65536"/>
              <a:gd name="T6" fmla="*/ 0 w 1152"/>
              <a:gd name="T7" fmla="*/ 0 h 192"/>
              <a:gd name="T8" fmla="*/ 1152 w 1152"/>
              <a:gd name="T9" fmla="*/ 192 h 19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152" h="192">
                <a:moveTo>
                  <a:pt x="0" y="192"/>
                </a:moveTo>
                <a:cubicBezTo>
                  <a:pt x="480" y="112"/>
                  <a:pt x="960" y="32"/>
                  <a:pt x="1152" y="0"/>
                </a:cubicBezTo>
              </a:path>
            </a:pathLst>
          </a:cu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58" name="Freeform 30"/>
          <p:cNvSpPr>
            <a:spLocks/>
          </p:cNvSpPr>
          <p:nvPr/>
        </p:nvSpPr>
        <p:spPr bwMode="auto">
          <a:xfrm>
            <a:off x="4267200" y="3657600"/>
            <a:ext cx="1752600" cy="304800"/>
          </a:xfrm>
          <a:custGeom>
            <a:avLst/>
            <a:gdLst>
              <a:gd name="T0" fmla="*/ 0 w 1104"/>
              <a:gd name="T1" fmla="*/ 0 h 192"/>
              <a:gd name="T2" fmla="*/ 2147483647 w 1104"/>
              <a:gd name="T3" fmla="*/ 483870045 h 192"/>
              <a:gd name="T4" fmla="*/ 0 60000 65536"/>
              <a:gd name="T5" fmla="*/ 0 60000 65536"/>
              <a:gd name="T6" fmla="*/ 0 w 1104"/>
              <a:gd name="T7" fmla="*/ 0 h 192"/>
              <a:gd name="T8" fmla="*/ 1104 w 1104"/>
              <a:gd name="T9" fmla="*/ 192 h 19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104" h="192">
                <a:moveTo>
                  <a:pt x="0" y="0"/>
                </a:moveTo>
                <a:cubicBezTo>
                  <a:pt x="460" y="80"/>
                  <a:pt x="920" y="160"/>
                  <a:pt x="1104" y="192"/>
                </a:cubicBezTo>
              </a:path>
            </a:pathLst>
          </a:cu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59" name="Freeform 31"/>
          <p:cNvSpPr>
            <a:spLocks/>
          </p:cNvSpPr>
          <p:nvPr/>
        </p:nvSpPr>
        <p:spPr bwMode="auto">
          <a:xfrm>
            <a:off x="4191000" y="2971800"/>
            <a:ext cx="1828800" cy="914400"/>
          </a:xfrm>
          <a:custGeom>
            <a:avLst/>
            <a:gdLst>
              <a:gd name="T0" fmla="*/ 0 w 1152"/>
              <a:gd name="T1" fmla="*/ 0 h 576"/>
              <a:gd name="T2" fmla="*/ 2147483647 w 1152"/>
              <a:gd name="T3" fmla="*/ 1451609782 h 576"/>
              <a:gd name="T4" fmla="*/ 0 60000 65536"/>
              <a:gd name="T5" fmla="*/ 0 60000 65536"/>
              <a:gd name="T6" fmla="*/ 0 w 1152"/>
              <a:gd name="T7" fmla="*/ 0 h 576"/>
              <a:gd name="T8" fmla="*/ 1152 w 1152"/>
              <a:gd name="T9" fmla="*/ 576 h 57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152" h="576">
                <a:moveTo>
                  <a:pt x="0" y="0"/>
                </a:moveTo>
                <a:cubicBezTo>
                  <a:pt x="480" y="240"/>
                  <a:pt x="960" y="480"/>
                  <a:pt x="1152" y="576"/>
                </a:cubicBezTo>
              </a:path>
            </a:pathLst>
          </a:cu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60" name="Freeform 32"/>
          <p:cNvSpPr>
            <a:spLocks/>
          </p:cNvSpPr>
          <p:nvPr/>
        </p:nvSpPr>
        <p:spPr bwMode="auto">
          <a:xfrm>
            <a:off x="4191000" y="2286000"/>
            <a:ext cx="1828800" cy="1524000"/>
          </a:xfrm>
          <a:custGeom>
            <a:avLst/>
            <a:gdLst>
              <a:gd name="T0" fmla="*/ 0 w 1152"/>
              <a:gd name="T1" fmla="*/ 0 h 960"/>
              <a:gd name="T2" fmla="*/ 2147483647 w 1152"/>
              <a:gd name="T3" fmla="*/ 2147483647 h 960"/>
              <a:gd name="T4" fmla="*/ 0 60000 65536"/>
              <a:gd name="T5" fmla="*/ 0 60000 65536"/>
              <a:gd name="T6" fmla="*/ 0 w 1152"/>
              <a:gd name="T7" fmla="*/ 0 h 960"/>
              <a:gd name="T8" fmla="*/ 1152 w 1152"/>
              <a:gd name="T9" fmla="*/ 960 h 96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152" h="960">
                <a:moveTo>
                  <a:pt x="0" y="0"/>
                </a:moveTo>
                <a:cubicBezTo>
                  <a:pt x="480" y="400"/>
                  <a:pt x="960" y="800"/>
                  <a:pt x="1152" y="960"/>
                </a:cubicBezTo>
              </a:path>
            </a:pathLst>
          </a:cu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39" name="AutoShape 34"/>
          <p:cNvSpPr>
            <a:spLocks noChangeArrowheads="1"/>
          </p:cNvSpPr>
          <p:nvPr/>
        </p:nvSpPr>
        <p:spPr bwMode="auto">
          <a:xfrm>
            <a:off x="2057400" y="3657600"/>
            <a:ext cx="457200" cy="457200"/>
          </a:xfrm>
          <a:prstGeom prst="sun">
            <a:avLst>
              <a:gd name="adj" fmla="val 31944"/>
            </a:avLst>
          </a:prstGeom>
          <a:solidFill>
            <a:srgbClr val="9966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40" name="AutoShape 35"/>
          <p:cNvSpPr>
            <a:spLocks noChangeArrowheads="1"/>
          </p:cNvSpPr>
          <p:nvPr/>
        </p:nvSpPr>
        <p:spPr bwMode="auto">
          <a:xfrm>
            <a:off x="5867400" y="3810000"/>
            <a:ext cx="457200" cy="457200"/>
          </a:xfrm>
          <a:prstGeom prst="sun">
            <a:avLst>
              <a:gd name="adj" fmla="val 31944"/>
            </a:avLst>
          </a:prstGeom>
          <a:solidFill>
            <a:srgbClr val="9966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41" name="Freeform 36"/>
          <p:cNvSpPr>
            <a:spLocks/>
          </p:cNvSpPr>
          <p:nvPr/>
        </p:nvSpPr>
        <p:spPr bwMode="auto">
          <a:xfrm>
            <a:off x="4953000" y="2895600"/>
            <a:ext cx="1143000" cy="990600"/>
          </a:xfrm>
          <a:custGeom>
            <a:avLst/>
            <a:gdLst>
              <a:gd name="T0" fmla="*/ 0 w 720"/>
              <a:gd name="T1" fmla="*/ 0 h 624"/>
              <a:gd name="T2" fmla="*/ 1814512678 w 720"/>
              <a:gd name="T3" fmla="*/ 1572577282 h 624"/>
              <a:gd name="T4" fmla="*/ 0 60000 65536"/>
              <a:gd name="T5" fmla="*/ 0 60000 65536"/>
              <a:gd name="T6" fmla="*/ 0 w 720"/>
              <a:gd name="T7" fmla="*/ 0 h 624"/>
              <a:gd name="T8" fmla="*/ 720 w 720"/>
              <a:gd name="T9" fmla="*/ 624 h 62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720" h="624">
                <a:moveTo>
                  <a:pt x="0" y="0"/>
                </a:moveTo>
                <a:cubicBezTo>
                  <a:pt x="300" y="260"/>
                  <a:pt x="600" y="520"/>
                  <a:pt x="720" y="624"/>
                </a:cubicBezTo>
              </a:path>
            </a:pathLst>
          </a:cu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65" name="Line 37"/>
          <p:cNvSpPr>
            <a:spLocks noChangeShapeType="1"/>
          </p:cNvSpPr>
          <p:nvPr/>
        </p:nvSpPr>
        <p:spPr bwMode="auto">
          <a:xfrm>
            <a:off x="4953000" y="3352800"/>
            <a:ext cx="1066800" cy="6096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66" name="Line 38"/>
          <p:cNvSpPr>
            <a:spLocks noChangeShapeType="1"/>
          </p:cNvSpPr>
          <p:nvPr/>
        </p:nvSpPr>
        <p:spPr bwMode="auto">
          <a:xfrm>
            <a:off x="5029200" y="3810000"/>
            <a:ext cx="990600" cy="1524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67" name="Line 39"/>
          <p:cNvSpPr>
            <a:spLocks noChangeShapeType="1"/>
          </p:cNvSpPr>
          <p:nvPr/>
        </p:nvSpPr>
        <p:spPr bwMode="auto">
          <a:xfrm flipV="1">
            <a:off x="5029200" y="4038600"/>
            <a:ext cx="990600" cy="1524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68" name="Line 40"/>
          <p:cNvSpPr>
            <a:spLocks noChangeShapeType="1"/>
          </p:cNvSpPr>
          <p:nvPr/>
        </p:nvSpPr>
        <p:spPr bwMode="auto">
          <a:xfrm flipV="1">
            <a:off x="4953000" y="4114800"/>
            <a:ext cx="990600" cy="6096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69" name="Line 41"/>
          <p:cNvSpPr>
            <a:spLocks noChangeShapeType="1"/>
          </p:cNvSpPr>
          <p:nvPr/>
        </p:nvSpPr>
        <p:spPr bwMode="auto">
          <a:xfrm flipV="1">
            <a:off x="4876800" y="4267200"/>
            <a:ext cx="1143000" cy="9144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70" name="Line 42"/>
          <p:cNvSpPr>
            <a:spLocks noChangeShapeType="1"/>
          </p:cNvSpPr>
          <p:nvPr/>
        </p:nvSpPr>
        <p:spPr bwMode="auto">
          <a:xfrm flipH="1">
            <a:off x="2362200" y="2819400"/>
            <a:ext cx="990600" cy="8382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71" name="Line 43"/>
          <p:cNvSpPr>
            <a:spLocks noChangeShapeType="1"/>
          </p:cNvSpPr>
          <p:nvPr/>
        </p:nvSpPr>
        <p:spPr bwMode="auto">
          <a:xfrm flipV="1">
            <a:off x="2438400" y="3200400"/>
            <a:ext cx="1143000" cy="4572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72" name="Line 44"/>
          <p:cNvSpPr>
            <a:spLocks noChangeShapeType="1"/>
          </p:cNvSpPr>
          <p:nvPr/>
        </p:nvSpPr>
        <p:spPr bwMode="auto">
          <a:xfrm flipV="1">
            <a:off x="2438400" y="3733800"/>
            <a:ext cx="914400" cy="1524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73" name="Line 45"/>
          <p:cNvSpPr>
            <a:spLocks noChangeShapeType="1"/>
          </p:cNvSpPr>
          <p:nvPr/>
        </p:nvSpPr>
        <p:spPr bwMode="auto">
          <a:xfrm>
            <a:off x="2438400" y="3962400"/>
            <a:ext cx="1066800" cy="2286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74" name="Line 46"/>
          <p:cNvSpPr>
            <a:spLocks noChangeShapeType="1"/>
          </p:cNvSpPr>
          <p:nvPr/>
        </p:nvSpPr>
        <p:spPr bwMode="auto">
          <a:xfrm>
            <a:off x="2362200" y="3962400"/>
            <a:ext cx="914400" cy="6096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75" name="Line 47"/>
          <p:cNvSpPr>
            <a:spLocks noChangeShapeType="1"/>
          </p:cNvSpPr>
          <p:nvPr/>
        </p:nvSpPr>
        <p:spPr bwMode="auto">
          <a:xfrm>
            <a:off x="2362200" y="4114800"/>
            <a:ext cx="990600" cy="9144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53" name="Rectangle 48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305800" cy="1401763"/>
          </a:xfrm>
        </p:spPr>
        <p:txBody>
          <a:bodyPr/>
          <a:lstStyle/>
          <a:p>
            <a:pPr eaLnBrk="1" hangingPunct="1"/>
            <a:r>
              <a:rPr lang="ru-RU" b="1" smtClean="0">
                <a:latin typeface="Comic Sans MS" pitchFamily="66" charset="0"/>
              </a:rPr>
              <a:t>Анафаза</a:t>
            </a:r>
            <a:br>
              <a:rPr lang="ru-RU" b="1" smtClean="0">
                <a:latin typeface="Comic Sans MS" pitchFamily="66" charset="0"/>
              </a:rPr>
            </a:br>
            <a:r>
              <a:rPr lang="ru-RU" sz="4000" b="1" smtClean="0">
                <a:latin typeface="Comic Sans MS" pitchFamily="66" charset="0"/>
              </a:rPr>
              <a:t> </a:t>
            </a:r>
            <a:r>
              <a:rPr lang="ru-RU" sz="2800" b="1" smtClean="0">
                <a:latin typeface="Comic Sans MS" pitchFamily="66" charset="0"/>
              </a:rPr>
              <a:t>(«ана» - вверх, «фазис» - появление)</a:t>
            </a:r>
          </a:p>
        </p:txBody>
      </p:sp>
      <p:sp>
        <p:nvSpPr>
          <p:cNvPr id="13354" name="Text Box 49"/>
          <p:cNvSpPr txBox="1">
            <a:spLocks noChangeArrowheads="1"/>
          </p:cNvSpPr>
          <p:nvPr/>
        </p:nvSpPr>
        <p:spPr bwMode="auto">
          <a:xfrm>
            <a:off x="228600" y="6172200"/>
            <a:ext cx="61134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omic Sans MS" pitchFamily="66" charset="0"/>
              </a:rPr>
              <a:t>Что происходит с хромосомами?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44444E-6 L 0.08142 0.0888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" y="4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4.44444E-6 L 0.08333 0.05555 " pathEditMode="relative" ptsTypes="AA">
                                      <p:cBhvr>
                                        <p:cTn id="8" dur="20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4.44444E-6 L 0.08333 0.01111 " pathEditMode="relative" ptsTypes="AA">
                                      <p:cBhvr>
                                        <p:cTn id="10" dur="2000" fill="hold"/>
                                        <p:tgtEl>
                                          <p:spTgt spid="225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4.44444E-6 L 0.08333 -0.02223 " pathEditMode="relative" ptsTypes="AA">
                                      <p:cBhvr>
                                        <p:cTn id="12" dur="2000" fill="hold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44444E-6 L -0.0842 0.0777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" y="39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44444E-6 L -0.05833 0.0444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22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666 4.44444E-6 L -0.0842 0.01111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25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" y="6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6 0.08888 L -0.0842 0.03333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" y="-28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33333E-6 L -0.08334 -0.0777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" y="-39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-0.06667 -0.02222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" y="-11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225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8.88889E-6 L 0.08333 -0.04445 " pathEditMode="relative" ptsTypes="AA">
                                      <p:cBhvr>
                                        <p:cTn id="29" dur="20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4.44444E-6 L -0.0842 -0.06667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" y="-33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38889E-6 -8.88889E-6 L 0.06667 -0.07778 " pathEditMode="relative" ptsTypes="AA">
                                      <p:cBhvr>
                                        <p:cTn id="33" dur="2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000"/>
                                        <p:tgtEl>
                                          <p:spTgt spid="225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225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225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2000"/>
                                        <p:tgtEl>
                                          <p:spTgt spid="225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7" dur="2000"/>
                                        <p:tgtEl>
                                          <p:spTgt spid="225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2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22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2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22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22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22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22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2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22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22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22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2000"/>
                                        <p:tgtEl>
                                          <p:spTgt spid="225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2000"/>
                                        <p:tgtEl>
                                          <p:spTgt spid="225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2000"/>
                                        <p:tgtEl>
                                          <p:spTgt spid="225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2000"/>
                                        <p:tgtEl>
                                          <p:spTgt spid="225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000"/>
                                        <p:tgtEl>
                                          <p:spTgt spid="225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2000"/>
                                        <p:tgtEl>
                                          <p:spTgt spid="225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animBg="1"/>
      <p:bldP spid="22533" grpId="0" animBg="1"/>
      <p:bldP spid="22535" grpId="0" animBg="1"/>
      <p:bldP spid="22536" grpId="0" animBg="1"/>
      <p:bldP spid="22538" grpId="0" animBg="1"/>
      <p:bldP spid="22539" grpId="0" animBg="1"/>
      <p:bldP spid="22541" grpId="0" animBg="1"/>
      <p:bldP spid="22542" grpId="0" animBg="1"/>
      <p:bldP spid="22544" grpId="0" animBg="1"/>
      <p:bldP spid="22544" grpId="1" animBg="1"/>
      <p:bldP spid="22545" grpId="0" animBg="1"/>
      <p:bldP spid="22547" grpId="0" animBg="1"/>
      <p:bldP spid="22548" grpId="0" animBg="1"/>
      <p:bldP spid="22549" grpId="0" animBg="1"/>
      <p:bldP spid="22550" grpId="0" animBg="1"/>
      <p:bldP spid="22551" grpId="0" animBg="1"/>
      <p:bldP spid="22552" grpId="0" animBg="1"/>
      <p:bldP spid="22553" grpId="0" animBg="1"/>
      <p:bldP spid="22554" grpId="0" animBg="1"/>
      <p:bldP spid="22555" grpId="0" animBg="1"/>
      <p:bldP spid="22556" grpId="0" animBg="1"/>
      <p:bldP spid="22557" grpId="0" animBg="1"/>
      <p:bldP spid="22558" grpId="0" animBg="1"/>
      <p:bldP spid="22559" grpId="0" animBg="1"/>
      <p:bldP spid="22560" grpId="0" animBg="1"/>
      <p:bldP spid="22565" grpId="0" animBg="1"/>
      <p:bldP spid="22566" grpId="0" animBg="1"/>
      <p:bldP spid="22567" grpId="0" animBg="1"/>
      <p:bldP spid="22568" grpId="0" animBg="1"/>
      <p:bldP spid="22569" grpId="0" animBg="1"/>
      <p:bldP spid="22570" grpId="0" animBg="1"/>
      <p:bldP spid="22571" grpId="0" animBg="1"/>
      <p:bldP spid="22572" grpId="0" animBg="1"/>
      <p:bldP spid="22573" grpId="0" animBg="1"/>
      <p:bldP spid="22574" grpId="0" animBg="1"/>
      <p:bldP spid="2257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Oval 2"/>
          <p:cNvSpPr>
            <a:spLocks noChangeArrowheads="1"/>
          </p:cNvSpPr>
          <p:nvPr/>
        </p:nvSpPr>
        <p:spPr bwMode="auto">
          <a:xfrm>
            <a:off x="1905000" y="1981200"/>
            <a:ext cx="4648200" cy="4114800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rgbClr val="FFCC66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79" name="AutoShape 3"/>
          <p:cNvSpPr>
            <a:spLocks noChangeArrowheads="1"/>
          </p:cNvSpPr>
          <p:nvPr/>
        </p:nvSpPr>
        <p:spPr bwMode="auto">
          <a:xfrm>
            <a:off x="3352800" y="5181600"/>
            <a:ext cx="169863" cy="609600"/>
          </a:xfrm>
          <a:prstGeom prst="moon">
            <a:avLst>
              <a:gd name="adj" fmla="val 50000"/>
            </a:avLst>
          </a:prstGeom>
          <a:solidFill>
            <a:srgbClr val="996633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80" name="AutoShape 4"/>
          <p:cNvSpPr>
            <a:spLocks noChangeArrowheads="1"/>
          </p:cNvSpPr>
          <p:nvPr/>
        </p:nvSpPr>
        <p:spPr bwMode="auto">
          <a:xfrm>
            <a:off x="4724400" y="5181600"/>
            <a:ext cx="169863" cy="609600"/>
          </a:xfrm>
          <a:prstGeom prst="moon">
            <a:avLst>
              <a:gd name="adj" fmla="val 50000"/>
            </a:avLst>
          </a:prstGeom>
          <a:solidFill>
            <a:srgbClr val="996633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81" name="AutoShape 5"/>
          <p:cNvSpPr>
            <a:spLocks noChangeArrowheads="1"/>
          </p:cNvSpPr>
          <p:nvPr/>
        </p:nvSpPr>
        <p:spPr bwMode="auto">
          <a:xfrm>
            <a:off x="4800600" y="2133600"/>
            <a:ext cx="169863" cy="609600"/>
          </a:xfrm>
          <a:prstGeom prst="moon">
            <a:avLst>
              <a:gd name="adj" fmla="val 50000"/>
            </a:avLst>
          </a:prstGeom>
          <a:solidFill>
            <a:srgbClr val="996633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82" name="AutoShape 6"/>
          <p:cNvSpPr>
            <a:spLocks noChangeArrowheads="1"/>
          </p:cNvSpPr>
          <p:nvPr/>
        </p:nvSpPr>
        <p:spPr bwMode="auto">
          <a:xfrm>
            <a:off x="3505200" y="2209800"/>
            <a:ext cx="169863" cy="609600"/>
          </a:xfrm>
          <a:prstGeom prst="moon">
            <a:avLst>
              <a:gd name="adj" fmla="val 50000"/>
            </a:avLst>
          </a:prstGeom>
          <a:solidFill>
            <a:srgbClr val="996633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83" name="AutoShape 7"/>
          <p:cNvSpPr>
            <a:spLocks noChangeArrowheads="1"/>
          </p:cNvSpPr>
          <p:nvPr/>
        </p:nvSpPr>
        <p:spPr bwMode="auto">
          <a:xfrm>
            <a:off x="3352800" y="4572000"/>
            <a:ext cx="169863" cy="609600"/>
          </a:xfrm>
          <a:prstGeom prst="moon">
            <a:avLst>
              <a:gd name="adj" fmla="val 50000"/>
            </a:avLst>
          </a:prstGeom>
          <a:solidFill>
            <a:schemeClr val="accent2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84" name="AutoShape 8"/>
          <p:cNvSpPr>
            <a:spLocks noChangeArrowheads="1"/>
          </p:cNvSpPr>
          <p:nvPr/>
        </p:nvSpPr>
        <p:spPr bwMode="auto">
          <a:xfrm>
            <a:off x="4724400" y="4495800"/>
            <a:ext cx="169863" cy="609600"/>
          </a:xfrm>
          <a:prstGeom prst="moon">
            <a:avLst>
              <a:gd name="adj" fmla="val 50000"/>
            </a:avLst>
          </a:prstGeom>
          <a:solidFill>
            <a:schemeClr val="accent2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85" name="AutoShape 9"/>
          <p:cNvSpPr>
            <a:spLocks noChangeArrowheads="1"/>
          </p:cNvSpPr>
          <p:nvPr/>
        </p:nvSpPr>
        <p:spPr bwMode="auto">
          <a:xfrm>
            <a:off x="4724400" y="2819400"/>
            <a:ext cx="169863" cy="609600"/>
          </a:xfrm>
          <a:prstGeom prst="moon">
            <a:avLst>
              <a:gd name="adj" fmla="val 50000"/>
            </a:avLst>
          </a:prstGeom>
          <a:solidFill>
            <a:srgbClr val="0080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86" name="AutoShape 10"/>
          <p:cNvSpPr>
            <a:spLocks noChangeArrowheads="1"/>
          </p:cNvSpPr>
          <p:nvPr/>
        </p:nvSpPr>
        <p:spPr bwMode="auto">
          <a:xfrm>
            <a:off x="3505200" y="2819400"/>
            <a:ext cx="169863" cy="609600"/>
          </a:xfrm>
          <a:prstGeom prst="moon">
            <a:avLst>
              <a:gd name="adj" fmla="val 50000"/>
            </a:avLst>
          </a:prstGeom>
          <a:solidFill>
            <a:srgbClr val="0080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87" name="AutoShape 11"/>
          <p:cNvSpPr>
            <a:spLocks noChangeArrowheads="1"/>
          </p:cNvSpPr>
          <p:nvPr/>
        </p:nvSpPr>
        <p:spPr bwMode="auto">
          <a:xfrm>
            <a:off x="3429000" y="3886200"/>
            <a:ext cx="169863" cy="609600"/>
          </a:xfrm>
          <a:prstGeom prst="moon">
            <a:avLst>
              <a:gd name="adj" fmla="val 50000"/>
            </a:avLst>
          </a:prstGeom>
          <a:solidFill>
            <a:srgbClr val="0080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88" name="AutoShape 12"/>
          <p:cNvSpPr>
            <a:spLocks noChangeArrowheads="1"/>
          </p:cNvSpPr>
          <p:nvPr/>
        </p:nvSpPr>
        <p:spPr bwMode="auto">
          <a:xfrm>
            <a:off x="4724400" y="3886200"/>
            <a:ext cx="169863" cy="609600"/>
          </a:xfrm>
          <a:prstGeom prst="moon">
            <a:avLst>
              <a:gd name="adj" fmla="val 50000"/>
            </a:avLst>
          </a:prstGeom>
          <a:solidFill>
            <a:srgbClr val="0080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89" name="AutoShape 13"/>
          <p:cNvSpPr>
            <a:spLocks noChangeArrowheads="1"/>
          </p:cNvSpPr>
          <p:nvPr/>
        </p:nvSpPr>
        <p:spPr bwMode="auto">
          <a:xfrm>
            <a:off x="4648200" y="3352800"/>
            <a:ext cx="169863" cy="609600"/>
          </a:xfrm>
          <a:prstGeom prst="moon">
            <a:avLst>
              <a:gd name="adj" fmla="val 50000"/>
            </a:avLst>
          </a:prstGeom>
          <a:solidFill>
            <a:schemeClr val="accent2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90" name="AutoShape 14"/>
          <p:cNvSpPr>
            <a:spLocks noChangeArrowheads="1"/>
          </p:cNvSpPr>
          <p:nvPr/>
        </p:nvSpPr>
        <p:spPr bwMode="auto">
          <a:xfrm>
            <a:off x="3429000" y="3276600"/>
            <a:ext cx="169863" cy="609600"/>
          </a:xfrm>
          <a:prstGeom prst="moon">
            <a:avLst>
              <a:gd name="adj" fmla="val 50000"/>
            </a:avLst>
          </a:prstGeom>
          <a:solidFill>
            <a:schemeClr val="accent2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91" name="AutoShape 27"/>
          <p:cNvSpPr>
            <a:spLocks noChangeArrowheads="1"/>
          </p:cNvSpPr>
          <p:nvPr/>
        </p:nvSpPr>
        <p:spPr bwMode="auto">
          <a:xfrm>
            <a:off x="2057400" y="3657600"/>
            <a:ext cx="457200" cy="457200"/>
          </a:xfrm>
          <a:prstGeom prst="sun">
            <a:avLst>
              <a:gd name="adj" fmla="val 31944"/>
            </a:avLst>
          </a:prstGeom>
          <a:solidFill>
            <a:srgbClr val="9966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92" name="AutoShape 28"/>
          <p:cNvSpPr>
            <a:spLocks noChangeArrowheads="1"/>
          </p:cNvSpPr>
          <p:nvPr/>
        </p:nvSpPr>
        <p:spPr bwMode="auto">
          <a:xfrm>
            <a:off x="5867400" y="3810000"/>
            <a:ext cx="457200" cy="457200"/>
          </a:xfrm>
          <a:prstGeom prst="sun">
            <a:avLst>
              <a:gd name="adj" fmla="val 31944"/>
            </a:avLst>
          </a:prstGeom>
          <a:solidFill>
            <a:srgbClr val="9966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93" name="Freeform 29"/>
          <p:cNvSpPr>
            <a:spLocks/>
          </p:cNvSpPr>
          <p:nvPr/>
        </p:nvSpPr>
        <p:spPr bwMode="auto">
          <a:xfrm>
            <a:off x="4876800" y="2438400"/>
            <a:ext cx="1219200" cy="1447800"/>
          </a:xfrm>
          <a:custGeom>
            <a:avLst/>
            <a:gdLst>
              <a:gd name="T0" fmla="*/ 0 w 720"/>
              <a:gd name="T1" fmla="*/ 0 h 624"/>
              <a:gd name="T2" fmla="*/ 2064512147 w 720"/>
              <a:gd name="T3" fmla="*/ 2147483647 h 624"/>
              <a:gd name="T4" fmla="*/ 0 60000 65536"/>
              <a:gd name="T5" fmla="*/ 0 60000 65536"/>
              <a:gd name="T6" fmla="*/ 0 w 720"/>
              <a:gd name="T7" fmla="*/ 0 h 624"/>
              <a:gd name="T8" fmla="*/ 720 w 720"/>
              <a:gd name="T9" fmla="*/ 624 h 62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720" h="624">
                <a:moveTo>
                  <a:pt x="0" y="0"/>
                </a:moveTo>
                <a:cubicBezTo>
                  <a:pt x="300" y="260"/>
                  <a:pt x="600" y="520"/>
                  <a:pt x="720" y="624"/>
                </a:cubicBezTo>
              </a:path>
            </a:pathLst>
          </a:cu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594" name="Line 30"/>
          <p:cNvSpPr>
            <a:spLocks noChangeShapeType="1"/>
          </p:cNvSpPr>
          <p:nvPr/>
        </p:nvSpPr>
        <p:spPr bwMode="auto">
          <a:xfrm>
            <a:off x="4800600" y="3124200"/>
            <a:ext cx="1219200" cy="8382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595" name="Line 31"/>
          <p:cNvSpPr>
            <a:spLocks noChangeShapeType="1"/>
          </p:cNvSpPr>
          <p:nvPr/>
        </p:nvSpPr>
        <p:spPr bwMode="auto">
          <a:xfrm>
            <a:off x="4876800" y="3657600"/>
            <a:ext cx="1143000" cy="304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596" name="Line 32"/>
          <p:cNvSpPr>
            <a:spLocks noChangeShapeType="1"/>
          </p:cNvSpPr>
          <p:nvPr/>
        </p:nvSpPr>
        <p:spPr bwMode="auto">
          <a:xfrm flipV="1">
            <a:off x="4876800" y="4038600"/>
            <a:ext cx="1143000" cy="2286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597" name="Line 33"/>
          <p:cNvSpPr>
            <a:spLocks noChangeShapeType="1"/>
          </p:cNvSpPr>
          <p:nvPr/>
        </p:nvSpPr>
        <p:spPr bwMode="auto">
          <a:xfrm flipV="1">
            <a:off x="4876800" y="4114800"/>
            <a:ext cx="1066800" cy="685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598" name="Line 34"/>
          <p:cNvSpPr>
            <a:spLocks noChangeShapeType="1"/>
          </p:cNvSpPr>
          <p:nvPr/>
        </p:nvSpPr>
        <p:spPr bwMode="auto">
          <a:xfrm flipV="1">
            <a:off x="4800600" y="4267200"/>
            <a:ext cx="1219200" cy="12192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599" name="Line 35"/>
          <p:cNvSpPr>
            <a:spLocks noChangeShapeType="1"/>
          </p:cNvSpPr>
          <p:nvPr/>
        </p:nvSpPr>
        <p:spPr bwMode="auto">
          <a:xfrm flipH="1">
            <a:off x="2362200" y="2667000"/>
            <a:ext cx="1066800" cy="9906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600" name="Line 36"/>
          <p:cNvSpPr>
            <a:spLocks noChangeShapeType="1"/>
          </p:cNvSpPr>
          <p:nvPr/>
        </p:nvSpPr>
        <p:spPr bwMode="auto">
          <a:xfrm flipV="1">
            <a:off x="2438400" y="3200400"/>
            <a:ext cx="1143000" cy="4572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601" name="Line 37"/>
          <p:cNvSpPr>
            <a:spLocks noChangeShapeType="1"/>
          </p:cNvSpPr>
          <p:nvPr/>
        </p:nvSpPr>
        <p:spPr bwMode="auto">
          <a:xfrm flipV="1">
            <a:off x="2438400" y="3657600"/>
            <a:ext cx="990600" cy="2286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602" name="Line 38"/>
          <p:cNvSpPr>
            <a:spLocks noChangeShapeType="1"/>
          </p:cNvSpPr>
          <p:nvPr/>
        </p:nvSpPr>
        <p:spPr bwMode="auto">
          <a:xfrm>
            <a:off x="2438400" y="3962400"/>
            <a:ext cx="1066800" cy="2286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603" name="Line 39"/>
          <p:cNvSpPr>
            <a:spLocks noChangeShapeType="1"/>
          </p:cNvSpPr>
          <p:nvPr/>
        </p:nvSpPr>
        <p:spPr bwMode="auto">
          <a:xfrm>
            <a:off x="2362200" y="3962400"/>
            <a:ext cx="990600" cy="7620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604" name="Line 40"/>
          <p:cNvSpPr>
            <a:spLocks noChangeShapeType="1"/>
          </p:cNvSpPr>
          <p:nvPr/>
        </p:nvSpPr>
        <p:spPr bwMode="auto">
          <a:xfrm>
            <a:off x="2362200" y="4114800"/>
            <a:ext cx="1066800" cy="12192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605" name="Rectangle 41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305800" cy="1401763"/>
          </a:xfrm>
        </p:spPr>
        <p:txBody>
          <a:bodyPr/>
          <a:lstStyle/>
          <a:p>
            <a:pPr eaLnBrk="1" hangingPunct="1"/>
            <a:r>
              <a:rPr lang="ru-RU" b="1" smtClean="0">
                <a:latin typeface="Comic Sans MS" pitchFamily="66" charset="0"/>
              </a:rPr>
              <a:t>Анафаза</a:t>
            </a:r>
            <a:br>
              <a:rPr lang="ru-RU" b="1" smtClean="0">
                <a:latin typeface="Comic Sans MS" pitchFamily="66" charset="0"/>
              </a:rPr>
            </a:br>
            <a:r>
              <a:rPr lang="ru-RU" sz="4000" b="1" smtClean="0">
                <a:latin typeface="Comic Sans MS" pitchFamily="66" charset="0"/>
              </a:rPr>
              <a:t> </a:t>
            </a:r>
            <a:r>
              <a:rPr lang="ru-RU" sz="2800" b="1" smtClean="0">
                <a:latin typeface="Comic Sans MS" pitchFamily="66" charset="0"/>
              </a:rPr>
              <a:t>(«ана» - вверх, «фазис» - появление)</a:t>
            </a:r>
          </a:p>
        </p:txBody>
      </p:sp>
      <p:sp>
        <p:nvSpPr>
          <p:cNvPr id="24606" name="Text Box 43"/>
          <p:cNvSpPr txBox="1">
            <a:spLocks noChangeArrowheads="1"/>
          </p:cNvSpPr>
          <p:nvPr/>
        </p:nvSpPr>
        <p:spPr bwMode="auto">
          <a:xfrm>
            <a:off x="228600" y="6172200"/>
            <a:ext cx="61134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omic Sans MS" pitchFamily="66" charset="0"/>
              </a:rPr>
              <a:t>Что происходит с хромосомами?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Oval 7"/>
          <p:cNvSpPr>
            <a:spLocks noChangeArrowheads="1"/>
          </p:cNvSpPr>
          <p:nvPr/>
        </p:nvSpPr>
        <p:spPr bwMode="auto">
          <a:xfrm>
            <a:off x="1219200" y="1828800"/>
            <a:ext cx="3962400" cy="4114800"/>
          </a:xfrm>
          <a:prstGeom prst="ellipse">
            <a:avLst/>
          </a:prstGeom>
          <a:gradFill rotWithShape="1">
            <a:gsLst>
              <a:gs pos="0">
                <a:srgbClr val="FFCC66"/>
              </a:gs>
              <a:gs pos="100000">
                <a:srgbClr val="FFFF99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39" name="Oval 8"/>
          <p:cNvSpPr>
            <a:spLocks noChangeArrowheads="1"/>
          </p:cNvSpPr>
          <p:nvPr/>
        </p:nvSpPr>
        <p:spPr bwMode="auto">
          <a:xfrm>
            <a:off x="3733800" y="1905000"/>
            <a:ext cx="4038600" cy="4114800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rgbClr val="FFCC66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40" name="Oval 9"/>
          <p:cNvSpPr>
            <a:spLocks noChangeArrowheads="1"/>
          </p:cNvSpPr>
          <p:nvPr/>
        </p:nvSpPr>
        <p:spPr bwMode="auto">
          <a:xfrm>
            <a:off x="2133600" y="3048000"/>
            <a:ext cx="1676400" cy="1981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41" name="Oval 10"/>
          <p:cNvSpPr>
            <a:spLocks noChangeArrowheads="1"/>
          </p:cNvSpPr>
          <p:nvPr/>
        </p:nvSpPr>
        <p:spPr bwMode="auto">
          <a:xfrm>
            <a:off x="4953000" y="3048000"/>
            <a:ext cx="1676400" cy="1981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42" name="AutoShape 13"/>
          <p:cNvSpPr>
            <a:spLocks noChangeArrowheads="1"/>
          </p:cNvSpPr>
          <p:nvPr/>
        </p:nvSpPr>
        <p:spPr bwMode="auto">
          <a:xfrm>
            <a:off x="1371600" y="3733800"/>
            <a:ext cx="457200" cy="457200"/>
          </a:xfrm>
          <a:prstGeom prst="sun">
            <a:avLst>
              <a:gd name="adj" fmla="val 31944"/>
            </a:avLst>
          </a:prstGeom>
          <a:solidFill>
            <a:srgbClr val="9966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43" name="AutoShape 14"/>
          <p:cNvSpPr>
            <a:spLocks noChangeArrowheads="1"/>
          </p:cNvSpPr>
          <p:nvPr/>
        </p:nvSpPr>
        <p:spPr bwMode="auto">
          <a:xfrm>
            <a:off x="7086600" y="3733800"/>
            <a:ext cx="457200" cy="457200"/>
          </a:xfrm>
          <a:prstGeom prst="sun">
            <a:avLst>
              <a:gd name="adj" fmla="val 31944"/>
            </a:avLst>
          </a:prstGeom>
          <a:solidFill>
            <a:srgbClr val="9966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44" name="AutoShape 15"/>
          <p:cNvSpPr>
            <a:spLocks noChangeArrowheads="1"/>
          </p:cNvSpPr>
          <p:nvPr/>
        </p:nvSpPr>
        <p:spPr bwMode="auto">
          <a:xfrm>
            <a:off x="3352800" y="3810000"/>
            <a:ext cx="169863" cy="609600"/>
          </a:xfrm>
          <a:prstGeom prst="moon">
            <a:avLst>
              <a:gd name="adj" fmla="val 50000"/>
            </a:avLst>
          </a:prstGeom>
          <a:solidFill>
            <a:srgbClr val="996633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45" name="AutoShape 16"/>
          <p:cNvSpPr>
            <a:spLocks noChangeArrowheads="1"/>
          </p:cNvSpPr>
          <p:nvPr/>
        </p:nvSpPr>
        <p:spPr bwMode="auto">
          <a:xfrm>
            <a:off x="2667000" y="4267200"/>
            <a:ext cx="169863" cy="609600"/>
          </a:xfrm>
          <a:prstGeom prst="moon">
            <a:avLst>
              <a:gd name="adj" fmla="val 50000"/>
            </a:avLst>
          </a:prstGeom>
          <a:solidFill>
            <a:schemeClr val="accent2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46" name="AutoShape 17"/>
          <p:cNvSpPr>
            <a:spLocks noChangeArrowheads="1"/>
          </p:cNvSpPr>
          <p:nvPr/>
        </p:nvSpPr>
        <p:spPr bwMode="auto">
          <a:xfrm>
            <a:off x="2362200" y="3810000"/>
            <a:ext cx="169863" cy="609600"/>
          </a:xfrm>
          <a:prstGeom prst="moon">
            <a:avLst>
              <a:gd name="adj" fmla="val 50000"/>
            </a:avLst>
          </a:prstGeom>
          <a:solidFill>
            <a:srgbClr val="0080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47" name="AutoShape 18"/>
          <p:cNvSpPr>
            <a:spLocks noChangeArrowheads="1"/>
          </p:cNvSpPr>
          <p:nvPr/>
        </p:nvSpPr>
        <p:spPr bwMode="auto">
          <a:xfrm>
            <a:off x="2971800" y="4114800"/>
            <a:ext cx="169863" cy="609600"/>
          </a:xfrm>
          <a:prstGeom prst="moon">
            <a:avLst>
              <a:gd name="adj" fmla="val 50000"/>
            </a:avLst>
          </a:prstGeom>
          <a:solidFill>
            <a:srgbClr val="996633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48" name="AutoShape 19"/>
          <p:cNvSpPr>
            <a:spLocks noChangeArrowheads="1"/>
          </p:cNvSpPr>
          <p:nvPr/>
        </p:nvSpPr>
        <p:spPr bwMode="auto">
          <a:xfrm>
            <a:off x="2590800" y="3276600"/>
            <a:ext cx="169863" cy="609600"/>
          </a:xfrm>
          <a:prstGeom prst="moon">
            <a:avLst>
              <a:gd name="adj" fmla="val 50000"/>
            </a:avLst>
          </a:prstGeom>
          <a:solidFill>
            <a:schemeClr val="accent2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49" name="AutoShape 20"/>
          <p:cNvSpPr>
            <a:spLocks noChangeArrowheads="1"/>
          </p:cNvSpPr>
          <p:nvPr/>
        </p:nvSpPr>
        <p:spPr bwMode="auto">
          <a:xfrm>
            <a:off x="2971800" y="3200400"/>
            <a:ext cx="169863" cy="609600"/>
          </a:xfrm>
          <a:prstGeom prst="moon">
            <a:avLst>
              <a:gd name="adj" fmla="val 50000"/>
            </a:avLst>
          </a:prstGeom>
          <a:solidFill>
            <a:srgbClr val="0080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50" name="AutoShape 21"/>
          <p:cNvSpPr>
            <a:spLocks noChangeArrowheads="1"/>
          </p:cNvSpPr>
          <p:nvPr/>
        </p:nvSpPr>
        <p:spPr bwMode="auto">
          <a:xfrm flipH="1">
            <a:off x="5638800" y="4114800"/>
            <a:ext cx="169863" cy="609600"/>
          </a:xfrm>
          <a:prstGeom prst="moon">
            <a:avLst>
              <a:gd name="adj" fmla="val 50000"/>
            </a:avLst>
          </a:prstGeom>
          <a:solidFill>
            <a:srgbClr val="996633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51" name="AutoShape 22"/>
          <p:cNvSpPr>
            <a:spLocks noChangeArrowheads="1"/>
          </p:cNvSpPr>
          <p:nvPr/>
        </p:nvSpPr>
        <p:spPr bwMode="auto">
          <a:xfrm flipH="1">
            <a:off x="5105400" y="3810000"/>
            <a:ext cx="169863" cy="609600"/>
          </a:xfrm>
          <a:prstGeom prst="moon">
            <a:avLst>
              <a:gd name="adj" fmla="val 50000"/>
            </a:avLst>
          </a:prstGeom>
          <a:solidFill>
            <a:schemeClr val="accent2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52" name="AutoShape 23"/>
          <p:cNvSpPr>
            <a:spLocks noChangeArrowheads="1"/>
          </p:cNvSpPr>
          <p:nvPr/>
        </p:nvSpPr>
        <p:spPr bwMode="auto">
          <a:xfrm flipH="1">
            <a:off x="6019800" y="4038600"/>
            <a:ext cx="169863" cy="609600"/>
          </a:xfrm>
          <a:prstGeom prst="moon">
            <a:avLst>
              <a:gd name="adj" fmla="val 50000"/>
            </a:avLst>
          </a:prstGeom>
          <a:solidFill>
            <a:srgbClr val="0080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53" name="AutoShape 24"/>
          <p:cNvSpPr>
            <a:spLocks noChangeArrowheads="1"/>
          </p:cNvSpPr>
          <p:nvPr/>
        </p:nvSpPr>
        <p:spPr bwMode="auto">
          <a:xfrm flipH="1">
            <a:off x="6172200" y="3429000"/>
            <a:ext cx="169863" cy="609600"/>
          </a:xfrm>
          <a:prstGeom prst="moon">
            <a:avLst>
              <a:gd name="adj" fmla="val 50000"/>
            </a:avLst>
          </a:prstGeom>
          <a:solidFill>
            <a:srgbClr val="996633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54" name="AutoShape 25"/>
          <p:cNvSpPr>
            <a:spLocks noChangeArrowheads="1"/>
          </p:cNvSpPr>
          <p:nvPr/>
        </p:nvSpPr>
        <p:spPr bwMode="auto">
          <a:xfrm flipH="1">
            <a:off x="5791200" y="3352800"/>
            <a:ext cx="169863" cy="609600"/>
          </a:xfrm>
          <a:prstGeom prst="moon">
            <a:avLst>
              <a:gd name="adj" fmla="val 50000"/>
            </a:avLst>
          </a:prstGeom>
          <a:solidFill>
            <a:schemeClr val="accent2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55" name="AutoShape 26"/>
          <p:cNvSpPr>
            <a:spLocks noChangeArrowheads="1"/>
          </p:cNvSpPr>
          <p:nvPr/>
        </p:nvSpPr>
        <p:spPr bwMode="auto">
          <a:xfrm flipH="1">
            <a:off x="5410200" y="3429000"/>
            <a:ext cx="169863" cy="609600"/>
          </a:xfrm>
          <a:prstGeom prst="moon">
            <a:avLst>
              <a:gd name="adj" fmla="val 50000"/>
            </a:avLst>
          </a:prstGeom>
          <a:solidFill>
            <a:srgbClr val="0080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56" name="Rectangle 28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b="1" smtClean="0">
                <a:latin typeface="Comic Sans MS" pitchFamily="66" charset="0"/>
              </a:rPr>
              <a:t>Телофаза</a:t>
            </a:r>
            <a:br>
              <a:rPr lang="ru-RU" b="1" smtClean="0">
                <a:latin typeface="Comic Sans MS" pitchFamily="66" charset="0"/>
              </a:rPr>
            </a:br>
            <a:r>
              <a:rPr lang="ru-RU" sz="4000" b="1" smtClean="0">
                <a:latin typeface="Comic Sans MS" pitchFamily="66" charset="0"/>
              </a:rPr>
              <a:t> </a:t>
            </a:r>
            <a:r>
              <a:rPr lang="ru-RU" sz="2800" b="1" smtClean="0">
                <a:latin typeface="Comic Sans MS" pitchFamily="66" charset="0"/>
              </a:rPr>
              <a:t>(«телос» - конец, «фазис» - появление)</a:t>
            </a:r>
          </a:p>
        </p:txBody>
      </p:sp>
      <p:sp>
        <p:nvSpPr>
          <p:cNvPr id="14357" name="Text Box 29"/>
          <p:cNvSpPr txBox="1">
            <a:spLocks noChangeArrowheads="1"/>
          </p:cNvSpPr>
          <p:nvPr/>
        </p:nvSpPr>
        <p:spPr bwMode="auto">
          <a:xfrm>
            <a:off x="228600" y="6172200"/>
            <a:ext cx="75612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omic Sans MS" pitchFamily="66" charset="0"/>
              </a:rPr>
              <a:t>Какие процессы происходят в телофазе?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6786578" y="2000240"/>
            <a:ext cx="1714512" cy="928694"/>
            <a:chOff x="159114" y="3709209"/>
            <a:chExt cx="2453909" cy="1569398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159114" y="3709209"/>
              <a:ext cx="2240573" cy="1569398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Скругленный прямоугольник 4"/>
            <p:cNvSpPr/>
            <p:nvPr/>
          </p:nvSpPr>
          <p:spPr>
            <a:xfrm>
              <a:off x="205081" y="3755173"/>
              <a:ext cx="2407942" cy="147746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390" tIns="72390" rIns="72390" bIns="72390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900" b="1" u="sng" kern="1200" dirty="0" smtClean="0"/>
                <a:t>Интерфаза   </a:t>
              </a:r>
              <a:r>
                <a:rPr lang="ru-RU" sz="1900" b="1" kern="1200" dirty="0" smtClean="0"/>
                <a:t> </a:t>
              </a:r>
              <a:endParaRPr lang="ru-RU" sz="1900" b="1" kern="1200" dirty="0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1785918" y="2071678"/>
            <a:ext cx="1378297" cy="875218"/>
            <a:chOff x="2705976" y="4985283"/>
            <a:chExt cx="1378297" cy="875218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2705976" y="4985283"/>
              <a:ext cx="1378297" cy="875218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2731610" y="5010917"/>
              <a:ext cx="1327029" cy="82395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390" tIns="72390" rIns="72390" bIns="72390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900" b="1" kern="1200" dirty="0" smtClean="0"/>
                <a:t>Профаза</a:t>
              </a:r>
              <a:endParaRPr lang="ru-RU" sz="1900" b="1" kern="1200" dirty="0"/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285720" y="2071678"/>
            <a:ext cx="1378297" cy="875218"/>
            <a:chOff x="6075147" y="4985283"/>
            <a:chExt cx="1378297" cy="875218"/>
          </a:xfrm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6075147" y="4985283"/>
              <a:ext cx="1378297" cy="875218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Скругленный прямоугольник 4"/>
            <p:cNvSpPr/>
            <p:nvPr/>
          </p:nvSpPr>
          <p:spPr>
            <a:xfrm>
              <a:off x="6100781" y="5010917"/>
              <a:ext cx="1327029" cy="82395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390" tIns="72390" rIns="72390" bIns="72390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900" b="1" kern="1200" dirty="0" smtClean="0"/>
                <a:t>Анафаза</a:t>
              </a:r>
              <a:endParaRPr lang="ru-RU" sz="1900" b="1" kern="1200" dirty="0"/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3357554" y="2071678"/>
            <a:ext cx="1500198" cy="937675"/>
            <a:chOff x="7759732" y="4985283"/>
            <a:chExt cx="1378297" cy="875218"/>
          </a:xfrm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7759732" y="4985283"/>
              <a:ext cx="1378297" cy="875218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Скругленный прямоугольник 4"/>
            <p:cNvSpPr/>
            <p:nvPr/>
          </p:nvSpPr>
          <p:spPr>
            <a:xfrm>
              <a:off x="7785366" y="5010917"/>
              <a:ext cx="1327029" cy="82395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390" tIns="72390" rIns="72390" bIns="72390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900" b="1" kern="1200" dirty="0" smtClean="0"/>
                <a:t>Телофаза</a:t>
              </a:r>
              <a:endParaRPr lang="ru-RU" sz="1900" b="1" kern="1200" dirty="0"/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5072066" y="2071678"/>
            <a:ext cx="1643073" cy="857256"/>
            <a:chOff x="4390561" y="4985283"/>
            <a:chExt cx="1378297" cy="875218"/>
          </a:xfrm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4390561" y="4985283"/>
              <a:ext cx="1378297" cy="875218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Скругленный прямоугольник 4"/>
            <p:cNvSpPr/>
            <p:nvPr/>
          </p:nvSpPr>
          <p:spPr>
            <a:xfrm>
              <a:off x="4416195" y="5010917"/>
              <a:ext cx="1327029" cy="82395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390" tIns="72390" rIns="72390" bIns="72390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900" b="1" kern="1200" dirty="0" smtClean="0"/>
                <a:t>Метафаза</a:t>
              </a:r>
              <a:endParaRPr lang="ru-RU" sz="1900" b="1" kern="1200" dirty="0"/>
            </a:p>
          </p:txBody>
        </p:sp>
      </p:grpSp>
      <p:sp>
        <p:nvSpPr>
          <p:cNvPr id="25" name="Прямоугольник 24"/>
          <p:cNvSpPr/>
          <p:nvPr/>
        </p:nvSpPr>
        <p:spPr>
          <a:xfrm>
            <a:off x="285720" y="285728"/>
            <a:ext cx="842968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000" cap="small" dirty="0" smtClean="0"/>
              <a:t>В таком порядке вы слушали характеристики фаз митоза</a:t>
            </a:r>
            <a:endParaRPr lang="ru-RU" sz="4000" cap="smal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2357422" y="1928802"/>
            <a:ext cx="1449735" cy="875218"/>
            <a:chOff x="2634538" y="4985283"/>
            <a:chExt cx="1449735" cy="875218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2705976" y="4985283"/>
              <a:ext cx="1378297" cy="875218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" name="Скругленный прямоугольник 4"/>
            <p:cNvSpPr/>
            <p:nvPr/>
          </p:nvSpPr>
          <p:spPr>
            <a:xfrm>
              <a:off x="2634538" y="5010917"/>
              <a:ext cx="1424101" cy="82395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390" tIns="72390" rIns="72390" bIns="72390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b="1" kern="1200" dirty="0" smtClean="0">
                  <a:latin typeface="Times New Roman" pitchFamily="18" charset="0"/>
                  <a:cs typeface="Times New Roman" pitchFamily="18" charset="0"/>
                </a:rPr>
                <a:t>Профаза</a:t>
              </a:r>
              <a:endParaRPr lang="ru-RU" sz="2400" b="1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4000496" y="1928802"/>
            <a:ext cx="1571636" cy="875218"/>
            <a:chOff x="4247685" y="4985283"/>
            <a:chExt cx="1571636" cy="875218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4247685" y="4985283"/>
              <a:ext cx="1378297" cy="875218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Скругленный прямоугольник 4"/>
            <p:cNvSpPr/>
            <p:nvPr/>
          </p:nvSpPr>
          <p:spPr>
            <a:xfrm>
              <a:off x="4319123" y="5010917"/>
              <a:ext cx="1500198" cy="82395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390" tIns="72390" rIns="72390" bIns="72390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kern="1200" dirty="0" smtClean="0"/>
                <a:t>Метафаза</a:t>
              </a:r>
              <a:endParaRPr lang="ru-RU" sz="2000" b="1" kern="1200" dirty="0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5643570" y="1928802"/>
            <a:ext cx="1500198" cy="875218"/>
            <a:chOff x="6075147" y="4985283"/>
            <a:chExt cx="1500198" cy="875218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6075147" y="4985283"/>
              <a:ext cx="1378297" cy="875218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Скругленный прямоугольник 4"/>
            <p:cNvSpPr/>
            <p:nvPr/>
          </p:nvSpPr>
          <p:spPr>
            <a:xfrm>
              <a:off x="6100781" y="5010917"/>
              <a:ext cx="1474564" cy="82395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390" tIns="72390" rIns="72390" bIns="72390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kern="1200" dirty="0" smtClean="0"/>
                <a:t>Анафаза</a:t>
              </a:r>
              <a:endParaRPr lang="ru-RU" sz="2000" b="1" kern="1200" dirty="0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7215207" y="1928802"/>
            <a:ext cx="1571636" cy="937675"/>
            <a:chOff x="7694099" y="4985283"/>
            <a:chExt cx="1443930" cy="875218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7759732" y="4985283"/>
              <a:ext cx="1378297" cy="875218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7694099" y="5010917"/>
              <a:ext cx="1418296" cy="82395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390" tIns="72390" rIns="72390" bIns="72390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kern="1200" dirty="0" smtClean="0"/>
                <a:t>Телофаза</a:t>
              </a:r>
              <a:endParaRPr lang="ru-RU" sz="2000" b="1" kern="1200" dirty="0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214282" y="1857364"/>
            <a:ext cx="2000264" cy="928694"/>
            <a:chOff x="-13238" y="3709209"/>
            <a:chExt cx="2412925" cy="1569398"/>
          </a:xfrm>
        </p:grpSpPr>
        <p:sp>
          <p:nvSpPr>
            <p:cNvPr id="15" name="Скругленный прямоугольник 14"/>
            <p:cNvSpPr/>
            <p:nvPr/>
          </p:nvSpPr>
          <p:spPr>
            <a:xfrm>
              <a:off x="159114" y="3709209"/>
              <a:ext cx="2240573" cy="1569398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Скругленный прямоугольник 4"/>
            <p:cNvSpPr/>
            <p:nvPr/>
          </p:nvSpPr>
          <p:spPr>
            <a:xfrm>
              <a:off x="-13238" y="3755174"/>
              <a:ext cx="2366959" cy="147746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390" tIns="72390" rIns="72390" bIns="72390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b="1" u="sng" kern="1200" dirty="0" smtClean="0"/>
                <a:t>Интерфаза   </a:t>
              </a:r>
              <a:r>
                <a:rPr lang="ru-RU" sz="2400" b="1" kern="1200" dirty="0" smtClean="0"/>
                <a:t> </a:t>
              </a:r>
              <a:endParaRPr lang="ru-RU" sz="2400" b="1" kern="1200" dirty="0"/>
            </a:p>
          </p:txBody>
        </p:sp>
      </p:grpSp>
      <p:sp>
        <p:nvSpPr>
          <p:cNvPr id="17" name="Заголовок 1"/>
          <p:cNvSpPr txBox="1">
            <a:spLocks/>
          </p:cNvSpPr>
          <p:nvPr/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6000" b="0" i="0" u="none" strike="noStrike" kern="1200" cap="sm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928662" y="428605"/>
            <a:ext cx="67866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400" b="1" cap="small" dirty="0" smtClean="0"/>
              <a:t>Правильный ответ</a:t>
            </a:r>
            <a:endParaRPr lang="ru-RU" sz="2400" b="1" cap="small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14282" y="3214685"/>
            <a:ext cx="85725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ru-RU" sz="3200" b="1" cap="small" dirty="0" smtClean="0">
                <a:latin typeface="Times New Roman" pitchFamily="18" charset="0"/>
                <a:cs typeface="Times New Roman" pitchFamily="18" charset="0"/>
              </a:rPr>
              <a:t>Сравните с вашей </a:t>
            </a:r>
            <a:r>
              <a:rPr lang="ru-RU" sz="3200" b="1" cap="small" dirty="0" smtClean="0">
                <a:latin typeface="Times New Roman" pitchFamily="18" charset="0"/>
                <a:cs typeface="Times New Roman" pitchFamily="18" charset="0"/>
              </a:rPr>
              <a:t>схемой </a:t>
            </a:r>
            <a:r>
              <a:rPr lang="ru-RU" sz="3200" b="1" cap="small" dirty="0" smtClean="0">
                <a:latin typeface="Times New Roman" pitchFamily="18" charset="0"/>
                <a:cs typeface="Times New Roman" pitchFamily="18" charset="0"/>
              </a:rPr>
              <a:t>они должны располагаться в таком порядке?</a:t>
            </a:r>
            <a:endParaRPr lang="ru-RU" sz="3200" b="1" cap="small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9" y="1857364"/>
            <a:ext cx="6786609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6600" cap="small" smtClean="0"/>
              <a:t>Музыкальная пауза</a:t>
            </a:r>
            <a:endParaRPr lang="ru-RU" sz="6600" cap="smal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785794"/>
            <a:ext cx="7467600" cy="568815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928662" y="1500174"/>
            <a:ext cx="7429552" cy="3714776"/>
          </a:xfrm>
          <a:prstGeom prst="horizontalScroll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Почему у нас растут ногти и волосы, </a:t>
            </a:r>
          </a:p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а у ящерицы отрастает новый хвост?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2996952"/>
            <a:ext cx="2324657" cy="2734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54032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Задание на «5»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071546"/>
            <a:ext cx="8043890" cy="5402406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А теперь, вы сможете ли вы теперь ответить на вопрос?</a:t>
            </a:r>
          </a:p>
          <a:p>
            <a:pPr algn="ctr">
              <a:buNone/>
            </a:pPr>
            <a:r>
              <a:rPr lang="ru-RU" b="1" i="1" dirty="0" smtClean="0"/>
              <a:t>Почему у нас растут ногти и волосы, </a:t>
            </a:r>
          </a:p>
          <a:p>
            <a:pPr algn="ctr">
              <a:buNone/>
            </a:pPr>
            <a:r>
              <a:rPr lang="ru-RU" b="1" i="1" dirty="0" smtClean="0"/>
              <a:t>а у ящерицы отрастает новых хвост?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3356992"/>
            <a:ext cx="4249844" cy="3217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501008"/>
            <a:ext cx="2123171" cy="2137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2304256"/>
          </a:xfrm>
        </p:spPr>
        <p:txBody>
          <a:bodyPr>
            <a:noAutofit/>
          </a:bodyPr>
          <a:lstStyle/>
          <a:p>
            <a:pPr algn="l"/>
            <a:r>
              <a:rPr lang="ru-RU" sz="5400" b="1" dirty="0" smtClean="0">
                <a:solidFill>
                  <a:schemeClr val="tx1"/>
                </a:solidFill>
              </a:rPr>
              <a:t>В чем заключается биологический смысл митоза?</a:t>
            </a:r>
            <a:endParaRPr lang="ru-RU" sz="5400" b="1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mitose-meiose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971600" y="3501008"/>
            <a:ext cx="6858000" cy="28575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14282" y="214290"/>
            <a:ext cx="8258204" cy="285752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Деление клетки – это важнейшее свойство всех живых организмов, без него били бы невозможны: рост и развитие многоклеточных организмов, замена и восстановление органов.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4500570"/>
            <a:ext cx="3929090" cy="196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429000"/>
            <a:ext cx="3358664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58082" y="3357562"/>
            <a:ext cx="1357322" cy="1432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457200" y="274638"/>
            <a:ext cx="7467600" cy="582594"/>
          </a:xfrm>
          <a:prstGeom prst="rect">
            <a:avLst/>
          </a:prstGeom>
        </p:spPr>
        <p:txBody>
          <a:bodyPr vert="horz" anchor="b">
            <a:normAutofit fontScale="8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Значение деления клеток: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0"/>
            <a:ext cx="7313612" cy="57148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Домашнее задание:</a:t>
            </a:r>
            <a:endParaRPr lang="ru-RU" b="1" dirty="0">
              <a:solidFill>
                <a:schemeClr val="tx1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ph type="tbl" idx="1"/>
          </p:nvPr>
        </p:nvGraphicFramePr>
        <p:xfrm>
          <a:off x="214282" y="642918"/>
          <a:ext cx="8358246" cy="6572272"/>
        </p:xfrm>
        <a:graphic>
          <a:graphicData uri="http://schemas.openxmlformats.org/drawingml/2006/table">
            <a:tbl>
              <a:tblPr/>
              <a:tblGrid>
                <a:gridCol w="8358246"/>
              </a:tblGrid>
              <a:tr h="65722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Домашнее задание для всех учащихся: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прочитать параграф учебника  вопросы в конце параграфа. </a:t>
                      </a:r>
                      <a:r>
                        <a:rPr lang="ru-RU" sz="32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Составить ребусы с фазами митоза. 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Творческое задание по выбору: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Рисунок: «Клетка – живая структура»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Модель «Клетка – живая</a:t>
                      </a:r>
                      <a:r>
                        <a:rPr lang="ru-RU" sz="32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структура»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Продвинутая группа: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5143512"/>
            <a:ext cx="84296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Приведите сюжеты из народных сказок и мифов, в которых описан процесс регенерации.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928662" y="1500174"/>
            <a:ext cx="7429552" cy="3714776"/>
          </a:xfrm>
          <a:prstGeom prst="horizontalScroll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Видеофильм</a:t>
            </a:r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67744" y="3645024"/>
            <a:ext cx="6172200" cy="1894362"/>
          </a:xfrm>
        </p:spPr>
        <p:txBody>
          <a:bodyPr>
            <a:normAutofit/>
          </a:bodyPr>
          <a:lstStyle/>
          <a:p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>Деление клетки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4857760"/>
            <a:ext cx="6172200" cy="1517162"/>
          </a:xfrm>
        </p:spPr>
        <p:txBody>
          <a:bodyPr>
            <a:normAutofit/>
          </a:bodyPr>
          <a:lstStyle/>
          <a:p>
            <a:endParaRPr lang="ru-RU" sz="4000" dirty="0" smtClean="0">
              <a:solidFill>
                <a:schemeClr val="tx1"/>
              </a:solidFill>
            </a:endParaRPr>
          </a:p>
          <a:p>
            <a:r>
              <a:rPr lang="ru-RU" sz="4000" dirty="0" smtClean="0">
                <a:solidFill>
                  <a:schemeClr val="tx1"/>
                </a:solidFill>
              </a:rPr>
              <a:t>Митоз  </a:t>
            </a:r>
            <a:endParaRPr lang="ru-RU" sz="4000" dirty="0">
              <a:solidFill>
                <a:schemeClr val="tx1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260648"/>
            <a:ext cx="4896544" cy="4227618"/>
          </a:xfrm>
          <a:prstGeom prst="rect">
            <a:avLst/>
          </a:prstGeom>
          <a:noFill/>
          <a:ln w="76200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 урока: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5400" b="1" dirty="0" smtClean="0"/>
              <a:t>	</a:t>
            </a:r>
            <a:r>
              <a:rPr lang="ru-RU" sz="5400" dirty="0" smtClean="0"/>
              <a:t>познакомиться с митотическим делением  клеток  и его значением.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332656"/>
            <a:ext cx="2762250" cy="496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Деление клетки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285720" y="1600200"/>
            <a:ext cx="8429684" cy="4873752"/>
          </a:xfrm>
        </p:spPr>
        <p:txBody>
          <a:bodyPr/>
          <a:lstStyle/>
          <a:p>
            <a:pPr>
              <a:buNone/>
            </a:pPr>
            <a:r>
              <a:rPr lang="ru-RU" sz="3200" u="sng" dirty="0" smtClean="0"/>
              <a:t>Вспомните что вы знаете </a:t>
            </a:r>
          </a:p>
          <a:p>
            <a:pPr>
              <a:buNone/>
            </a:pPr>
            <a:r>
              <a:rPr lang="ru-RU" sz="3200" u="sng" dirty="0" smtClean="0"/>
              <a:t>о хромосомах: 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Где они находятся?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Какую роль играют в клетке?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3573016"/>
            <a:ext cx="28384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хромосомы</a:t>
            </a:r>
            <a:endParaRPr lang="ru-RU" sz="3200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6715140" y="264795"/>
            <a:ext cx="1928826" cy="6593205"/>
          </a:xfrm>
        </p:spPr>
        <p:txBody>
          <a:bodyPr>
            <a:noAutofit/>
          </a:bodyPr>
          <a:lstStyle/>
          <a:p>
            <a:r>
              <a:rPr lang="ru-RU" sz="2000" dirty="0" smtClean="0"/>
              <a:t>Хромосомы находятся в ядре и играют важную роль  в процессе деления, именно они отвечают за передачу наследствен-</a:t>
            </a:r>
          </a:p>
          <a:p>
            <a:r>
              <a:rPr lang="ru-RU" sz="2000" dirty="0" smtClean="0"/>
              <a:t>ной информации из поколения в поколение.</a:t>
            </a:r>
          </a:p>
          <a:p>
            <a:r>
              <a:rPr lang="ru-RU" sz="2000" dirty="0" smtClean="0"/>
              <a:t>Они становятся хорошо заметными во время деления клетки.</a:t>
            </a:r>
            <a:endParaRPr lang="ru-RU" sz="20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3704" b="3704"/>
          <a:stretch>
            <a:fillRect/>
          </a:stretch>
        </p:blipFill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214282" y="0"/>
            <a:ext cx="9144064" cy="667875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Интерфаза 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(от лат. 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inter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 — между и 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фаза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000" dirty="0" smtClean="0"/>
              <a:t> стадия жизненного цикла клетки между двумя последовательными митотическими делениями.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                  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«про» - 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перед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«профаза»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                   «фазис» -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появление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                    «мета» - 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после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«метафаза»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                   «фазис» -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появление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                    «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 - 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вверх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«анафаза»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                   «фазис» -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появление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                    «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телос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 - 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конец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«телофаза»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                   «фазис» - п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оявление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2286000" y="2133600"/>
            <a:ext cx="3810000" cy="2819400"/>
            <a:chOff x="2208" y="1968"/>
            <a:chExt cx="1584" cy="1248"/>
          </a:xfrm>
        </p:grpSpPr>
        <p:sp>
          <p:nvSpPr>
            <p:cNvPr id="9225" name="Oval 5"/>
            <p:cNvSpPr>
              <a:spLocks noChangeArrowheads="1"/>
            </p:cNvSpPr>
            <p:nvPr/>
          </p:nvSpPr>
          <p:spPr bwMode="auto">
            <a:xfrm>
              <a:off x="2208" y="1968"/>
              <a:ext cx="1584" cy="1248"/>
            </a:xfrm>
            <a:prstGeom prst="ellipse">
              <a:avLst/>
            </a:prstGeom>
            <a:gradFill rotWithShape="1">
              <a:gsLst>
                <a:gs pos="0">
                  <a:srgbClr val="FFFF99"/>
                </a:gs>
                <a:gs pos="100000">
                  <a:srgbClr val="FFCC6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26" name="Oval 6"/>
            <p:cNvSpPr>
              <a:spLocks noChangeArrowheads="1"/>
            </p:cNvSpPr>
            <p:nvPr/>
          </p:nvSpPr>
          <p:spPr bwMode="auto">
            <a:xfrm>
              <a:off x="2688" y="2400"/>
              <a:ext cx="672" cy="528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FF99CC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27" name="Oval 7"/>
            <p:cNvSpPr>
              <a:spLocks noChangeArrowheads="1"/>
            </p:cNvSpPr>
            <p:nvPr/>
          </p:nvSpPr>
          <p:spPr bwMode="auto">
            <a:xfrm>
              <a:off x="3168" y="2592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28" name="AutoShape 8"/>
            <p:cNvSpPr>
              <a:spLocks noChangeArrowheads="1"/>
            </p:cNvSpPr>
            <p:nvPr/>
          </p:nvSpPr>
          <p:spPr bwMode="auto">
            <a:xfrm>
              <a:off x="2880" y="2160"/>
              <a:ext cx="96" cy="192"/>
            </a:xfrm>
            <a:prstGeom prst="can">
              <a:avLst>
                <a:gd name="adj" fmla="val 50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29" name="AutoShape 9"/>
            <p:cNvSpPr>
              <a:spLocks noChangeArrowheads="1"/>
            </p:cNvSpPr>
            <p:nvPr/>
          </p:nvSpPr>
          <p:spPr bwMode="auto">
            <a:xfrm rot="-5400000">
              <a:off x="2880" y="2160"/>
              <a:ext cx="96" cy="192"/>
            </a:xfrm>
            <a:prstGeom prst="can">
              <a:avLst>
                <a:gd name="adj" fmla="val 50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30" name="Line 10"/>
            <p:cNvSpPr>
              <a:spLocks noChangeShapeType="1"/>
            </p:cNvSpPr>
            <p:nvPr/>
          </p:nvSpPr>
          <p:spPr bwMode="auto">
            <a:xfrm>
              <a:off x="2928" y="2256"/>
              <a:ext cx="4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219" name="Rectangle 48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4478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sz="4800" b="1" dirty="0" smtClean="0">
                <a:solidFill>
                  <a:schemeClr val="accent2"/>
                </a:solidFill>
                <a:latin typeface="Comic Sans MS" pitchFamily="66" charset="0"/>
              </a:rPr>
              <a:t>Клетка перед делением интерфаза</a:t>
            </a:r>
          </a:p>
        </p:txBody>
      </p:sp>
      <p:sp>
        <p:nvSpPr>
          <p:cNvPr id="9220" name="Line 49"/>
          <p:cNvSpPr>
            <a:spLocks noChangeShapeType="1"/>
          </p:cNvSpPr>
          <p:nvPr/>
        </p:nvSpPr>
        <p:spPr bwMode="auto">
          <a:xfrm>
            <a:off x="3962400" y="27432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21" name="Line 50"/>
          <p:cNvSpPr>
            <a:spLocks noChangeShapeType="1"/>
          </p:cNvSpPr>
          <p:nvPr/>
        </p:nvSpPr>
        <p:spPr bwMode="auto">
          <a:xfrm>
            <a:off x="3962400" y="28194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4F4F4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468</TotalTime>
  <Words>306</Words>
  <Application>Microsoft Office PowerPoint</Application>
  <PresentationFormat>Экран (4:3)</PresentationFormat>
  <Paragraphs>86</Paragraphs>
  <Slides>23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Эркер</vt:lpstr>
      <vt:lpstr>Слайд 1</vt:lpstr>
      <vt:lpstr>Слайд 2</vt:lpstr>
      <vt:lpstr>Слайд 3</vt:lpstr>
      <vt:lpstr> Деление клетки</vt:lpstr>
      <vt:lpstr>Цель урока:</vt:lpstr>
      <vt:lpstr>Деление клетки</vt:lpstr>
      <vt:lpstr>хромосомы</vt:lpstr>
      <vt:lpstr>Слайд 8</vt:lpstr>
      <vt:lpstr>Клетка перед делением интерфаза</vt:lpstr>
      <vt:lpstr>Фазы митоза</vt:lpstr>
      <vt:lpstr>Профаза  («про» - перед, «фазис» - появление)  </vt:lpstr>
      <vt:lpstr>Метафаза  («мета» - после, «фазис» - появление)</vt:lpstr>
      <vt:lpstr>Анафаза  («ана» - вверх, «фазис» - появление)</vt:lpstr>
      <vt:lpstr>Анафаза  («ана» - вверх, «фазис» - появление)</vt:lpstr>
      <vt:lpstr>Телофаза  («телос» - конец, «фазис» - появление)</vt:lpstr>
      <vt:lpstr>Слайд 16</vt:lpstr>
      <vt:lpstr>Слайд 17</vt:lpstr>
      <vt:lpstr>Слайд 18</vt:lpstr>
      <vt:lpstr>Слайд 19</vt:lpstr>
      <vt:lpstr>Задание на «5»</vt:lpstr>
      <vt:lpstr>В чем заключается биологический смысл митоза?</vt:lpstr>
      <vt:lpstr>Деление клетки – это важнейшее свойство всех живых организмов, без него били бы невозможны: рост и развитие многоклеточных организмов, замена и восстановление органов.</vt:lpstr>
      <vt:lpstr>Домашнее задание: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Деление клетки</dc:title>
  <dc:creator>Пенелопа</dc:creator>
  <cp:lastModifiedBy>Admin</cp:lastModifiedBy>
  <cp:revision>45</cp:revision>
  <dcterms:created xsi:type="dcterms:W3CDTF">2010-11-24T14:56:36Z</dcterms:created>
  <dcterms:modified xsi:type="dcterms:W3CDTF">2015-12-11T17:41:46Z</dcterms:modified>
</cp:coreProperties>
</file>