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60" r:id="rId3"/>
    <p:sldId id="261" r:id="rId4"/>
    <p:sldId id="262" r:id="rId5"/>
    <p:sldId id="278" r:id="rId6"/>
    <p:sldId id="263" r:id="rId7"/>
    <p:sldId id="265" r:id="rId8"/>
    <p:sldId id="266" r:id="rId9"/>
    <p:sldId id="268" r:id="rId10"/>
    <p:sldId id="270" r:id="rId11"/>
    <p:sldId id="272" r:id="rId12"/>
    <p:sldId id="275" r:id="rId13"/>
    <p:sldId id="274" r:id="rId14"/>
    <p:sldId id="276" r:id="rId15"/>
    <p:sldId id="277" r:id="rId16"/>
    <p:sldId id="25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8A573A1-BD46-4E1B-944D-FB93D8021BFF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3DDE01-FE81-40A0-BC96-E0D8472BABD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babadu.ru/store/product/4683746/" TargetMode="External"/><Relationship Id="rId7" Type="http://schemas.openxmlformats.org/officeDocument/2006/relationships/hyperlink" Target="http://nachalo4ka.ru/shkolnyie-kartinki-assorti-dlya-prezentatsiy/shkolnyiy/" TargetMode="External"/><Relationship Id="rId2" Type="http://schemas.openxmlformats.org/officeDocument/2006/relationships/hyperlink" Target="http://www.elephant.ru/?item=168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chalo4ka.ru/shkolnyie-kartinki-assorti-dlya-prezentatsiy/uchenik/" TargetMode="External"/><Relationship Id="rId5" Type="http://schemas.openxmlformats.org/officeDocument/2006/relationships/hyperlink" Target="http://www.zoodrug.ru/s/Petux.html" TargetMode="External"/><Relationship Id="rId4" Type="http://schemas.openxmlformats.org/officeDocument/2006/relationships/hyperlink" Target="http://www.zoodrug.ru/topic1335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.bp.blogspot.com/-4rQ7ltqBB34/T7EYRNKqp2I/AAAAAAAAEMQ/rbR5rb9QYME/s1600/%25D1%2581%2B%25D1%258D%25D0%25BA%25D1%2580%25D0%25B0%25D0%25BD%25D0%25BE%25D0%25BC%2B%25D1%2581%25D0%25BE%25D0%25B2%25D0%25B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7802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28992" y="1571612"/>
            <a:ext cx="35719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>Безударные гласные звуки, их обозначения на письме </a:t>
            </a: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4857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Учитель начальных классов</a:t>
            </a:r>
            <a:r>
              <a:rPr lang="en-US" b="1" dirty="0" smtClean="0">
                <a:solidFill>
                  <a:srgbClr val="002060"/>
                </a:solidFill>
              </a:rPr>
              <a:t>:</a:t>
            </a:r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Яруллина</a:t>
            </a:r>
            <a:r>
              <a:rPr lang="ru-RU" b="1" dirty="0" smtClean="0">
                <a:solidFill>
                  <a:srgbClr val="002060"/>
                </a:solidFill>
              </a:rPr>
              <a:t> Ольга Николаевна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ГБОУ лицей № 273 им. Л.Ю.Гладышевой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2079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8000" dirty="0" smtClean="0"/>
              <a:t>  В этой узенькой коробке</a:t>
            </a:r>
            <a:br>
              <a:rPr lang="ru-RU" sz="8000" dirty="0" smtClean="0"/>
            </a:br>
            <a:r>
              <a:rPr lang="ru-RU" sz="8000" dirty="0" smtClean="0"/>
              <a:t>Ты найдешь карандаши,</a:t>
            </a:r>
            <a:br>
              <a:rPr lang="ru-RU" sz="8000" dirty="0" smtClean="0"/>
            </a:br>
            <a:r>
              <a:rPr lang="ru-RU" sz="8000" dirty="0" smtClean="0"/>
              <a:t>Ручки, перья, скрепки, кнопки,</a:t>
            </a:r>
            <a:br>
              <a:rPr lang="ru-RU" sz="8000" dirty="0" smtClean="0"/>
            </a:br>
            <a:r>
              <a:rPr lang="ru-RU" sz="8000" dirty="0" smtClean="0"/>
              <a:t>Что угодно для души.</a:t>
            </a:r>
            <a:endParaRPr lang="ru-RU" sz="7300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392906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пенал</a:t>
            </a:r>
            <a:endParaRPr lang="ru-RU" sz="3600" dirty="0"/>
          </a:p>
        </p:txBody>
      </p:sp>
      <p:pic>
        <p:nvPicPr>
          <p:cNvPr id="41986" name="Picture 2" descr="&amp;Pcy;&amp;iecy;&amp;ncy;&amp;acy;&amp;lcy; &amp;scy; &amp;ncy;&amp;acy;&amp;pcy;&amp;ocy;&amp;lcy;&amp;ncy;&amp;iecy;&amp;ncy;&amp;icy;&amp;iecy;&amp;mcy; &amp;Bcy;&amp;acy;&amp;rcy;&amp;bcy;&amp;acy;&amp;rcy;&amp;icy;&amp;scy;&amp;kcy;&amp;acy; Erich Krause (&amp;Ecy;&amp;rcy;&amp;icy;&amp;khcy; &amp;Kcy;&amp;rcy;&amp;acy;&amp;ucy;&amp;zcy;&amp;iecy;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357562"/>
            <a:ext cx="259080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686800" cy="22079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8000" dirty="0" smtClean="0"/>
              <a:t> Рыжий молокозавод</a:t>
            </a:r>
          </a:p>
          <a:p>
            <a:pPr>
              <a:buNone/>
            </a:pPr>
            <a:r>
              <a:rPr lang="ru-RU" sz="8000" dirty="0" smtClean="0"/>
              <a:t>День жует и ночь жует:</a:t>
            </a:r>
          </a:p>
          <a:p>
            <a:pPr>
              <a:buNone/>
            </a:pPr>
            <a:r>
              <a:rPr lang="ru-RU" sz="8000" dirty="0" smtClean="0"/>
              <a:t>Ведь траву не так легко</a:t>
            </a:r>
          </a:p>
          <a:p>
            <a:pPr>
              <a:buNone/>
            </a:pPr>
            <a:r>
              <a:rPr lang="ru-RU" sz="8000" dirty="0" smtClean="0"/>
              <a:t>Переделать в молоко! </a:t>
            </a:r>
            <a:endParaRPr lang="ru-RU" sz="7300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407194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корова</a:t>
            </a:r>
            <a:endParaRPr lang="ru-RU" sz="3600" dirty="0"/>
          </a:p>
        </p:txBody>
      </p:sp>
      <p:sp>
        <p:nvSpPr>
          <p:cNvPr id="39938" name="AutoShape 2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4" name="Picture 8" descr="&amp;Kcy;&amp;ocy;&amp;rcy;&amp;ocy;&amp;v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286124"/>
            <a:ext cx="3333750" cy="222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686800" cy="22079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8000" dirty="0" smtClean="0"/>
              <a:t>Он носом в землю постучит,</a:t>
            </a:r>
          </a:p>
          <a:p>
            <a:pPr>
              <a:buNone/>
            </a:pPr>
            <a:r>
              <a:rPr lang="ru-RU" sz="8000" dirty="0" smtClean="0"/>
              <a:t>Махнёт крылом и закричит.</a:t>
            </a:r>
          </a:p>
          <a:p>
            <a:pPr>
              <a:buNone/>
            </a:pPr>
            <a:r>
              <a:rPr lang="ru-RU" sz="8000" dirty="0" smtClean="0"/>
              <a:t>Кричит он даже сонный,</a:t>
            </a:r>
          </a:p>
          <a:p>
            <a:pPr>
              <a:buNone/>
            </a:pPr>
            <a:r>
              <a:rPr lang="ru-RU" sz="8000" dirty="0" smtClean="0"/>
              <a:t>Крикун неугомонный.</a:t>
            </a:r>
            <a:endParaRPr lang="ru-RU" sz="7300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407194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петух</a:t>
            </a:r>
            <a:endParaRPr lang="ru-RU" sz="3600" dirty="0"/>
          </a:p>
        </p:txBody>
      </p:sp>
      <p:sp>
        <p:nvSpPr>
          <p:cNvPr id="39938" name="AutoShape 2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34" name="Picture 2" descr="&amp;Scy;&amp;kcy;&amp;ocy;&amp;lcy;&amp;softcy;&amp;kcy;&amp;ocy; &amp;lcy;&amp;iecy;&amp;tcy; &amp;zhcy;&amp;icy;&amp;vcy;&amp;iecy;&amp;tcy; &amp;pcy;&amp;iecy;&amp;tcy;&amp;ucy;&amp;khcy;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643314"/>
            <a:ext cx="3333750" cy="2457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329378" cy="220790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8000" dirty="0" smtClean="0"/>
              <a:t>    Должен он пораньше встать,</a:t>
            </a:r>
            <a:br>
              <a:rPr lang="ru-RU" sz="8000" dirty="0" smtClean="0"/>
            </a:br>
            <a:r>
              <a:rPr lang="ru-RU" sz="8000" dirty="0" smtClean="0"/>
              <a:t>Чтоб за партой не зевать,</a:t>
            </a:r>
            <a:br>
              <a:rPr lang="ru-RU" sz="8000" dirty="0" smtClean="0"/>
            </a:br>
            <a:r>
              <a:rPr lang="ru-RU" sz="8000" dirty="0" smtClean="0"/>
              <a:t>Чтоб проверить, всё ль в порядке,</a:t>
            </a:r>
            <a:br>
              <a:rPr lang="ru-RU" sz="8000" dirty="0" smtClean="0"/>
            </a:br>
            <a:r>
              <a:rPr lang="ru-RU" sz="8000" dirty="0" smtClean="0"/>
              <a:t>В ранце ль книжки и тетрадки.</a:t>
            </a:r>
            <a:br>
              <a:rPr lang="ru-RU" sz="8000" dirty="0" smtClean="0"/>
            </a:br>
            <a:r>
              <a:rPr lang="ru-RU" sz="8000" dirty="0" smtClean="0"/>
              <a:t>А вопрос такой возник:</a:t>
            </a:r>
            <a:br>
              <a:rPr lang="ru-RU" sz="8000" dirty="0" smtClean="0"/>
            </a:br>
            <a:r>
              <a:rPr lang="ru-RU" sz="8000" dirty="0" smtClean="0"/>
              <a:t>Кто он? Это …..</a:t>
            </a:r>
            <a:endParaRPr lang="ru-RU" sz="7300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407194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ученик</a:t>
            </a:r>
            <a:endParaRPr lang="ru-RU" sz="3600" dirty="0"/>
          </a:p>
        </p:txBody>
      </p:sp>
      <p:sp>
        <p:nvSpPr>
          <p:cNvPr id="39938" name="AutoShape 2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0" name="AutoShape 4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942" name="AutoShape 6" descr="&amp;kcy;&amp;ocy;&amp;rcy;&amp;ocy;&amp;vcy;&amp;ycy;"/>
          <p:cNvSpPr>
            <a:spLocks noChangeAspect="1" noChangeArrowheads="1"/>
          </p:cNvSpPr>
          <p:nvPr/>
        </p:nvSpPr>
        <p:spPr bwMode="auto">
          <a:xfrm>
            <a:off x="155575" y="-1714500"/>
            <a:ext cx="5715000" cy="35718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5058" name="Picture 2" descr="&amp;ucy;&amp;chcy;&amp;iecy;&amp;ncy;&amp;icy;&amp;k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000240"/>
            <a:ext cx="2083930" cy="4160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“ Четвёртое лишнее 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935480"/>
            <a:ext cx="885828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Менять, сменит, заменить, мина.</a:t>
            </a:r>
          </a:p>
          <a:p>
            <a:pPr>
              <a:buNone/>
            </a:pPr>
            <a:r>
              <a:rPr lang="ru-RU" sz="3600" b="1" dirty="0" smtClean="0"/>
              <a:t>Изба, избаловать, избушка, избёнка.</a:t>
            </a:r>
          </a:p>
          <a:p>
            <a:pPr>
              <a:buNone/>
            </a:pPr>
            <a:r>
              <a:rPr lang="ru-RU" sz="3600" b="1" dirty="0" smtClean="0"/>
              <a:t>Давка, давить, давно, придавать.</a:t>
            </a:r>
          </a:p>
          <a:p>
            <a:pPr>
              <a:buNone/>
            </a:pPr>
            <a:r>
              <a:rPr lang="ru-RU" sz="3600" b="1" dirty="0" smtClean="0"/>
              <a:t>Лепка, лепить, прилепить, слепой.</a:t>
            </a:r>
          </a:p>
          <a:p>
            <a:pPr>
              <a:buNone/>
            </a:pP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49352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6600" dirty="0" smtClean="0"/>
              <a:t>стр. 92 упр. 140</a:t>
            </a:r>
          </a:p>
          <a:p>
            <a:pPr>
              <a:buNone/>
            </a:pPr>
            <a:endParaRPr lang="ru-RU" sz="6600" dirty="0"/>
          </a:p>
        </p:txBody>
      </p:sp>
      <p:pic>
        <p:nvPicPr>
          <p:cNvPr id="47106" name="Picture 2" descr="&amp;shcy;&amp;kcy;&amp;ocy;&amp;lcy;&amp;softcy;&amp;ncy;&amp;ycy;&amp;j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429000"/>
            <a:ext cx="5572132" cy="3198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214290"/>
            <a:ext cx="8929718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</a:t>
            </a:r>
            <a:r>
              <a:rPr lang="ru-RU" sz="1400" dirty="0" smtClean="0"/>
              <a:t>.</a:t>
            </a:r>
            <a:r>
              <a:rPr lang="en-US" sz="1400" dirty="0" smtClean="0"/>
              <a:t> http://2.bp.blogspot.com/-4rQ7ltqBB34/T7EYRNKqp2I/AAAAAAAAEMQ/rbR5rb9QYME/s1600/%25D1%2581%2B%25D1%258D%25D0%25BA%25D1%2580%25D0%25B0%25D0%25BD%25D0%25BE%25D0%25BC%2B%25D1%2581%25D0%25BE%25D0%25B2%25D0%25B0.png</a:t>
            </a:r>
            <a:endParaRPr lang="ru-RU" sz="1400" dirty="0" smtClean="0"/>
          </a:p>
          <a:p>
            <a:r>
              <a:rPr lang="ru-RU" sz="1400" dirty="0" smtClean="0"/>
              <a:t>2</a:t>
            </a:r>
            <a:r>
              <a:rPr lang="ru-RU" sz="1400" dirty="0" smtClean="0"/>
              <a:t>.</a:t>
            </a:r>
            <a:r>
              <a:rPr lang="en-US" sz="1400" dirty="0" smtClean="0"/>
              <a:t> http://fs00.infourok.ru/images/doc/224/26203/3/img1.jpg</a:t>
            </a:r>
            <a:endParaRPr lang="ru-RU" sz="1400" dirty="0" smtClean="0"/>
          </a:p>
          <a:p>
            <a:r>
              <a:rPr lang="ru-RU" sz="1400" dirty="0" smtClean="0"/>
              <a:t>3. </a:t>
            </a:r>
            <a:r>
              <a:rPr lang="en-US" sz="1400" dirty="0" smtClean="0"/>
              <a:t>http://img0.liveinternet.ru/images/attach/c/3/77/988/77988696_338399_original.jpg</a:t>
            </a:r>
            <a:endParaRPr lang="ru-RU" sz="1400" dirty="0" smtClean="0"/>
          </a:p>
          <a:p>
            <a:r>
              <a:rPr lang="ru-RU" sz="1400" dirty="0" smtClean="0"/>
              <a:t>4. </a:t>
            </a:r>
            <a:r>
              <a:rPr lang="en-US" sz="1400" dirty="0" smtClean="0"/>
              <a:t>http://tanyakiseleva.ru/fizminutki/</a:t>
            </a:r>
            <a:endParaRPr lang="ru-RU" sz="1400" dirty="0" smtClean="0"/>
          </a:p>
          <a:p>
            <a:r>
              <a:rPr lang="ru-RU" sz="1400" dirty="0" smtClean="0"/>
              <a:t>5. </a:t>
            </a:r>
            <a:r>
              <a:rPr lang="en-US" sz="1400" dirty="0" smtClean="0">
                <a:hlinkClick r:id="rId2"/>
              </a:rPr>
              <a:t>http://www.elephant.ru/?item=16825</a:t>
            </a:r>
            <a:endParaRPr lang="ru-RU" sz="1400" dirty="0" smtClean="0"/>
          </a:p>
          <a:p>
            <a:r>
              <a:rPr lang="ru-RU" sz="1400" dirty="0" smtClean="0"/>
              <a:t>6. </a:t>
            </a:r>
            <a:r>
              <a:rPr lang="en-US" sz="1400" dirty="0" smtClean="0">
                <a:hlinkClick r:id="rId3"/>
              </a:rPr>
              <a:t>http://babadu.ru/store/product/4683746/</a:t>
            </a:r>
            <a:endParaRPr lang="ru-RU" sz="1400" dirty="0" smtClean="0"/>
          </a:p>
          <a:p>
            <a:r>
              <a:rPr lang="ru-RU" sz="1400" dirty="0" smtClean="0"/>
              <a:t>7. </a:t>
            </a:r>
            <a:r>
              <a:rPr lang="en-US" sz="1400" dirty="0" smtClean="0">
                <a:hlinkClick r:id="rId4"/>
              </a:rPr>
              <a:t>http://www.zoodrug.ru/topic1335.html</a:t>
            </a:r>
            <a:endParaRPr lang="ru-RU" sz="1400" dirty="0" smtClean="0"/>
          </a:p>
          <a:p>
            <a:r>
              <a:rPr lang="ru-RU" sz="1400" dirty="0" smtClean="0"/>
              <a:t>8. </a:t>
            </a:r>
            <a:r>
              <a:rPr lang="en-US" sz="1400" dirty="0" smtClean="0">
                <a:hlinkClick r:id="rId5"/>
              </a:rPr>
              <a:t>http://www.zoodrug.ru/s/Petux.html</a:t>
            </a:r>
            <a:endParaRPr lang="ru-RU" sz="1400" dirty="0" smtClean="0"/>
          </a:p>
          <a:p>
            <a:r>
              <a:rPr lang="ru-RU" sz="1400" dirty="0" smtClean="0"/>
              <a:t>9. </a:t>
            </a:r>
            <a:r>
              <a:rPr lang="en-US" sz="1400" dirty="0" smtClean="0">
                <a:hlinkClick r:id="rId6"/>
              </a:rPr>
              <a:t>http://nachalo4ka.ru/shkolnyie-kartinki-assorti-dlya-prezentatsiy/uchenik/#main</a:t>
            </a:r>
            <a:endParaRPr lang="ru-RU" sz="1400" dirty="0" smtClean="0"/>
          </a:p>
          <a:p>
            <a:r>
              <a:rPr lang="ru-RU" sz="1400" dirty="0" smtClean="0"/>
              <a:t>10.</a:t>
            </a:r>
            <a:r>
              <a:rPr lang="en-US" sz="1400" dirty="0" smtClean="0"/>
              <a:t> </a:t>
            </a:r>
            <a:r>
              <a:rPr lang="en-US" sz="1400" dirty="0" smtClean="0">
                <a:hlinkClick r:id="rId7"/>
              </a:rPr>
              <a:t>http://nachalo4ka.ru/shkolnyie-kartinki-assorti-dlya-prezentatsiy/shkolnyiy/#</a:t>
            </a:r>
            <a:r>
              <a:rPr lang="en-US" sz="1400" dirty="0" smtClean="0">
                <a:hlinkClick r:id="rId7"/>
              </a:rPr>
              <a:t>main</a:t>
            </a:r>
            <a:endParaRPr lang="ru-RU" sz="1400" dirty="0" smtClean="0"/>
          </a:p>
          <a:p>
            <a:r>
              <a:rPr lang="ru-RU" sz="1400" dirty="0" smtClean="0"/>
              <a:t>11. </a:t>
            </a:r>
            <a:r>
              <a:rPr lang="ru-RU" sz="1400" dirty="0" err="1" smtClean="0"/>
              <a:t>Яценко</a:t>
            </a:r>
            <a:r>
              <a:rPr lang="ru-RU" sz="1400" dirty="0" smtClean="0"/>
              <a:t> </a:t>
            </a:r>
            <a:r>
              <a:rPr lang="ru-RU" sz="1400" dirty="0" smtClean="0"/>
              <a:t>И.Ф., </a:t>
            </a:r>
            <a:r>
              <a:rPr lang="ru-RU" sz="1400" dirty="0" err="1" smtClean="0"/>
              <a:t>Ситникова</a:t>
            </a:r>
            <a:r>
              <a:rPr lang="ru-RU" sz="1400" dirty="0" smtClean="0"/>
              <a:t> Т.Н., Рылова Н.А. Поурочные разработки по русскому языку. 2 класс. – М.: ВАКО, 2013.</a:t>
            </a:r>
          </a:p>
          <a:p>
            <a:r>
              <a:rPr lang="ru-RU" sz="1400" dirty="0" smtClean="0"/>
              <a:t>12. Языкова </a:t>
            </a:r>
            <a:r>
              <a:rPr lang="ru-RU" sz="1400" dirty="0" smtClean="0"/>
              <a:t>Е.В. Развивающие задания. 2 класс. – М.</a:t>
            </a:r>
            <a:r>
              <a:rPr lang="en-US" sz="1400" dirty="0" smtClean="0"/>
              <a:t>: “</a:t>
            </a:r>
            <a:r>
              <a:rPr lang="ru-RU" sz="1400" dirty="0" smtClean="0"/>
              <a:t> Экзамен </a:t>
            </a:r>
            <a:r>
              <a:rPr lang="en-US" sz="1400" dirty="0" smtClean="0"/>
              <a:t>”</a:t>
            </a:r>
            <a:r>
              <a:rPr lang="ru-RU" sz="1400" dirty="0" smtClean="0"/>
              <a:t>, 2009.</a:t>
            </a:r>
          </a:p>
          <a:p>
            <a:r>
              <a:rPr lang="ru-RU" sz="1400" dirty="0" smtClean="0"/>
              <a:t>13. Максимова </a:t>
            </a:r>
            <a:r>
              <a:rPr lang="ru-RU" sz="1400" dirty="0" smtClean="0"/>
              <a:t>Т.Н. Олимпиадные задания по математике, русскому языку, курсу “ Окружающий мир ”/ Т.Н.Максимова. – М.:ВАКО.- 2009.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  <p:sp>
        <p:nvSpPr>
          <p:cNvPr id="3" name="TextBox 2"/>
          <p:cNvSpPr txBox="1"/>
          <p:nvPr/>
        </p:nvSpPr>
        <p:spPr>
          <a:xfrm>
            <a:off x="2143108" y="214290"/>
            <a:ext cx="5572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ИСТОЧНИКИ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://fs00.infourok.ru/images/doc/224/26203/3/im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img0.liveinternet.ru/images/attach/c/3/77/988/77988696_338399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52810" cy="61436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dirty="0" err="1" smtClean="0">
                <a:solidFill>
                  <a:schemeClr val="accent1">
                    <a:lumMod val="75000"/>
                  </a:schemeClr>
                </a:solidFill>
              </a:rPr>
              <a:t>Физминутка</a:t>
            </a:r>
            <a:endParaRPr lang="ru-RU" sz="6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2012 07 08 133354 250x188 &amp;Fcy;&amp;icy;&amp;zcy;&amp;mcy;&amp;icy;&amp;ncy;&amp;ucy;&amp;tcy;&amp;kcy;&amp;i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857364"/>
            <a:ext cx="6286544" cy="4727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3677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Работа с учебником</a:t>
            </a:r>
            <a:br>
              <a:rPr lang="ru-RU" b="1" dirty="0" smtClean="0"/>
            </a:br>
            <a:r>
              <a:rPr lang="ru-RU" b="1" dirty="0" smtClean="0"/>
              <a:t>стр. 93 упр. 141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571744"/>
            <a:ext cx="8929718" cy="37528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4800" b="1" dirty="0" smtClean="0"/>
              <a:t>Лес – л…</a:t>
            </a:r>
            <a:r>
              <a:rPr lang="ru-RU" sz="4800" b="1" dirty="0" err="1" smtClean="0"/>
              <a:t>са</a:t>
            </a:r>
            <a:r>
              <a:rPr lang="ru-RU" sz="4800" b="1" dirty="0" smtClean="0"/>
              <a:t>, след – сл…</a:t>
            </a:r>
            <a:r>
              <a:rPr lang="ru-RU" sz="4800" b="1" dirty="0" err="1" smtClean="0"/>
              <a:t>ды</a:t>
            </a:r>
            <a:r>
              <a:rPr lang="ru-RU" sz="4800" b="1" dirty="0" smtClean="0"/>
              <a:t>, стены – ст…на, море – м…</a:t>
            </a:r>
            <a:r>
              <a:rPr lang="ru-RU" sz="4800" b="1" dirty="0" err="1" smtClean="0"/>
              <a:t>ря</a:t>
            </a:r>
            <a:r>
              <a:rPr lang="ru-RU" sz="4800" b="1" dirty="0" smtClean="0"/>
              <a:t>, зимушка – </a:t>
            </a:r>
            <a:r>
              <a:rPr lang="ru-RU" sz="4800" b="1" dirty="0" err="1" smtClean="0"/>
              <a:t>з</a:t>
            </a:r>
            <a:r>
              <a:rPr lang="ru-RU" sz="4800" b="1" dirty="0" smtClean="0"/>
              <a:t>…</a:t>
            </a:r>
            <a:r>
              <a:rPr lang="ru-RU" sz="4800" b="1" dirty="0" err="1" smtClean="0"/>
              <a:t>ма</a:t>
            </a:r>
            <a:r>
              <a:rPr lang="ru-RU" sz="4800" b="1" dirty="0" smtClean="0"/>
              <a:t>, гриб - гр…бы, цвет – </a:t>
            </a:r>
            <a:r>
              <a:rPr lang="ru-RU" sz="4800" b="1" dirty="0" err="1" smtClean="0"/>
              <a:t>цв</a:t>
            </a:r>
            <a:r>
              <a:rPr lang="ru-RU" sz="4800" b="1" dirty="0" smtClean="0"/>
              <a:t>…</a:t>
            </a:r>
            <a:r>
              <a:rPr lang="ru-RU" sz="4800" b="1" dirty="0" err="1" smtClean="0"/>
              <a:t>тной</a:t>
            </a:r>
            <a:r>
              <a:rPr lang="ru-RU" sz="4800" b="1" dirty="0" smtClean="0"/>
              <a:t>, хлеб – </a:t>
            </a:r>
            <a:r>
              <a:rPr lang="ru-RU" sz="4800" b="1" dirty="0" err="1" smtClean="0"/>
              <a:t>хл</a:t>
            </a:r>
            <a:r>
              <a:rPr lang="ru-RU" sz="4800" b="1" dirty="0" smtClean="0"/>
              <a:t>…ба.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4800" b="1" dirty="0" smtClean="0"/>
              <a:t>Речной, лесной, гористый</a:t>
            </a:r>
          </a:p>
          <a:p>
            <a:pPr>
              <a:buNone/>
            </a:pPr>
            <a:r>
              <a:rPr lang="ru-RU" sz="4800" b="1" dirty="0" smtClean="0"/>
              <a:t>Морской, родной, лесистый.</a:t>
            </a:r>
          </a:p>
          <a:p>
            <a:pPr>
              <a:buNone/>
            </a:pPr>
            <a:r>
              <a:rPr lang="ru-RU" sz="4800" b="1" dirty="0" smtClean="0"/>
              <a:t>Проверь слова, да не спеши,</a:t>
            </a:r>
          </a:p>
          <a:p>
            <a:pPr>
              <a:buNone/>
            </a:pPr>
            <a:r>
              <a:rPr lang="ru-RU" sz="4800" b="1" dirty="0" smtClean="0"/>
              <a:t>Красиво, грамотно пиши.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2079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sz="7300" dirty="0" smtClean="0"/>
              <a:t>Раскололся тесный домик</a:t>
            </a:r>
            <a:br>
              <a:rPr lang="ru-RU" sz="7300" dirty="0" smtClean="0"/>
            </a:br>
            <a:r>
              <a:rPr lang="ru-RU" sz="7300" dirty="0" smtClean="0"/>
              <a:t>На две половинки.</a:t>
            </a:r>
            <a:br>
              <a:rPr lang="ru-RU" sz="7300" dirty="0" smtClean="0"/>
            </a:br>
            <a:r>
              <a:rPr lang="ru-RU" sz="7300" dirty="0" smtClean="0"/>
              <a:t>И посыпались оттуда</a:t>
            </a:r>
            <a:br>
              <a:rPr lang="ru-RU" sz="7300" dirty="0" smtClean="0"/>
            </a:br>
            <a:r>
              <a:rPr lang="ru-RU" sz="7300" dirty="0" smtClean="0"/>
              <a:t>Бусинки-дробинки.</a:t>
            </a:r>
            <a:br>
              <a:rPr lang="ru-RU" sz="7300" dirty="0" smtClean="0"/>
            </a:br>
            <a:endParaRPr lang="ru-RU" sz="7300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371475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горох</a:t>
            </a:r>
            <a:endParaRPr lang="ru-RU" sz="3600" dirty="0"/>
          </a:p>
        </p:txBody>
      </p:sp>
      <p:pic>
        <p:nvPicPr>
          <p:cNvPr id="33794" name="Picture 2" descr="&amp;Gcy;&amp;ocy;&amp;rcy;&amp;ocy;&amp;kh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643182"/>
            <a:ext cx="3562350" cy="2381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Словарная работа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2079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8000" dirty="0" smtClean="0"/>
              <a:t>   Рядом с дворником шагаю,</a:t>
            </a:r>
            <a:br>
              <a:rPr lang="ru-RU" sz="8000" dirty="0" smtClean="0"/>
            </a:br>
            <a:r>
              <a:rPr lang="ru-RU" sz="8000" dirty="0" smtClean="0"/>
              <a:t>Разгребаю снег кругом</a:t>
            </a:r>
            <a:br>
              <a:rPr lang="ru-RU" sz="8000" dirty="0" smtClean="0"/>
            </a:br>
            <a:r>
              <a:rPr lang="ru-RU" sz="8000" dirty="0" smtClean="0"/>
              <a:t>И ребятам помогаю</a:t>
            </a:r>
            <a:br>
              <a:rPr lang="ru-RU" sz="8000" dirty="0" smtClean="0"/>
            </a:br>
            <a:r>
              <a:rPr lang="ru-RU" sz="8000" dirty="0" smtClean="0"/>
              <a:t>Делать гору, строить дом. </a:t>
            </a:r>
            <a:r>
              <a:rPr lang="ru-RU" sz="7300" dirty="0" smtClean="0"/>
              <a:t/>
            </a:r>
            <a:br>
              <a:rPr lang="ru-RU" sz="7300" dirty="0" smtClean="0"/>
            </a:br>
            <a:endParaRPr lang="ru-RU" sz="7300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3714752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лопата</a:t>
            </a:r>
            <a:endParaRPr lang="ru-RU" sz="3600" dirty="0"/>
          </a:p>
        </p:txBody>
      </p:sp>
      <p:pic>
        <p:nvPicPr>
          <p:cNvPr id="37890" name="Picture 2" descr="&amp;Lcy;&amp;ocy;&amp;pcy;&amp;acy;&amp;tcy;&amp;acy; &amp;pcy;&amp;lcy;&amp;acy;&amp;scy;&amp;tcy;&amp;icy;&amp;kcy;&amp;ocy;&amp;vcy;&amp;acy;&amp;yacy; &amp;kcy;&amp;rcy;&amp;acy;&amp;scy;&amp;ncy;&amp;acy;&amp;y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571744"/>
            <a:ext cx="310515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</TotalTime>
  <Words>339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Слайд 2</vt:lpstr>
      <vt:lpstr>Слайд 3</vt:lpstr>
      <vt:lpstr>Слайд 4</vt:lpstr>
      <vt:lpstr>Физминутка</vt:lpstr>
      <vt:lpstr>     Работа с учебником стр. 93 упр. 141 </vt:lpstr>
      <vt:lpstr>Слайд 7</vt:lpstr>
      <vt:lpstr>Словарная работа</vt:lpstr>
      <vt:lpstr>Словарная работа</vt:lpstr>
      <vt:lpstr>Словарная работа</vt:lpstr>
      <vt:lpstr>Словарная работа</vt:lpstr>
      <vt:lpstr>Словарная работа</vt:lpstr>
      <vt:lpstr>Словарная работа</vt:lpstr>
      <vt:lpstr>“ Четвёртое лишнее ”</vt:lpstr>
      <vt:lpstr>Домашнее задание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Безударные гласные звуки, их обозначение на письме. </dc:title>
  <dc:creator>Customer</dc:creator>
  <cp:lastModifiedBy>Customer</cp:lastModifiedBy>
  <cp:revision>9</cp:revision>
  <dcterms:created xsi:type="dcterms:W3CDTF">2015-11-02T04:51:14Z</dcterms:created>
  <dcterms:modified xsi:type="dcterms:W3CDTF">2015-11-03T05:09:24Z</dcterms:modified>
</cp:coreProperties>
</file>