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0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im0-tub-ru.yandex.net/i?id=d9a03f5ac78faa4701afadb1921b4edc&amp;n=33&amp;h=190&amp;w=134" TargetMode="External"/><Relationship Id="rId3" Type="http://schemas.openxmlformats.org/officeDocument/2006/relationships/hyperlink" Target="https://im3-tub-ru.yandex.net/i?id=2e6da2adab8efb16c5979fc98d51013c&amp;n=33&amp;h=190&amp;w=143" TargetMode="External"/><Relationship Id="rId7" Type="http://schemas.openxmlformats.org/officeDocument/2006/relationships/hyperlink" Target="http://www.hservice.ru/upload/cities/2012Aug/1344778755_5.jpg" TargetMode="External"/><Relationship Id="rId2" Type="http://schemas.openxmlformats.org/officeDocument/2006/relationships/hyperlink" Target="http://miranimashek.com/photo/animacija_animashki/63-0-981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ersons-info.com/userfiles/image/persons/0-10000/9000-10000/9309/BUNIN_Ivan_Alekseevich8.jpg" TargetMode="External"/><Relationship Id="rId5" Type="http://schemas.openxmlformats.org/officeDocument/2006/relationships/hyperlink" Target="http://studopedia.ru/1_8458_lirika-bunina-sm-lektsii.html" TargetMode="External"/><Relationship Id="rId4" Type="http://schemas.openxmlformats.org/officeDocument/2006/relationships/hyperlink" Target="https://im2-tub-ru.yandex.net/i?id=275c12d362d7c8f5cb43ec56a9d72937&amp;n=33&amp;h=190&amp;w=302" TargetMode="External"/><Relationship Id="rId9" Type="http://schemas.openxmlformats.org/officeDocument/2006/relationships/hyperlink" Target="https://im0-tub-ru.yandex.net/i?id=beeb0c989b651f31065d138231f70b0f&amp;n=33&amp;h=190&amp;w=13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im2-tub-ru.yandex.net/i?id=2844ddac2fecebb385ed43659888f691&amp;n=33&amp;h=190&amp;w=128" TargetMode="External"/><Relationship Id="rId2" Type="http://schemas.openxmlformats.org/officeDocument/2006/relationships/hyperlink" Target="https://im3-tub-ru.yandex.net/i?id=0834785e4dbacf6fde1c1aab799aafe8&amp;n=33&amp;h=190&amp;w=140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library.ru/text/1174/p.1/index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203848" y="2204864"/>
            <a:ext cx="5328592" cy="1368152"/>
          </a:xfrm>
          <a:prstGeom prst="roundRect">
            <a:avLst/>
          </a:prstGeom>
          <a:solidFill>
            <a:schemeClr val="accent3">
              <a:alpha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5034" y="548680"/>
            <a:ext cx="7344816" cy="1368152"/>
          </a:xfrm>
          <a:prstGeom prst="roundRect">
            <a:avLst/>
          </a:prstGeom>
          <a:solidFill>
            <a:schemeClr val="accent3">
              <a:alpha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4954" y="548680"/>
            <a:ext cx="8784976" cy="125273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«Грустно видеть, как много страданья</a:t>
            </a:r>
            <a:br>
              <a:rPr lang="ru-RU" sz="28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тоски и нужды на Руси!»</a:t>
            </a:r>
            <a:br>
              <a:rPr lang="ru-RU" sz="28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8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(по творчеству И. А. Бунина)</a:t>
            </a:r>
            <a:endParaRPr lang="ru-RU" sz="28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1427" y="2348880"/>
            <a:ext cx="7160840" cy="1752600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solidFill>
                  <a:srgbClr val="FFFF00"/>
                </a:solidFill>
              </a:rPr>
              <a:t>Авторы - </a:t>
            </a:r>
            <a:r>
              <a:rPr lang="ru-RU" sz="1800" b="1" dirty="0" err="1" smtClean="0">
                <a:solidFill>
                  <a:srgbClr val="FFFF00"/>
                </a:solidFill>
              </a:rPr>
              <a:t>Вокуева</a:t>
            </a:r>
            <a:r>
              <a:rPr lang="ru-RU" sz="1800" b="1" dirty="0" smtClean="0">
                <a:solidFill>
                  <a:srgbClr val="FFFF00"/>
                </a:solidFill>
              </a:rPr>
              <a:t> Дария, Бобынин Дмитрий</a:t>
            </a:r>
          </a:p>
          <a:p>
            <a:pPr algn="r"/>
            <a:r>
              <a:rPr lang="ru-RU" sz="1800" b="1" dirty="0" smtClean="0">
                <a:solidFill>
                  <a:srgbClr val="FFFF00"/>
                </a:solidFill>
              </a:rPr>
              <a:t>7 класс</a:t>
            </a:r>
          </a:p>
          <a:p>
            <a:pPr algn="r"/>
            <a:r>
              <a:rPr lang="ru-RU" sz="1800" b="1" dirty="0" smtClean="0">
                <a:solidFill>
                  <a:srgbClr val="FFFF00"/>
                </a:solidFill>
              </a:rPr>
              <a:t>ГОУ РК «Республиканский центр образования»</a:t>
            </a:r>
            <a:endParaRPr lang="ru-RU" sz="1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4128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32656"/>
            <a:ext cx="8208912" cy="6048672"/>
          </a:xfrm>
          <a:prstGeom prst="rect">
            <a:avLst/>
          </a:prstGeom>
          <a:solidFill>
            <a:schemeClr val="lt1">
              <a:alpha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13" y="890107"/>
            <a:ext cx="2737317" cy="38322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92893" y="836712"/>
            <a:ext cx="47515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bg2"/>
                </a:solidFill>
                <a:latin typeface="Annabelle" pitchFamily="66" charset="0"/>
              </a:rPr>
              <a:t>«Всё-таки нет ему подлинной разлуки с нею, с родиной, что, куда бы ни забросила его доля, всё будет над ним родное небо, а вокруг – беспредельная родная Русь…»</a:t>
            </a:r>
          </a:p>
          <a:p>
            <a:pPr algn="r"/>
            <a:r>
              <a:rPr lang="ru-RU" sz="3200" b="1" dirty="0" smtClean="0">
                <a:solidFill>
                  <a:schemeClr val="bg2"/>
                </a:solidFill>
                <a:latin typeface="Annabelle" pitchFamily="66" charset="0"/>
              </a:rPr>
              <a:t>Париж, 1921 г.</a:t>
            </a:r>
            <a:endParaRPr lang="ru-RU" sz="3200" b="1" dirty="0">
              <a:solidFill>
                <a:schemeClr val="bg2"/>
              </a:solidFill>
              <a:latin typeface="Annabelle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433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6048672"/>
          </a:xfrm>
          <a:prstGeom prst="rect">
            <a:avLst/>
          </a:prstGeom>
          <a:solidFill>
            <a:schemeClr val="lt1">
              <a:alpha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45257" y="476672"/>
            <a:ext cx="18535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Детство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123003"/>
            <a:ext cx="41764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Детство Иван Бунин провёл в одном из небольших родовых имений – хутор </a:t>
            </a:r>
            <a:r>
              <a:rPr lang="ru-RU" sz="2800" b="1" dirty="0" err="1" smtClean="0">
                <a:solidFill>
                  <a:schemeClr val="bg1"/>
                </a:solidFill>
              </a:rPr>
              <a:t>Бутырки</a:t>
            </a:r>
            <a:r>
              <a:rPr lang="ru-RU" sz="2800" b="1" dirty="0" smtClean="0">
                <a:solidFill>
                  <a:schemeClr val="bg1"/>
                </a:solidFill>
              </a:rPr>
              <a:t> Елецкого уезда Орловской губернии.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AutoShape 2" descr="https://im3-tub-ru.yandex.net/i?id=b1bb9532f526ae79045c11cb713c5d12&amp;n=33&amp;h=190&amp;w=11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im3-tub-ru.yandex.net/i?id=b1bb9532f526ae79045c11cb713c5d12&amp;n=33&amp;h=190&amp;w=1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23003"/>
            <a:ext cx="3077393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hservice.ru/upload/cities/2012Aug/1344778755_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0" t="48371"/>
          <a:stretch/>
        </p:blipFill>
        <p:spPr bwMode="auto">
          <a:xfrm>
            <a:off x="772522" y="4149080"/>
            <a:ext cx="4294079" cy="1575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14217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6048672"/>
          </a:xfrm>
          <a:prstGeom prst="rect">
            <a:avLst/>
          </a:prstGeom>
          <a:solidFill>
            <a:schemeClr val="lt1">
              <a:alpha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67384" y="476672"/>
            <a:ext cx="340926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Родители поэта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1123003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025" y="2077110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6" y="1074738"/>
            <a:ext cx="3303587" cy="4706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145" y="1123004"/>
            <a:ext cx="3356287" cy="4658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8176" y="5781675"/>
            <a:ext cx="340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Бунин Алексей </a:t>
            </a:r>
            <a:r>
              <a:rPr lang="ru-RU" b="1" dirty="0">
                <a:solidFill>
                  <a:schemeClr val="bg1"/>
                </a:solidFill>
              </a:rPr>
              <a:t>Николаевич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04145" y="5781675"/>
            <a:ext cx="3500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Бунина Людмила Александровна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858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6048672"/>
          </a:xfrm>
          <a:prstGeom prst="rect">
            <a:avLst/>
          </a:prstGeom>
          <a:solidFill>
            <a:schemeClr val="lt1">
              <a:alpha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30630" y="476672"/>
            <a:ext cx="28827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Образование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2" descr="http://coollib.com/i/54/220554/i_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0041" y="1090746"/>
            <a:ext cx="2614694" cy="3555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11560" y="1154904"/>
            <a:ext cx="50405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Образованием будущего лауреата Нобелевской премии занимался брат Юлий, с блеском окончивший университет</a:t>
            </a:r>
            <a:r>
              <a:rPr lang="ru-RU" sz="2400" b="1" dirty="0">
                <a:solidFill>
                  <a:schemeClr val="bg1"/>
                </a:solidFill>
              </a:rPr>
              <a:t>. Они занимались языками, психологией, философией, общественными и естественными науками. Именно Юлий оказал большое влияние на формирование вкусов и взглядов Бунина. </a:t>
            </a:r>
          </a:p>
          <a:p>
            <a:pPr algn="just"/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407" y="4646730"/>
            <a:ext cx="2231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652120" y="4646730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Юлий Алексеевич Бунин, 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брат  писателя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9804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6048672"/>
          </a:xfrm>
          <a:prstGeom prst="rect">
            <a:avLst/>
          </a:prstGeom>
          <a:solidFill>
            <a:schemeClr val="lt1">
              <a:alpha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93462" y="476672"/>
            <a:ext cx="25571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Эмиграция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123003"/>
            <a:ext cx="523901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chemeClr val="bg1"/>
                </a:solidFill>
              </a:rPr>
              <a:t>Февраль и особенно Октябрь 1917 года лишили </a:t>
            </a:r>
            <a:r>
              <a:rPr lang="ru-RU" sz="2400" b="1" dirty="0" smtClean="0">
                <a:solidFill>
                  <a:schemeClr val="bg1"/>
                </a:solidFill>
              </a:rPr>
              <a:t>Бунина привычного </a:t>
            </a:r>
            <a:r>
              <a:rPr lang="ru-RU" sz="2400" b="1" dirty="0">
                <a:solidFill>
                  <a:schemeClr val="bg1"/>
                </a:solidFill>
              </a:rPr>
              <a:t>уклада, уверенности в будущем, широкой читательской аудитории, родины… Летом 1918 года Бунин перебирается из большевистской Москвы в занятую германскими войсками Одессу. В феврале 1920 года при подходе большевиков покидает Россию. </a:t>
            </a:r>
          </a:p>
          <a:p>
            <a:pPr algn="just"/>
            <a:r>
              <a:rPr lang="ru-RU" sz="2400" b="1" dirty="0">
                <a:solidFill>
                  <a:schemeClr val="bg1"/>
                </a:solidFill>
              </a:rPr>
              <a:t>Эмигрирует во Францию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268760"/>
            <a:ext cx="2431148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994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6048672"/>
          </a:xfrm>
          <a:prstGeom prst="rect">
            <a:avLst/>
          </a:prstGeom>
          <a:solidFill>
            <a:schemeClr val="lt1">
              <a:alpha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nnabelle" pitchFamily="66" charset="0"/>
              </a:rPr>
              <a:t>«…Бесконечно </a:t>
            </a:r>
            <a:r>
              <a:rPr lang="ru-RU" sz="3200" b="1" dirty="0">
                <a:latin typeface="Annabelle" pitchFamily="66" charset="0"/>
              </a:rPr>
              <a:t>счастливы были мы в те дни, теперь уже бесконечно далекие — и невозвратимые. Ибо всему свой срок, — миновала и для нас сказка: отказались от нас наши древние заступники, разбежались </a:t>
            </a:r>
            <a:r>
              <a:rPr lang="ru-RU" sz="3200" b="1" dirty="0" err="1">
                <a:latin typeface="Annabelle" pitchFamily="66" charset="0"/>
              </a:rPr>
              <a:t>рыскучие</a:t>
            </a:r>
            <a:r>
              <a:rPr lang="ru-RU" sz="3200" b="1" dirty="0">
                <a:latin typeface="Annabelle" pitchFamily="66" charset="0"/>
              </a:rPr>
              <a:t> звери, разлетелись вещие птицы, свернулись самобраные скатерти, поруганы молитвы и заклятия, иссохла Мать-Сыра-Земля, иссякли животворные ключи — и настал конец, предел божьему </a:t>
            </a:r>
            <a:r>
              <a:rPr lang="ru-RU" sz="3200" b="1" dirty="0" smtClean="0">
                <a:latin typeface="Annabelle" pitchFamily="66" charset="0"/>
              </a:rPr>
              <a:t>прощению».</a:t>
            </a:r>
            <a:endParaRPr lang="ru-RU" sz="3200" b="1" dirty="0">
              <a:latin typeface="Annabelle" pitchFamily="66" charset="0"/>
            </a:endParaRPr>
          </a:p>
          <a:p>
            <a:pPr algn="ctr"/>
            <a:r>
              <a:rPr lang="ru-RU" sz="3200" b="1" i="1" dirty="0">
                <a:latin typeface="Annabelle" pitchFamily="66" charset="0"/>
              </a:rPr>
              <a:t>Париж, 1921</a:t>
            </a:r>
          </a:p>
        </p:txBody>
      </p:sp>
    </p:spTree>
    <p:extLst>
      <p:ext uri="{BB962C8B-B14F-4D97-AF65-F5344CB8AC3E}">
        <p14:creationId xmlns:p14="http://schemas.microsoft.com/office/powerpoint/2010/main" val="23971068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6048672"/>
          </a:xfrm>
          <a:prstGeom prst="rect">
            <a:avLst/>
          </a:prstGeom>
          <a:solidFill>
            <a:schemeClr val="lt1">
              <a:alpha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073346" y="476672"/>
            <a:ext cx="49973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Ссылки на источники: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1123003"/>
            <a:ext cx="7848872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Фон, титульный слайд: </a:t>
            </a:r>
            <a:r>
              <a:rPr lang="en-US" dirty="0">
                <a:solidFill>
                  <a:schemeClr val="bg1"/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miranimashek.com/photo/animacija_animashki/63-0-9819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Портрет И. Бунина, 2 слайд: </a:t>
            </a:r>
            <a:r>
              <a:rPr lang="en-US" dirty="0">
                <a:solidFill>
                  <a:schemeClr val="bg1"/>
                </a:solidFill>
                <a:hlinkClick r:id="rId3"/>
              </a:rPr>
              <a:t>https://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im3-tub-ru.yandex.net/i?id=2e6da2adab8efb16c5979fc98d51013c&amp;n=33&amp;h=190&amp;w=143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Фон «Лодка у берега»: </a:t>
            </a:r>
            <a:r>
              <a:rPr lang="en-US" dirty="0">
                <a:solidFill>
                  <a:schemeClr val="bg1"/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im2-tub-ru.yandex.net/i?id=275c12d362d7c8f5cb43ec56a9d72937&amp;n=33&amp;h=190&amp;w=302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Текст: </a:t>
            </a:r>
            <a:r>
              <a:rPr lang="en-US" dirty="0">
                <a:solidFill>
                  <a:schemeClr val="bg1"/>
                </a:solidFill>
                <a:hlinkClick r:id="rId5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5"/>
              </a:rPr>
              <a:t>studopedia.ru/1_8458_lirika-bunina-sm-lektsii.html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Портрет И. Бунина в детстве, 3 слайд: </a:t>
            </a:r>
            <a:r>
              <a:rPr lang="en-US" dirty="0">
                <a:solidFill>
                  <a:schemeClr val="bg1"/>
                </a:solidFill>
                <a:hlinkClick r:id="rId6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persons-info.com/userfiles/image/persons/0-10000/9000-10000/9309/BUNIN_Ivan_Alekseevich8.jpg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Фотография родового имения Буниных, 3 слайд: </a:t>
            </a:r>
            <a:r>
              <a:rPr lang="en-US" dirty="0">
                <a:solidFill>
                  <a:schemeClr val="bg1"/>
                </a:solidFill>
                <a:hlinkClick r:id="rId7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7"/>
              </a:rPr>
              <a:t>www.hservice.ru/upload/cities/2012Aug/1344778755_5.jpg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Отец поэта, 4 слайд: </a:t>
            </a:r>
            <a:r>
              <a:rPr lang="en-US" dirty="0">
                <a:solidFill>
                  <a:schemeClr val="bg1"/>
                </a:solidFill>
                <a:hlinkClick r:id="rId8"/>
              </a:rPr>
              <a:t>https://</a:t>
            </a:r>
            <a:r>
              <a:rPr lang="en-US" dirty="0" smtClean="0">
                <a:solidFill>
                  <a:schemeClr val="bg1"/>
                </a:solidFill>
                <a:hlinkClick r:id="rId8"/>
              </a:rPr>
              <a:t>im0-tub-ru.yandex.net/i?id=d9a03f5ac78faa4701afadb1921b4edc&amp;n=33&amp;h=190&amp;w=134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Мать поэта, 4 слайд: </a:t>
            </a:r>
            <a:r>
              <a:rPr lang="en-US" dirty="0">
                <a:solidFill>
                  <a:schemeClr val="bg1"/>
                </a:solidFill>
                <a:hlinkClick r:id="rId9"/>
              </a:rPr>
              <a:t>https://</a:t>
            </a:r>
            <a:r>
              <a:rPr lang="en-US" dirty="0" smtClean="0">
                <a:solidFill>
                  <a:schemeClr val="bg1"/>
                </a:solidFill>
                <a:hlinkClick r:id="rId9"/>
              </a:rPr>
              <a:t>im0-tub-ru.yandex.net/i?id=beeb0c989b651f31065d138231f70b0f&amp;n=33&amp;h=190&amp;w=137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011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208912" cy="6048672"/>
          </a:xfrm>
          <a:prstGeom prst="rect">
            <a:avLst/>
          </a:prstGeom>
          <a:solidFill>
            <a:schemeClr val="lt1">
              <a:alpha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83568" y="476672"/>
            <a:ext cx="77048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Брат поэта, 5 слайд: </a:t>
            </a:r>
            <a:r>
              <a:rPr lang="en-US" dirty="0">
                <a:solidFill>
                  <a:schemeClr val="bg1"/>
                </a:solidFill>
                <a:hlinkClick r:id="rId2"/>
              </a:rPr>
              <a:t>https://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im3-tub-ru.yandex.net/i?id=0834785e4dbacf6fde1c1aab799aafe8&amp;n=33&amp;h=190&amp;w=140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Фотография, 6 слайд:  </a:t>
            </a:r>
            <a:r>
              <a:rPr lang="en-US" dirty="0">
                <a:solidFill>
                  <a:schemeClr val="bg1"/>
                </a:solidFill>
                <a:hlinkClick r:id="rId3"/>
              </a:rPr>
              <a:t>https://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im2-tub-ru.yandex.net/i?id=2844ddac2fecebb385ed43659888f691&amp;n=33&amp;h=190&amp;w=128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Текст рассказа Бунина «Косцы»: </a:t>
            </a:r>
            <a:r>
              <a:rPr lang="en-US" dirty="0">
                <a:solidFill>
                  <a:schemeClr val="bg1"/>
                </a:solidFill>
                <a:hlinkClick r:id="rId4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ilibrary.ru/text/1174/p.1/index.html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991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130</TotalTime>
  <Words>357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«Грустно видеть, как много страданья И тоски и нужды на Руси!» (по творчеству И. А. Бунина)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«Грустно видеть, как много страданья И тоски и нужды на Руси!» (по творчеству И. А. Бунина)</dc:title>
  <dc:creator>слава</dc:creator>
  <cp:lastModifiedBy>слава</cp:lastModifiedBy>
  <cp:revision>18</cp:revision>
  <dcterms:created xsi:type="dcterms:W3CDTF">2015-10-21T09:37:28Z</dcterms:created>
  <dcterms:modified xsi:type="dcterms:W3CDTF">2015-10-28T10:28:20Z</dcterms:modified>
</cp:coreProperties>
</file>