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1" r:id="rId3"/>
    <p:sldId id="258" r:id="rId4"/>
    <p:sldId id="263" r:id="rId5"/>
    <p:sldId id="264" r:id="rId6"/>
    <p:sldId id="265" r:id="rId7"/>
    <p:sldId id="272" r:id="rId8"/>
    <p:sldId id="266" r:id="rId9"/>
    <p:sldId id="267" r:id="rId10"/>
    <p:sldId id="270" r:id="rId11"/>
    <p:sldId id="275" r:id="rId12"/>
    <p:sldId id="274" r:id="rId13"/>
    <p:sldId id="276" r:id="rId14"/>
    <p:sldId id="277" r:id="rId15"/>
    <p:sldId id="278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>
        <p:scale>
          <a:sx n="70" d="100"/>
          <a:sy n="70" d="100"/>
        </p:scale>
        <p:origin x="-13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1F903A8-B9C5-43DE-AE1D-28805C08890F}" type="datetimeFigureOut">
              <a:rPr lang="ru-RU" smtClean="0"/>
              <a:t>25.10.2015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6B39B4-F026-4C86-8EC5-EB8823DD63F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s40.radikal.ru/i087/1304/59/3e3f6edef7b5.gif" TargetMode="External"/><Relationship Id="rId3" Type="http://schemas.openxmlformats.org/officeDocument/2006/relationships/hyperlink" Target="http://metodsovet.su/logo.gif" TargetMode="External"/><Relationship Id="rId7" Type="http://schemas.openxmlformats.org/officeDocument/2006/relationships/hyperlink" Target="http://www.museumuray.ru/images/content_products/items/22_Glavniii_sait_71_18121307_r.jpg" TargetMode="External"/><Relationship Id="rId2" Type="http://schemas.openxmlformats.org/officeDocument/2006/relationships/hyperlink" Target="https://ru.wikipedia.org/wiki/%D0%95%D1%81%D0%B5%D0%BD%D0%B8%D0%BD,_%D0%A1%D0%B5%D1%80%D0%B3%D0%B5%D0%B9_%D0%90%D0%BB%D0%B5%D0%BA%D1%81%D0%B0%D0%BD%D0%B4%D1%80%D0%BE%D0%B2%D0%B8%D1%8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iblio-kn-cbs.ucoz.ru/2015/novosti/d92f7ed79df40a2b69c131a2358fb736.jpg" TargetMode="External"/><Relationship Id="rId5" Type="http://schemas.openxmlformats.org/officeDocument/2006/relationships/hyperlink" Target="http://s55.radikal.ru/i147/1009/ba/81d759aba68c.jpg" TargetMode="External"/><Relationship Id="rId4" Type="http://schemas.openxmlformats.org/officeDocument/2006/relationships/hyperlink" Target="http://dou9-semitsveti.ucoz.org/Afisha/9725655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94323" y="514633"/>
            <a:ext cx="7524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Всероссийский сетевой проект «В мире поэзии»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1381125" cy="13906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309" y="220486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А. Есенин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«Отговорила роща золотая…»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1076" y="5186675"/>
            <a:ext cx="80933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Команда «Знатоки», учащиеся 5-9 классов УКП «РДБ» ГОУ РК «РЦО» г. Сыктывкара.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Стефанова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Лариса Михайловна, учитель русского языка и литературы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636913"/>
            <a:ext cx="5879307" cy="254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5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19" y="146455"/>
            <a:ext cx="86409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Доминирующим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стихотворении С. А. Есенина «Отговорила роща золотая» является красный цвет.  Это один из традиционных цветов русского искусства, наряду с синим и жёлтым цветами, которые, кстати сказать, по количеству  употребления в данном стихотворении находятся на втором и третьем месте соответственно. Красный и жёлтый цвет связаны с изменениями, которые происходят осенью в природе (листья преимущественно окрашиваются в красный и жёлтый цвета).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христианской культуре также основными считаются три цвета: красный, желтый и синий. Красный цвет символизирует огонь. В стихотворении поэт использует метафоры, связанные с огнём и пламенем: «в саду горит костёр рябины красной, но никого не может он согреть», «не обгорят рябиновые кисти». Жёлтый цвет - символ истины, просветления, обретенного в откровении.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Стихотворение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собой искренний монолог. Природа вызывает у лирического героя воспоминания «о юности весёлой», которую уже нельзя вернуть. Стихотворение грустное, но всё-таки заканчивается оно жизнеутверждающе.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Синий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 – цвет небесного начала – в поэзии Есенина неразрывно связан с образом родины, России. Оттенки красного, синего и жёлтого цветов переданы в словах «роща золотая», «над голубым прудом», «от желтизны не пропадет трава».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Можно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сделать вывод, что цветовая гамма в стихотворении С. А. Есенина играет большую роль. Цвет помогает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увидеть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описываемую картину, почувствовать настроение лирического героя, раскрывает содержание стихотворения. </a:t>
            </a:r>
          </a:p>
        </p:txBody>
      </p:sp>
    </p:spTree>
    <p:extLst>
      <p:ext uri="{BB962C8B-B14F-4D97-AF65-F5344CB8AC3E}">
        <p14:creationId xmlns:p14="http://schemas.microsoft.com/office/powerpoint/2010/main" val="58805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260648"/>
            <a:ext cx="4110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«Картины поэзии»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99" y="1089814"/>
            <a:ext cx="7408217" cy="5308282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Magomedova_cu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306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4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19" y="33265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«Картины поэзии»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044" y="1421262"/>
            <a:ext cx="6920390" cy="4958734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6249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19" y="33265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«Картины поэзии»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80" y="1482909"/>
            <a:ext cx="3516691" cy="4540206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4135" y="1479278"/>
            <a:ext cx="4655354" cy="4547467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9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19" y="33265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«Картины поэзии»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389" y="1340768"/>
            <a:ext cx="7179820" cy="4824536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6237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19" y="33265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«Картины поэзии»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07" y="1268758"/>
            <a:ext cx="7056784" cy="5056847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8003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56895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</a:t>
            </a:r>
          </a:p>
          <a:p>
            <a:pPr algn="ctr"/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https://ru.wikipedia.org/wiki/%D0%95%D1%81%D0%B5%D0%BD%D0%B8%D0%BD,_%D0%A1%D0%B5%D1%80%D0%B3%D0%B5%D0%B9_%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D0%90%D0%BB%D0%B5%D0%BA%D1%81%D0%B0%D0%BD%D0%B4%D1%80%D0%BE%D0%B2%D0%B8%D1%87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биографическая справка о С. А. Есенине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www.stihi-rus.ru/1/Esenin/86.htm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стихотворение «Отговорила роща золотая»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b="1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metodsovet.su/logo.gif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логотип портала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Методсовет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dou9-semitsveti.ucoz.org/Afisha/9725655.png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осенние листья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s55.radikal.ru/i147/1009/ba/81d759aba68c.jpg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портрет С. А. Есенина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biblio-kn-cbs.ucoz.ru/2015/novosti/d92f7ed79df40a2b69c131a2358fb736.jpg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С. А.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www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  <a:hlinkClick r:id="rId7"/>
              </a:rPr>
              <a:t>museumuray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  <a:hlinkClick r:id="rId7"/>
              </a:rPr>
              <a:t>ru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images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content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_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products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items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/22_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  <a:hlinkClick r:id="rId7"/>
              </a:rPr>
              <a:t>Glavniii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_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  <a:hlinkClick r:id="rId7"/>
              </a:rPr>
              <a:t>sait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_71_18121307_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r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7"/>
              </a:rPr>
              <a:t>jpg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сборник «Радуница»</a:t>
            </a:r>
          </a:p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6"/>
              </a:rPr>
              <a:t>http://biblio-kn-cbs.ucoz.ru/2015/novosti/d92f7ed79df40a2b69c131a2358fb736.jpg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А. Есенин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s40.radikal.ru/i087/1304/59/3e3f6edef7b5.gif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осенние листья, анимация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27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«Будем знакомы!»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104" y="1582337"/>
            <a:ext cx="3390004" cy="4388265"/>
          </a:xfrm>
          <a:prstGeom prst="rect">
            <a:avLst/>
          </a:prstGeom>
          <a:ln w="762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20454" y="1412776"/>
            <a:ext cx="50716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Сергей Александрович Есенин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великий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поэт. Родился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(3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октября) 1895 года  в селе Константинове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Рязанской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губернии 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крестьянской семье.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Большое влияние на Есенина оказала бабушка Наталья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Евтеевна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Титова. Она  знала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множество песен, сказок и частушек, и, по признанию самого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поэта,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именно она давала «толчки» к написанию им первых стихов.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06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404664"/>
            <a:ext cx="5472608" cy="662473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 1904 году Есенин поступил в Константиновское земское училище.   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1909 году начал учёбу в церковно-приходской второклассной учительской школе в Спас-Клепиках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 1912 году Есенин отправился в Москву, где сначала работал в мясной лавке. 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1913 году он поступил на историко-философское отделение Московского городского народного университета им. А. Л. Шанявского. Работал в типографии 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Д. Сытина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был дружен с поэтами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Суриковского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литературно-музыкального кружка.</a:t>
            </a:r>
          </a:p>
          <a:p>
            <a:pPr marL="45720" indent="0" algn="just">
              <a:buNone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24128" y="1396949"/>
            <a:ext cx="3118138" cy="4077072"/>
          </a:xfrm>
          <a:prstGeom prst="rect">
            <a:avLst/>
          </a:prstGeom>
          <a:ln w="762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8723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76672"/>
            <a:ext cx="5472608" cy="662473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1914 году в журнале «Мирок» были опубликованы первые  стихотворения Есенина.</a:t>
            </a:r>
          </a:p>
          <a:p>
            <a:pPr marL="4572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 1915 году Есенин переехал из Москвы в Петроград, читал свои стихотворения А. А. Блоку, С. М. Городецкому и другим поэтам. </a:t>
            </a:r>
          </a:p>
          <a:p>
            <a:pPr marL="4572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 январе 1916 года поэта призвали на войну, благодаря хлопотам друзей, он получил назначение санитаром в Царскосельский военно-санитарный поезд. В это время он сблизился с группой «новокрестьянских поэтов» и издал первый сборник стихов «Радуница», который сделал его известным.</a:t>
            </a:r>
          </a:p>
          <a:p>
            <a:pPr marL="45720" indent="0">
              <a:buNone/>
            </a:pP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4244" y="1380142"/>
            <a:ext cx="2857500" cy="4048125"/>
          </a:xfrm>
          <a:prstGeom prst="rect">
            <a:avLst/>
          </a:prstGeom>
          <a:ln w="762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3716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309221"/>
            <a:ext cx="5184576" cy="376772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 1910 по 1925 годы Есенин написал 402 стихотворения и 44 поэмы. 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своем творчестве поэт затрагивал самые разные темы: любовь, Родина, русская природа…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Человек, прикоснувшийся к поэзии Сергея Есенина, становится богаче душой, ибо нет ничего прекрасней, чем любовь к родной земле.</a:t>
            </a:r>
          </a:p>
          <a:p>
            <a:pPr marL="45720" indent="0" algn="just">
              <a:buNone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5" r="8806"/>
          <a:stretch/>
        </p:blipFill>
        <p:spPr>
          <a:xfrm>
            <a:off x="5433362" y="1268760"/>
            <a:ext cx="3328650" cy="4248473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9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404664"/>
            <a:ext cx="9144000" cy="823635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«Открывая этот волшебный мир»</a:t>
            </a:r>
            <a:b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6" t="30598" r="36462" b="17356"/>
          <a:stretch/>
        </p:blipFill>
        <p:spPr bwMode="auto">
          <a:xfrm>
            <a:off x="2123728" y="1348983"/>
            <a:ext cx="5184576" cy="5074855"/>
          </a:xfrm>
          <a:prstGeom prst="rect">
            <a:avLst/>
          </a:prstGeom>
          <a:ln w="762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32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62210" y="6884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Рыжая плутовка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3731" y="1484784"/>
            <a:ext cx="4320479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Золотая наступила осень.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Опадает пёстрая листва.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 сердце грустно очень-очень,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Наступает скучная пора.</a:t>
            </a:r>
          </a:p>
          <a:p>
            <a:pPr marL="45720" indent="0" algn="just">
              <a:buNone/>
            </a:pPr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 улетают в тёплые края,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Солнце пригревает землю иногда.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Плачет дождик , грусти не тая,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сильнее дуют свирепые ветра.</a:t>
            </a:r>
          </a:p>
          <a:p>
            <a:pPr marL="45720" indent="0" algn="just">
              <a:buNone/>
            </a:pPr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Грустно, грустно очень,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Кружится листва.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Рыжая плутовка-осень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Мелькнула и ушла.</a:t>
            </a:r>
          </a:p>
          <a:p>
            <a:pPr marL="45720" indent="0" algn="just">
              <a:buNone/>
            </a:pPr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Гудырев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Даниил, 6 класс)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92" y="764704"/>
            <a:ext cx="4018018" cy="5361429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4032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404664"/>
            <a:ext cx="9144000" cy="823635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«Слово – отражение мысли»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12474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Звуко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-цветовая лаборатория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59" t="21056" r="24688" b="10377"/>
          <a:stretch/>
        </p:blipFill>
        <p:spPr bwMode="auto">
          <a:xfrm>
            <a:off x="1691680" y="1746862"/>
            <a:ext cx="5760640" cy="4811717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73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8" y="1484784"/>
            <a:ext cx="8404539" cy="4608512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-11701" y="48581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эксперимента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84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445</TotalTime>
  <Words>807</Words>
  <Application>Microsoft Office PowerPoint</Application>
  <PresentationFormat>Экран (4:3)</PresentationFormat>
  <Paragraphs>59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veronika</dc:creator>
  <cp:lastModifiedBy>Администратор</cp:lastModifiedBy>
  <cp:revision>39</cp:revision>
  <dcterms:created xsi:type="dcterms:W3CDTF">2015-10-18T08:37:53Z</dcterms:created>
  <dcterms:modified xsi:type="dcterms:W3CDTF">2015-10-25T19:49:08Z</dcterms:modified>
</cp:coreProperties>
</file>