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71" r:id="rId3"/>
    <p:sldId id="257" r:id="rId4"/>
    <p:sldId id="258" r:id="rId5"/>
    <p:sldId id="281" r:id="rId6"/>
    <p:sldId id="280" r:id="rId7"/>
    <p:sldId id="260" r:id="rId8"/>
    <p:sldId id="261" r:id="rId9"/>
    <p:sldId id="262" r:id="rId10"/>
    <p:sldId id="272" r:id="rId11"/>
    <p:sldId id="273" r:id="rId12"/>
    <p:sldId id="264" r:id="rId13"/>
    <p:sldId id="276" r:id="rId14"/>
    <p:sldId id="277" r:id="rId15"/>
    <p:sldId id="282" r:id="rId16"/>
    <p:sldId id="279" r:id="rId17"/>
    <p:sldId id="28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66972-EDC8-46B7-879A-717DA4ED242D}" type="datetimeFigureOut">
              <a:rPr lang="ru-RU" smtClean="0"/>
              <a:pPr/>
              <a:t>21.09.2015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61F0C-4A93-4F35-A967-84D71C8EB7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61F0C-4A93-4F35-A967-84D71C8EB72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B1AB7-1023-4FF0-BD56-47BCB90698DE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6F701-E19A-4A8F-90DF-CAEACD569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DA7BF-FB3A-4CC3-A255-05174DD52973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D81EE-96EF-486C-9484-62362004A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CB95F-282F-4DA9-8E78-F2D566060C76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227EA-119C-41BA-A2ED-646949F12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46E44-F1B9-4692-8665-5DA74521B401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FFC9D-3F28-499C-AD13-36CB2DDB1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F1C07-E8DF-451C-862C-CA13ED02ECEF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591F4-2961-4E78-A6BF-AB47AD3FF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9804-4211-49E3-982B-08FA78F8F93E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F59A1-B221-4E28-9367-784C65F69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98772-AE4A-4ADB-BC62-F886C144B234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96488-B836-4791-9D30-86FAAEE2C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B44B9-F001-48EF-9E4C-63E37881C3CB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C1F5-3FBB-4ED5-9173-B75601BF6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B5784-4972-4B2B-ABC9-560670BEADA1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7EF0-BDB2-4935-864B-C6740ADEE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69D00-322E-4651-8A11-BCDA1E392511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FF32B-1F85-4232-BB00-A73FDE33C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6AC9-8CB1-4176-A98D-61FCC8457E1A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A0AB9-CE3F-4BE2-B6AE-E69A29A9B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16B557-C7CF-4A67-A237-D7EAA9DA9B53}" type="datetimeFigureOut">
              <a:rPr lang="ru-RU"/>
              <a:pPr>
                <a:defRPr/>
              </a:pPr>
              <a:t>21.09.2015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2DCD53-7D99-40EA-B4E3-BE306DB9D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7" r:id="rId2"/>
    <p:sldLayoutId id="2147483696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7" r:id="rId9"/>
    <p:sldLayoutId id="2147483693" r:id="rId10"/>
    <p:sldLayoutId id="2147483694" r:id="rId11"/>
  </p:sldLayoutIdLst>
  <p:transition>
    <p:zoom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png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5" Type="http://schemas.openxmlformats.org/officeDocument/2006/relationships/image" Target="../media/image6.gif"/><Relationship Id="rId15" Type="http://schemas.openxmlformats.org/officeDocument/2006/relationships/image" Target="../media/image1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Relationship Id="rId1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oza.ru/pics/2011/04/17/1651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87;&#1088;&#1077;&#1079;&#1077;&#1085;&#1090;%203%20&#1082;&#1083;&#1072;&#1089;&#1089;\&#1057;&#1080;&#1085;&#1086;&#1085;&#1080;&#1084;&#1099;%20&#1054;&#1090;&#1082;&#1088;&#1099;&#1090;&#1086;&#1077;\CHajkovskij_Petr_Ilich_-Vremena_goda_-_Aprel_Podsnezhnik(vmusice.net)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Синонимы</a:t>
            </a:r>
            <a:endParaRPr lang="ru-RU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algn="ctr"/>
            <a:r>
              <a:rPr lang="ru-RU" dirty="0" smtClean="0"/>
              <a:t>Учитель – логопед МБОУ «</a:t>
            </a:r>
            <a:r>
              <a:rPr lang="ru-RU" dirty="0" err="1" smtClean="0"/>
              <a:t>Верховажская</a:t>
            </a:r>
            <a:r>
              <a:rPr lang="ru-RU" dirty="0" smtClean="0"/>
              <a:t> средняя  школа имени Я.Я. </a:t>
            </a:r>
            <a:r>
              <a:rPr lang="ru-RU" smtClean="0"/>
              <a:t>Кремлёва»</a:t>
            </a:r>
            <a:endParaRPr lang="ru-RU" dirty="0" smtClean="0"/>
          </a:p>
          <a:p>
            <a:pPr marR="0" algn="ctr"/>
            <a:r>
              <a:rPr lang="ru-RU" dirty="0" err="1" smtClean="0"/>
              <a:t>Пищагина</a:t>
            </a:r>
            <a:r>
              <a:rPr lang="ru-RU" dirty="0" smtClean="0"/>
              <a:t> Н.А.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04088"/>
            <a:ext cx="8367464" cy="45251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Хворостина</a:t>
            </a:r>
            <a:r>
              <a:rPr lang="ru-RU" sz="4000" dirty="0" smtClean="0"/>
              <a:t> – длинный прут, ветка.</a:t>
            </a:r>
            <a:br>
              <a:rPr lang="ru-RU" sz="4000" dirty="0" smtClean="0"/>
            </a:br>
            <a:r>
              <a:rPr lang="ru-RU" sz="4000" b="1" dirty="0" smtClean="0"/>
              <a:t>Прут</a:t>
            </a:r>
            <a:r>
              <a:rPr lang="ru-RU" sz="4000" dirty="0" smtClean="0"/>
              <a:t> – тонкая, гибкая ветка без листьев.</a:t>
            </a:r>
            <a:br>
              <a:rPr lang="ru-RU" sz="4000" dirty="0" smtClean="0"/>
            </a:br>
            <a:r>
              <a:rPr lang="ru-RU" sz="4000" b="1" dirty="0" smtClean="0"/>
              <a:t>Раньше</a:t>
            </a:r>
            <a:r>
              <a:rPr lang="ru-RU" sz="4000" dirty="0" smtClean="0"/>
              <a:t> – «рано»,в прежнее время.</a:t>
            </a:r>
            <a:br>
              <a:rPr lang="ru-RU" sz="4000" dirty="0" smtClean="0"/>
            </a:br>
            <a:r>
              <a:rPr lang="ru-RU" sz="4000" b="1" dirty="0" smtClean="0"/>
              <a:t>Прежде</a:t>
            </a:r>
            <a:r>
              <a:rPr lang="ru-RU" sz="4000" dirty="0" smtClean="0"/>
              <a:t> – до этого времени, раньше, сперва, сначала.</a:t>
            </a:r>
            <a:endParaRPr lang="ru-RU" sz="4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OWER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643446"/>
            <a:ext cx="2214554" cy="2214554"/>
          </a:xfrm>
          <a:prstGeom prst="rect">
            <a:avLst/>
          </a:prstGeom>
        </p:spPr>
      </p:pic>
      <p:pic>
        <p:nvPicPr>
          <p:cNvPr id="5" name="Рисунок 4" descr="FLOWER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38" y="4572008"/>
            <a:ext cx="1904962" cy="1904962"/>
          </a:xfrm>
          <a:prstGeom prst="rect">
            <a:avLst/>
          </a:prstGeom>
        </p:spPr>
      </p:pic>
      <p:pic>
        <p:nvPicPr>
          <p:cNvPr id="6" name="Рисунок 5" descr="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4143380"/>
            <a:ext cx="2071702" cy="1809762"/>
          </a:xfrm>
          <a:prstGeom prst="rect">
            <a:avLst/>
          </a:prstGeom>
        </p:spPr>
      </p:pic>
      <p:pic>
        <p:nvPicPr>
          <p:cNvPr id="7" name="Рисунок 6" descr="1F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4612" y="2357430"/>
            <a:ext cx="3759895" cy="3571900"/>
          </a:xfrm>
          <a:prstGeom prst="rect">
            <a:avLst/>
          </a:prstGeom>
        </p:spPr>
      </p:pic>
      <p:pic>
        <p:nvPicPr>
          <p:cNvPr id="8" name="Рисунок 7" descr="b4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3857628"/>
            <a:ext cx="2357454" cy="2422940"/>
          </a:xfrm>
          <a:prstGeom prst="rect">
            <a:avLst/>
          </a:prstGeom>
        </p:spPr>
      </p:pic>
      <p:pic>
        <p:nvPicPr>
          <p:cNvPr id="9" name="Рисунок 8" descr="FLOWER19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8" y="0"/>
            <a:ext cx="1857364" cy="1857364"/>
          </a:xfrm>
          <a:prstGeom prst="rect">
            <a:avLst/>
          </a:prstGeom>
        </p:spPr>
      </p:pic>
      <p:pic>
        <p:nvPicPr>
          <p:cNvPr id="10" name="Рисунок 9" descr="b49.gif"/>
          <p:cNvPicPr>
            <a:picLocks noChangeAspect="1"/>
          </p:cNvPicPr>
          <p:nvPr/>
        </p:nvPicPr>
        <p:blipFill>
          <a:blip r:embed="rId9" cstate="print">
            <a:lum bright="8000" contrast="47000"/>
          </a:blip>
          <a:stretch>
            <a:fillRect/>
          </a:stretch>
        </p:blipFill>
        <p:spPr>
          <a:xfrm>
            <a:off x="2928926" y="1857364"/>
            <a:ext cx="2601126" cy="2712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50" descr="b39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2285992"/>
            <a:ext cx="275574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LOWER21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286636" y="0"/>
            <a:ext cx="1857364" cy="1857364"/>
          </a:xfrm>
          <a:prstGeom prst="rect">
            <a:avLst/>
          </a:prstGeom>
        </p:spPr>
      </p:pic>
      <p:pic>
        <p:nvPicPr>
          <p:cNvPr id="13" name="Picture 2" descr="E:\документЫЫ\документы\документы\Гиф-парк\цветы\r6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28926" y="2357430"/>
            <a:ext cx="2766146" cy="2202673"/>
          </a:xfrm>
          <a:prstGeom prst="rect">
            <a:avLst/>
          </a:prstGeom>
          <a:noFill/>
        </p:spPr>
      </p:pic>
      <p:pic>
        <p:nvPicPr>
          <p:cNvPr id="14" name="Picture 4" descr="E:\документЫЫ\документы\документы\Гиф-парк\цветы\rose3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29078" y="3286124"/>
            <a:ext cx="2014922" cy="3571876"/>
          </a:xfrm>
          <a:prstGeom prst="rect">
            <a:avLst/>
          </a:prstGeom>
          <a:noFill/>
        </p:spPr>
      </p:pic>
      <p:pic>
        <p:nvPicPr>
          <p:cNvPr id="15" name="Picture 5" descr="E:\документЫЫ\документы\документы\Гиф-парк\цветы\rose11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28660" y="3464348"/>
            <a:ext cx="2357422" cy="3393652"/>
          </a:xfrm>
          <a:prstGeom prst="rect">
            <a:avLst/>
          </a:prstGeom>
          <a:noFill/>
        </p:spPr>
      </p:pic>
      <p:pic>
        <p:nvPicPr>
          <p:cNvPr id="16" name="Picture 6" descr="E:\документЫЫ\документы\документы\Гиф-парк\цветы\b26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915816" y="2107394"/>
            <a:ext cx="3500462" cy="4750606"/>
          </a:xfrm>
          <a:prstGeom prst="rect">
            <a:avLst/>
          </a:prstGeom>
          <a:noFill/>
        </p:spPr>
      </p:pic>
      <p:pic>
        <p:nvPicPr>
          <p:cNvPr id="17" name="091_volshebnyj_cvetok 00_00_00-00_01_25~1.wav">
            <a:hlinkClick r:id="" action="ppaction://media"/>
          </p:cNvPr>
          <p:cNvPicPr>
            <a:picLocks noRot="1" noChangeAspect="1"/>
          </p:cNvPicPr>
          <p:nvPr>
            <a:wavAudioFile r:embed="rId1" name="091_volshebnyj_cvetok 00_00_00-00_01_25~1.wav"/>
          </p:nvPr>
        </p:nvPicPr>
        <p:blipFill>
          <a:blip r:embed="rId1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path" presetSubtype="0" accel="50000" decel="5000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-0.01476 -0.24607 C 0.01406 -0.29875 0.06389 -0.37292 0.12361 -0.37292 C 0.21232 -0.37292 0.28472 -0.29552 0.28472 -0.19616 C 0.28472 -0.16405 0.27743 -0.13516 0.26302 -0.10836 C 0.2651 -0.10836 -0.01476 0.28212 -0.01476 0.28905 C -0.01476 0.28212 -0.29497 -0.10836 -0.29254 -0.10836 C -0.30695 -0.13516 -0.31389 -0.16405 -0.31389 -0.19616 C -0.31389 -0.29552 -0.24219 -0.37292 -0.15139 -0.37292 C -0.09375 -0.37292 -0.04375 -0.29875 -0.01476 -0.24607 Z " pathEditMode="relative" rAng="0" ptsTypes="fffffffff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path" presetSubtype="0" accel="50000" decel="5000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Motion origin="layout" path="M -0.04531 -0.17787 C 0.10642 -0.17787 0.23003 -0.06768 0.23003 0.06814 C 0.23003 0.20374 0.10642 0.31462 -0.04531 0.31462 C -0.19722 0.31462 -0.32049 0.20374 -0.32049 0.06814 C -0.32049 -0.06768 -0.19722 -0.17787 -0.04531 -0.17787 Z " pathEditMode="relative" rAng="0" ptsTypes="fffff">
                                      <p:cBhvr>
                                        <p:cTn id="5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2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path" presetSubtype="0" accel="50000" decel="5000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Motion origin="layout" path="M -0.33438 -0.04597 C -0.33438 0.07692 -0.26476 0.17972 -0.17952 0.17972 C -0.07917 0.17972 -0.04288 0.0663 -0.02743 -0.00138 L -0.01181 -0.09171 C 0.00399 -0.15893 0.04253 -0.27119 0.1559 -0.27119 C 0.22864 -0.27119 0.3118 -0.16978 0.3118 -0.04597 C 0.3118 0.07692 0.22864 0.17972 0.1559 0.17972 C 0.04253 0.17972 0.00399 0.0663 -0.01181 -0.00138 L -0.02743 -0.09171 C -0.04288 -0.15893 -0.07917 -0.27119 -0.17952 -0.27119 C -0.26476 -0.27119 -0.33438 -0.16978 -0.33438 -0.04597 Z " pathEditMode="relative" rAng="0" ptsTypes="ffFffffFfff">
                                      <p:cBhvr>
                                        <p:cTn id="5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path" presetSubtype="0" accel="50000" decel="50000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Motion origin="layout" path="M 0.06181 -0.45831 C 0.23698 -0.45831 0.38073 -0.32294 0.38073 -0.15524 C 0.38073 0.01293 0.23698 0.15061 0.06181 0.15061 C -0.11424 0.15061 -0.25625 0.01293 -0.25625 -0.15524 C -0.25625 -0.32294 -0.11424 -0.45831 0.06181 -0.45831 Z " pathEditMode="relative" rAng="0" ptsTypes="fffff">
                                      <p:cBhvr>
                                        <p:cTn id="6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5" presetClass="exit" presetSubtype="0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6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66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path" presetSubtype="0" accel="50000" decel="50000" fill="hold" nodeType="withEffect">
                                  <p:stCondLst>
                                    <p:cond delay="66500"/>
                                  </p:stCondLst>
                                  <p:childTnLst>
                                    <p:animMotion origin="layout" path="M 0.03056 -0.45587 C 0.06945 -0.51387 0.13646 -0.59589 0.21198 -0.58988 C 0.32275 -0.58064 0.40973 -0.48267 0.40486 -0.36692 C 0.40261 -0.33018 0.39254 -0.29691 0.37205 -0.26733 C 0.37535 -0.2671 0.00226 0.16312 0.00209 0.16682 C 0.00226 0.16312 -0.32864 -0.32371 -0.32569 -0.32348 C -0.34201 -0.35606 -0.34896 -0.39118 -0.34791 -0.42815 C -0.34218 -0.5439 -0.24809 -0.62731 -0.13402 -0.61761 C -0.0618 -0.61206 -0.0026 -0.51964 0.03056 -0.45587 Z " pathEditMode="relative" rAng="212794" ptsTypes="fffffffff">
                                      <p:cBhvr>
                                        <p:cTn id="9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23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exit" presetSubtype="0" accel="100000" fill="hold" nodeType="withEffect">
                                  <p:stCondLst>
                                    <p:cond delay="6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7" presetClass="entr" presetSubtype="4" fill="hold" nodeType="withEffect">
                                  <p:stCondLst>
                                    <p:cond delay="70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7" presetClass="entr" presetSubtype="4" fill="hold" nodeType="withEffect">
                                  <p:stCondLst>
                                    <p:cond delay="73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7" presetClass="entr" presetSubtype="4" fill="hold" nodeType="withEffect">
                                  <p:stCondLst>
                                    <p:cond delay="76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6215106"/>
          </a:xfrm>
        </p:spPr>
        <p:txBody>
          <a:bodyPr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4000" dirty="0" smtClean="0"/>
              <a:t>Выберите   синонимы к данным словам:</a:t>
            </a:r>
            <a:br>
              <a:rPr lang="ru-RU" sz="4000" dirty="0" smtClean="0"/>
            </a:br>
            <a:r>
              <a:rPr lang="ru-RU" sz="4000" dirty="0" smtClean="0"/>
              <a:t>1.</a:t>
            </a:r>
            <a:r>
              <a:rPr lang="ru-RU" sz="4000" dirty="0" smtClean="0">
                <a:solidFill>
                  <a:srgbClr val="C00000"/>
                </a:solidFill>
              </a:rPr>
              <a:t>Собака</a:t>
            </a:r>
            <a:r>
              <a:rPr lang="ru-RU" sz="4000" dirty="0" smtClean="0"/>
              <a:t>,  , лошадь, коза</a:t>
            </a:r>
            <a:r>
              <a:rPr lang="ru-RU" sz="4000" dirty="0"/>
              <a:t>,</a:t>
            </a:r>
            <a:r>
              <a:rPr lang="ru-RU" sz="4000" dirty="0" smtClean="0"/>
              <a:t> корова, </a:t>
            </a:r>
            <a:r>
              <a:rPr lang="ru-RU" sz="4000" dirty="0"/>
              <a:t>п</a:t>
            </a:r>
            <a:r>
              <a:rPr lang="ru-RU" sz="4000" dirty="0" smtClean="0"/>
              <a:t>сина.</a:t>
            </a:r>
            <a:br>
              <a:rPr lang="ru-RU" sz="4000" dirty="0" smtClean="0"/>
            </a:br>
            <a:r>
              <a:rPr lang="ru-RU" sz="4000" dirty="0" smtClean="0"/>
              <a:t>2.</a:t>
            </a:r>
            <a:r>
              <a:rPr lang="ru-RU" sz="4000" dirty="0" smtClean="0">
                <a:solidFill>
                  <a:srgbClr val="C00000"/>
                </a:solidFill>
              </a:rPr>
              <a:t>Друг</a:t>
            </a:r>
            <a:r>
              <a:rPr lang="ru-RU" sz="4000" dirty="0" smtClean="0"/>
              <a:t>, ровесник, одноклассник,   товарищ, приятель, знакомый.</a:t>
            </a:r>
            <a:br>
              <a:rPr lang="ru-RU" sz="4000" dirty="0" smtClean="0"/>
            </a:br>
            <a:r>
              <a:rPr lang="ru-RU" sz="4000" dirty="0" smtClean="0"/>
              <a:t>3.</a:t>
            </a:r>
            <a:r>
              <a:rPr lang="ru-RU" sz="4000" dirty="0" smtClean="0">
                <a:solidFill>
                  <a:srgbClr val="C00000"/>
                </a:solidFill>
              </a:rPr>
              <a:t>Лодырь</a:t>
            </a:r>
            <a:r>
              <a:rPr lang="ru-RU" sz="4000" dirty="0" smtClean="0"/>
              <a:t>, бездельник, лентяй, труженик, работник, помощник.</a:t>
            </a:r>
            <a:br>
              <a:rPr lang="ru-RU" sz="4000" dirty="0" smtClean="0"/>
            </a:br>
            <a:r>
              <a:rPr lang="ru-RU" sz="4000" dirty="0" smtClean="0"/>
              <a:t>4.</a:t>
            </a:r>
            <a:r>
              <a:rPr lang="ru-RU" sz="4000" dirty="0" smtClean="0">
                <a:solidFill>
                  <a:srgbClr val="C00000"/>
                </a:solidFill>
              </a:rPr>
              <a:t>Гнев</a:t>
            </a:r>
            <a:r>
              <a:rPr lang="ru-RU" sz="4000" dirty="0" smtClean="0"/>
              <a:t>, радость, ярость</a:t>
            </a:r>
            <a:r>
              <a:rPr lang="ru-RU" sz="4000" dirty="0"/>
              <a:t>,</a:t>
            </a:r>
            <a:r>
              <a:rPr lang="ru-RU" sz="4000" dirty="0" smtClean="0"/>
              <a:t> </a:t>
            </a:r>
            <a:r>
              <a:rPr lang="ru-RU" sz="4000" dirty="0"/>
              <a:t>б</a:t>
            </a:r>
            <a:r>
              <a:rPr lang="ru-RU" sz="4000" dirty="0" smtClean="0"/>
              <a:t>олезнь, бешенство, известие.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628800"/>
            <a:ext cx="923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+mj-lt"/>
              </a:rPr>
              <a:t>пёс</a:t>
            </a:r>
            <a:endParaRPr lang="ru-RU" sz="40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301038" cy="585791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На проталинке у берёзки вырос подснежник. Он был </a:t>
            </a:r>
            <a:r>
              <a:rPr lang="ru-RU" b="1" dirty="0" smtClean="0"/>
              <a:t>красивый</a:t>
            </a:r>
            <a:r>
              <a:rPr lang="ru-RU" dirty="0" smtClean="0"/>
              <a:t>, </a:t>
            </a:r>
            <a:r>
              <a:rPr lang="ru-RU" dirty="0" err="1" smtClean="0"/>
              <a:t>нежно-голубой</a:t>
            </a:r>
            <a:r>
              <a:rPr lang="ru-RU" dirty="0" smtClean="0"/>
              <a:t>, тоненький и хрупкий. Как этот </a:t>
            </a:r>
            <a:r>
              <a:rPr lang="ru-RU" b="1" dirty="0" smtClean="0"/>
              <a:t>чудесный</a:t>
            </a:r>
            <a:r>
              <a:rPr lang="ru-RU" dirty="0" smtClean="0"/>
              <a:t> цветок не погиб от ветров и ночных заморозков? Мы полюбовались на </a:t>
            </a:r>
            <a:r>
              <a:rPr lang="ru-RU" b="1" dirty="0" smtClean="0"/>
              <a:t>прекрасный</a:t>
            </a:r>
            <a:r>
              <a:rPr lang="ru-RU" dirty="0" smtClean="0"/>
              <a:t> подснежник, но срывать его не стали.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597120"/>
          </a:xfrm>
        </p:spPr>
        <p:txBody>
          <a:bodyPr/>
          <a:lstStyle/>
          <a:p>
            <a:pPr algn="ctr"/>
            <a:r>
              <a:rPr lang="ru-RU" dirty="0" smtClean="0"/>
              <a:t>Что такое синонимы?</a:t>
            </a:r>
            <a:br>
              <a:rPr lang="ru-RU" dirty="0" smtClean="0"/>
            </a:br>
            <a:r>
              <a:rPr lang="ru-RU" dirty="0" smtClean="0"/>
              <a:t>Какие они имеют особенности?</a:t>
            </a:r>
            <a:br>
              <a:rPr lang="ru-RU" dirty="0" smtClean="0"/>
            </a:br>
            <a:r>
              <a:rPr lang="ru-RU" dirty="0" smtClean="0"/>
              <a:t>Для чего синонимы используются в тексте?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1143000"/>
          </a:xfrm>
          <a:solidFill>
            <a:srgbClr val="FFB9E8"/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</a:rPr>
              <a:t> </a:t>
            </a:r>
            <a:r>
              <a:rPr lang="ru-RU" sz="4000" b="1" dirty="0">
                <a:solidFill>
                  <a:srgbClr val="000099"/>
                </a:solidFill>
              </a:rPr>
              <a:t>«Аргументация своего ответа»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1700" dirty="0"/>
              <a:t> </a:t>
            </a:r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/>
              <a:t>1.На </a:t>
            </a:r>
            <a:r>
              <a:rPr lang="ru-RU" sz="3600" b="1" dirty="0" smtClean="0"/>
              <a:t>занятии </a:t>
            </a:r>
            <a:r>
              <a:rPr lang="ru-RU" sz="3600" b="1" dirty="0"/>
              <a:t>я </a:t>
            </a:r>
            <a:r>
              <a:rPr lang="ru-RU" sz="3600" b="1" dirty="0" smtClean="0"/>
              <a:t>работал(не работал), потому </a:t>
            </a:r>
            <a:r>
              <a:rPr lang="ru-RU" sz="3600" b="1" dirty="0"/>
              <a:t>что………</a:t>
            </a:r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/>
              <a:t>2.Своей работой на </a:t>
            </a:r>
            <a:r>
              <a:rPr lang="ru-RU" sz="3600" b="1" dirty="0" smtClean="0"/>
              <a:t>занятии </a:t>
            </a:r>
            <a:r>
              <a:rPr lang="ru-RU" sz="3600" b="1" dirty="0"/>
              <a:t>я………</a:t>
            </a:r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 smtClean="0"/>
              <a:t>3.Занятие </a:t>
            </a:r>
            <a:r>
              <a:rPr lang="ru-RU" sz="3600" b="1" dirty="0"/>
              <a:t>для меня </a:t>
            </a:r>
            <a:r>
              <a:rPr lang="ru-RU" sz="3600" b="1" dirty="0" smtClean="0"/>
              <a:t>показалось…….</a:t>
            </a:r>
            <a:endParaRPr lang="ru-RU" sz="3600" b="1" dirty="0"/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/>
              <a:t>4.За </a:t>
            </a:r>
            <a:r>
              <a:rPr lang="ru-RU" sz="3600" b="1" dirty="0" smtClean="0"/>
              <a:t>занятие </a:t>
            </a:r>
            <a:r>
              <a:rPr lang="ru-RU" sz="3600" b="1" dirty="0"/>
              <a:t>я…..</a:t>
            </a:r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/>
              <a:t>5.Мое настроение……..</a:t>
            </a:r>
          </a:p>
          <a:p>
            <a:pPr marL="136525" indent="0">
              <a:lnSpc>
                <a:spcPct val="80000"/>
              </a:lnSpc>
              <a:buFontTx/>
              <a:buNone/>
            </a:pPr>
            <a:r>
              <a:rPr lang="ru-RU" sz="3600" b="1" dirty="0"/>
              <a:t>6.Материал </a:t>
            </a:r>
            <a:r>
              <a:rPr lang="ru-RU" sz="3600" b="1" dirty="0" smtClean="0"/>
              <a:t>занятия </a:t>
            </a:r>
            <a:r>
              <a:rPr lang="ru-RU" sz="3600" b="1" dirty="0"/>
              <a:t>мне был………</a:t>
            </a:r>
          </a:p>
          <a:p>
            <a:pPr marL="136525" indent="0">
              <a:lnSpc>
                <a:spcPct val="80000"/>
              </a:lnSpc>
            </a:pPr>
            <a:endParaRPr lang="ru-RU" sz="2400" b="1" dirty="0"/>
          </a:p>
          <a:p>
            <a:pPr marL="136525" indent="0">
              <a:lnSpc>
                <a:spcPct val="80000"/>
              </a:lnSpc>
            </a:pPr>
            <a:endParaRPr lang="ru-RU" sz="2400" b="1" dirty="0"/>
          </a:p>
          <a:p>
            <a:pPr marL="136525" indent="0">
              <a:lnSpc>
                <a:spcPct val="80000"/>
              </a:lnSpc>
            </a:pPr>
            <a:endParaRPr lang="ru-RU" sz="2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73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Синонимы друг друга дополняют,</a:t>
            </a:r>
            <a:br>
              <a:rPr lang="ru-RU" sz="4400" dirty="0" smtClean="0"/>
            </a:br>
            <a:r>
              <a:rPr lang="ru-RU" sz="4400" dirty="0" smtClean="0"/>
              <a:t>и нашу речь они обогащают.</a:t>
            </a:r>
            <a:br>
              <a:rPr lang="ru-RU" sz="4400" dirty="0" smtClean="0"/>
            </a:br>
            <a:r>
              <a:rPr lang="ru-RU" sz="4400" dirty="0" smtClean="0"/>
              <a:t>Порою друг на друга непохожи,</a:t>
            </a:r>
            <a:br>
              <a:rPr lang="ru-RU" sz="4400" dirty="0" smtClean="0"/>
            </a:br>
            <a:r>
              <a:rPr lang="ru-RU" sz="4400" dirty="0" smtClean="0"/>
              <a:t>значение у них одно и то же:</a:t>
            </a:r>
            <a:br>
              <a:rPr lang="ru-RU" sz="4400" dirty="0" smtClean="0"/>
            </a:br>
            <a:r>
              <a:rPr lang="ru-RU" sz="4400" dirty="0" smtClean="0"/>
              <a:t>хороший – славный,</a:t>
            </a:r>
            <a:br>
              <a:rPr lang="ru-RU" sz="4400" dirty="0" smtClean="0"/>
            </a:br>
            <a:r>
              <a:rPr lang="ru-RU" sz="4400" dirty="0" smtClean="0"/>
              <a:t>правильный – отличный,</a:t>
            </a:r>
            <a:br>
              <a:rPr lang="ru-RU" sz="4400" dirty="0" smtClean="0"/>
            </a:br>
            <a:r>
              <a:rPr lang="ru-RU" sz="4400" dirty="0" smtClean="0"/>
              <a:t>красивый – милый или симпатичный!</a:t>
            </a:r>
            <a:br>
              <a:rPr lang="ru-RU" sz="4400" dirty="0" smtClean="0"/>
            </a:br>
            <a:r>
              <a:rPr lang="ru-RU" sz="4400" dirty="0" smtClean="0">
                <a:solidFill>
                  <a:srgbClr val="FF0000"/>
                </a:solidFill>
              </a:rPr>
              <a:t>Спасибо за работу!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80920" cy="3168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Ссылки на интернет ресурсы:</a:t>
            </a:r>
            <a:br>
              <a:rPr lang="ru-RU" sz="4000" dirty="0" smtClean="0"/>
            </a:br>
            <a:r>
              <a:rPr lang="ru-RU" sz="4000" dirty="0" smtClean="0"/>
              <a:t>подснежник </a:t>
            </a:r>
            <a:r>
              <a:rPr lang="en-US" sz="4000" dirty="0" smtClean="0">
                <a:solidFill>
                  <a:schemeClr val="tx1"/>
                </a:solidFill>
                <a:hlinkClick r:id="rId2"/>
              </a:rPr>
              <a:t>http://www.proza.ru/pics/2011/04/17/1651.jpg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/>
              <a:t>слайд 11- </a:t>
            </a:r>
            <a:r>
              <a:rPr lang="ru-RU" sz="3600" dirty="0" smtClean="0"/>
              <a:t>Электронная физкультминутка для глаз – автор  Галкина Инна Анатольевна -</a:t>
            </a:r>
            <a:br>
              <a:rPr lang="ru-RU" sz="3600" dirty="0" smtClean="0"/>
            </a:br>
            <a:r>
              <a:rPr lang="ru-RU" sz="4000" dirty="0" smtClean="0"/>
              <a:t>http://www.proshkolu.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305800" cy="4165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Приготовимся немножко:</a:t>
            </a:r>
            <a:br>
              <a:rPr lang="ru-RU" sz="4400" dirty="0" smtClean="0"/>
            </a:br>
            <a:r>
              <a:rPr lang="ru-RU" sz="4400" dirty="0" smtClean="0"/>
              <a:t>разотрём ладошки.</a:t>
            </a:r>
            <a:br>
              <a:rPr lang="ru-RU" sz="4400" dirty="0" smtClean="0"/>
            </a:br>
            <a:r>
              <a:rPr lang="ru-RU" sz="4400" dirty="0" smtClean="0"/>
              <a:t>Чтобы лучше слушать –</a:t>
            </a:r>
            <a:br>
              <a:rPr lang="ru-RU" sz="4400" dirty="0" smtClean="0"/>
            </a:br>
            <a:r>
              <a:rPr lang="ru-RU" sz="4400" dirty="0" smtClean="0"/>
              <a:t>растираем уши.</a:t>
            </a:r>
            <a:br>
              <a:rPr lang="ru-RU" sz="4400" dirty="0" smtClean="0"/>
            </a:br>
            <a:r>
              <a:rPr lang="ru-RU" sz="4400" dirty="0" smtClean="0"/>
              <a:t>Разотрём теперь и лоб,</a:t>
            </a:r>
            <a:br>
              <a:rPr lang="ru-RU" sz="4400" dirty="0" smtClean="0"/>
            </a:br>
            <a:r>
              <a:rPr lang="ru-RU" sz="4400" dirty="0" smtClean="0"/>
              <a:t>чтобы лучше думать мог!</a:t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3" name="CHajkovskij_Petr_Ilich_-Vremena_goda_-_Aprel_Podsnezhnik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80312" y="5589240"/>
            <a:ext cx="448816" cy="44881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5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0"/>
            <a:ext cx="542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301038" cy="585791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На проталинке у берёзки вырос подснежник. Он был </a:t>
            </a:r>
            <a:r>
              <a:rPr lang="ru-RU" b="1" dirty="0" smtClean="0"/>
              <a:t>красивый</a:t>
            </a:r>
            <a:r>
              <a:rPr lang="ru-RU" dirty="0" smtClean="0"/>
              <a:t>, </a:t>
            </a:r>
            <a:r>
              <a:rPr lang="ru-RU" dirty="0" err="1" smtClean="0"/>
              <a:t>нежно-голубой</a:t>
            </a:r>
            <a:r>
              <a:rPr lang="ru-RU" dirty="0" smtClean="0"/>
              <a:t>, тоненький и хрупкий. Как этот </a:t>
            </a:r>
            <a:r>
              <a:rPr lang="ru-RU" b="1" dirty="0" smtClean="0"/>
              <a:t>красивый</a:t>
            </a:r>
            <a:r>
              <a:rPr lang="ru-RU" dirty="0" smtClean="0"/>
              <a:t> цветок не погиб от ветров и ночных заморозков? Мы полюбовались на </a:t>
            </a:r>
            <a:r>
              <a:rPr lang="ru-RU" b="1" dirty="0" smtClean="0"/>
              <a:t>красивый</a:t>
            </a:r>
            <a:r>
              <a:rPr lang="ru-RU" dirty="0" smtClean="0"/>
              <a:t> подснежник, но срывать его не стали.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3058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Синонимы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377808" cy="1863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400" dirty="0" smtClean="0"/>
              <a:t>Цель: знакомство с синонимами.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852936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+mj-lt"/>
              </a:rPr>
              <a:t>Задачи: учиться находить, подбирать синонимы;</a:t>
            </a:r>
            <a:br>
              <a:rPr lang="ru-RU" sz="3600" dirty="0" smtClean="0">
                <a:solidFill>
                  <a:schemeClr val="tx2"/>
                </a:solidFill>
                <a:latin typeface="+mj-lt"/>
              </a:rPr>
            </a:b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узнать их особенности;</a:t>
            </a:r>
            <a:br>
              <a:rPr lang="ru-RU" sz="3600" dirty="0" smtClean="0">
                <a:solidFill>
                  <a:schemeClr val="tx2"/>
                </a:solidFill>
                <a:latin typeface="+mj-lt"/>
              </a:rPr>
            </a:b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обогащать свою речь.</a:t>
            </a:r>
            <a:endParaRPr lang="ru-RU" sz="36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85860"/>
            <a:ext cx="7056784" cy="3871332"/>
          </a:xfrm>
        </p:spPr>
        <p:txBody>
          <a:bodyPr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       Синонимы –  это слова,          близкие по значению. </a:t>
            </a:r>
            <a:r>
              <a:rPr lang="ru-RU" sz="5400" dirty="0" smtClean="0"/>
              <a:t>От греческого слова «</a:t>
            </a:r>
            <a:r>
              <a:rPr lang="en-US" sz="5400" dirty="0" err="1" smtClean="0"/>
              <a:t>sinonumos</a:t>
            </a:r>
            <a:r>
              <a:rPr lang="ru-RU" sz="5400" dirty="0" smtClean="0"/>
              <a:t>»,что значит «одноимённый». </a:t>
            </a:r>
            <a:endParaRPr lang="ru-RU" sz="5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928992" cy="324036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                                         восхитительный                                                   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 отличный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замечательный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превосходный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 великолепный  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6712"/>
            <a:ext cx="3114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Прекрасный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56792"/>
            <a:ext cx="24727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чудесный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04864"/>
            <a:ext cx="3032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tx2"/>
                </a:solidFill>
              </a:rPr>
              <a:t>п</a:t>
            </a:r>
            <a:r>
              <a:rPr lang="ru-RU" sz="4000" dirty="0" smtClean="0">
                <a:solidFill>
                  <a:schemeClr val="tx2"/>
                </a:solidFill>
              </a:rPr>
              <a:t>релестный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780928"/>
            <a:ext cx="19309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чудный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429000"/>
            <a:ext cx="35967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изумительный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421484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/>
              <a:t>    Прекрасный,</a:t>
            </a:r>
            <a:br>
              <a:rPr lang="ru-RU" sz="4000" dirty="0" smtClean="0"/>
            </a:br>
            <a:r>
              <a:rPr lang="ru-RU" sz="4000" dirty="0" smtClean="0"/>
              <a:t>чудесный,</a:t>
            </a:r>
            <a:br>
              <a:rPr lang="ru-RU" sz="4000" dirty="0" smtClean="0"/>
            </a:br>
            <a:r>
              <a:rPr lang="ru-RU" sz="4000" dirty="0" smtClean="0"/>
              <a:t>прелестный,</a:t>
            </a:r>
            <a:br>
              <a:rPr lang="ru-RU" sz="4000" dirty="0" smtClean="0"/>
            </a:br>
            <a:r>
              <a:rPr lang="ru-RU" sz="4000" dirty="0" smtClean="0"/>
              <a:t>чудный,</a:t>
            </a:r>
            <a:br>
              <a:rPr lang="ru-RU" sz="4000" dirty="0" smtClean="0"/>
            </a:br>
            <a:r>
              <a:rPr lang="ru-RU" sz="4000" dirty="0" smtClean="0"/>
              <a:t>изумительный.</a:t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592</TotalTime>
  <Words>210</Words>
  <Application>Microsoft Office PowerPoint</Application>
  <PresentationFormat>Экран (4:3)</PresentationFormat>
  <Paragraphs>33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Синонимы</vt:lpstr>
      <vt:lpstr>Приготовимся немножко: разотрём ладошки. Чтобы лучше слушать – растираем уши. Разотрём теперь и лоб, чтобы лучше думать мог! </vt:lpstr>
      <vt:lpstr>Слайд 3</vt:lpstr>
      <vt:lpstr>На проталинке у берёзки вырос подснежник. Он был красивый, нежно-голубой, тоненький и хрупкий. Как этот красивый цветок не погиб от ветров и ночных заморозков? Мы полюбовались на красивый подснежник, но срывать его не стали.</vt:lpstr>
      <vt:lpstr>Синонимы</vt:lpstr>
      <vt:lpstr> Цель: знакомство с синонимами.  </vt:lpstr>
      <vt:lpstr>       Синонимы –  это слова,          близкие по значению. От греческого слова «sinonumos»,что значит «одноимённый». </vt:lpstr>
      <vt:lpstr>                                         восхитительный                                                                                              отличный                                         замечательный                                          превосходный                                           великолепный   </vt:lpstr>
      <vt:lpstr>    Прекрасный, чудесный, прелестный, чудный, изумительный. </vt:lpstr>
      <vt:lpstr>Хворостина – длинный прут, ветка. Прут – тонкая, гибкая ветка без листьев. Раньше – «рано»,в прежнее время. Прежде – до этого времени, раньше, сперва, сначала.</vt:lpstr>
      <vt:lpstr>Слайд 11</vt:lpstr>
      <vt:lpstr>Выберите   синонимы к данным словам: 1.Собака,  , лошадь, коза, корова, псина. 2.Друг, ровесник, одноклассник,   товарищ, приятель, знакомый. 3.Лодырь, бездельник, лентяй, труженик, работник, помощник. 4.Гнев, радость, ярость, болезнь, бешенство, известие. </vt:lpstr>
      <vt:lpstr>На проталинке у берёзки вырос подснежник. Он был красивый, нежно-голубой, тоненький и хрупкий. Как этот чудесный цветок не погиб от ветров и ночных заморозков? Мы полюбовались на прекрасный подснежник, но срывать его не стали.</vt:lpstr>
      <vt:lpstr>Что такое синонимы? Какие они имеют особенности? Для чего синонимы используются в тексте?</vt:lpstr>
      <vt:lpstr> «Аргументация своего ответа»</vt:lpstr>
      <vt:lpstr>Синонимы друг друга дополняют, и нашу речь они обогащают. Порою друг на друга непохожи, значение у них одно и то же: хороший – славный, правильный – отличный, красивый – милый или симпатичный! Спасибо за работу!</vt:lpstr>
      <vt:lpstr>Ссылки на интернет ресурсы: подснежник http://www.proza.ru/pics/2011/04/17/1651.jpg слайд 11- Электронная физкультминутка для глаз – автор  Галкина Инна Анатольевна - http://www.proshkolu.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Синонимы</dc:title>
  <dc:creator>Admin</dc:creator>
  <cp:lastModifiedBy>Нина Пищагина</cp:lastModifiedBy>
  <cp:revision>59</cp:revision>
  <dcterms:created xsi:type="dcterms:W3CDTF">2011-02-28T16:02:45Z</dcterms:created>
  <dcterms:modified xsi:type="dcterms:W3CDTF">2015-09-21T18:38:18Z</dcterms:modified>
</cp:coreProperties>
</file>