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99" r:id="rId3"/>
    <p:sldId id="272" r:id="rId4"/>
    <p:sldId id="273" r:id="rId5"/>
    <p:sldId id="275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7" r:id="rId15"/>
    <p:sldId id="288" r:id="rId16"/>
    <p:sldId id="286" r:id="rId17"/>
    <p:sldId id="289" r:id="rId18"/>
    <p:sldId id="285" r:id="rId19"/>
    <p:sldId id="290" r:id="rId20"/>
    <p:sldId id="291" r:id="rId21"/>
    <p:sldId id="292" r:id="rId22"/>
    <p:sldId id="296" r:id="rId23"/>
    <p:sldId id="295" r:id="rId24"/>
    <p:sldId id="297" r:id="rId25"/>
    <p:sldId id="294" r:id="rId26"/>
    <p:sldId id="298" r:id="rId27"/>
    <p:sldId id="293" r:id="rId28"/>
    <p:sldId id="276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90" autoAdjust="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ducationquizzes.com/library/Nature/BritishBirds/Eurasian-Siskin-C.jpg" TargetMode="External"/><Relationship Id="rId13" Type="http://schemas.openxmlformats.org/officeDocument/2006/relationships/hyperlink" Target="http://www.afonnews.ru/media/pic_middle/0/228.jpg" TargetMode="External"/><Relationship Id="rId18" Type="http://schemas.openxmlformats.org/officeDocument/2006/relationships/hyperlink" Target="http://lol54.ru/uploads/posts/2012-02/1330431526_013.jpg" TargetMode="External"/><Relationship Id="rId26" Type="http://schemas.openxmlformats.org/officeDocument/2006/relationships/hyperlink" Target="http://www.anywalls.com/pic/201305/640x480/anywalls.com-65871.jpg" TargetMode="External"/><Relationship Id="rId3" Type="http://schemas.openxmlformats.org/officeDocument/2006/relationships/hyperlink" Target="http://kino-server.myjino.ru/mp3/chechetka-golos-6936-onbird.ru.mp3" TargetMode="External"/><Relationship Id="rId21" Type="http://schemas.openxmlformats.org/officeDocument/2006/relationships/hyperlink" Target="http://ictv.ua/images/gallery/2013/03/25/20130325130447.jpg" TargetMode="External"/><Relationship Id="rId34" Type="http://schemas.openxmlformats.org/officeDocument/2006/relationships/hyperlink" Target="http://s002.radikal.ru/i199/1006/40/6842b0586266.jpg" TargetMode="External"/><Relationship Id="rId7" Type="http://schemas.openxmlformats.org/officeDocument/2006/relationships/hyperlink" Target="http://www.zoogeo365.ru/images/public/20101203/chibis_big.jpg" TargetMode="External"/><Relationship Id="rId12" Type="http://schemas.openxmlformats.org/officeDocument/2006/relationships/hyperlink" Target="http://aves.land.kiev.ua/kartinka/2202.jpg" TargetMode="External"/><Relationship Id="rId17" Type="http://schemas.openxmlformats.org/officeDocument/2006/relationships/hyperlink" Target="http://iv-flowers.com/pics/polyarnaya-gagara-1.jpg" TargetMode="External"/><Relationship Id="rId25" Type="http://schemas.openxmlformats.org/officeDocument/2006/relationships/hyperlink" Target="http://www.zastavki.com/pictures/640x480/2012/Animals_Birds_Parrot_from_the_tropics_013241_29.jpg" TargetMode="External"/><Relationship Id="rId33" Type="http://schemas.openxmlformats.org/officeDocument/2006/relationships/hyperlink" Target="http://www.krasfun.ru/images/2011/8/cf0c9_0_6acdd_e9333891_XL" TargetMode="External"/><Relationship Id="rId2" Type="http://schemas.openxmlformats.org/officeDocument/2006/relationships/hyperlink" Target="http://farm3.staticflickr.com/2338/2998416849_2227cd2180_z.jpg?zz=1" TargetMode="External"/><Relationship Id="rId16" Type="http://schemas.openxmlformats.org/officeDocument/2006/relationships/hyperlink" Target="http://www.kimmeria.com/kimmeria/images/feo_nature/nature_41.jpg" TargetMode="External"/><Relationship Id="rId20" Type="http://schemas.openxmlformats.org/officeDocument/2006/relationships/hyperlink" Target="http://mediasubs.ru/group/uploads/mi/mir-iskusstva-tvorchestva-i-krasotyi/image2/ExMjItZjd.jpg" TargetMode="External"/><Relationship Id="rId29" Type="http://schemas.openxmlformats.org/officeDocument/2006/relationships/hyperlink" Target="http://rasfokus.ru/images/photos/medium/e0b3bed726c1771548f90b7fd1a201f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oetryclub.com.ua/upload/poem_all/00377089.jpg" TargetMode="External"/><Relationship Id="rId11" Type="http://schemas.openxmlformats.org/officeDocument/2006/relationships/hyperlink" Target="http://img0.liveinternet.ru/images/attach/c/1/60/27/60027625_tsparrow01ah.jpg" TargetMode="External"/><Relationship Id="rId24" Type="http://schemas.openxmlformats.org/officeDocument/2006/relationships/hyperlink" Target="http://ikar62.ru/upload/images/97/97cfde6bdf305582b1b293da8a9f0658thumb640x480.jpg" TargetMode="External"/><Relationship Id="rId32" Type="http://schemas.openxmlformats.org/officeDocument/2006/relationships/hyperlink" Target="http://galereika.net/_ph/156/2/174471610.jpg" TargetMode="External"/><Relationship Id="rId5" Type="http://schemas.openxmlformats.org/officeDocument/2006/relationships/hyperlink" Target="http://image.tsn.ua/media/images2/585xX/May2012/383610069.jpg" TargetMode="External"/><Relationship Id="rId15" Type="http://schemas.openxmlformats.org/officeDocument/2006/relationships/hyperlink" Target="http://de.academic.ru/pictures/dewiki/67/Citrine_Wagtail_(Moticilla_citreola)_12-10-2006_1-29-57_PM.JPG" TargetMode="External"/><Relationship Id="rId23" Type="http://schemas.openxmlformats.org/officeDocument/2006/relationships/hyperlink" Target="http://mytime.net.ua/pics/news/6200.jpg" TargetMode="External"/><Relationship Id="rId28" Type="http://schemas.openxmlformats.org/officeDocument/2006/relationships/hyperlink" Target="http://www.turkeyforfriends.com/_fr/72/3584459.jpg" TargetMode="External"/><Relationship Id="rId36" Type="http://schemas.openxmlformats.org/officeDocument/2006/relationships/slide" Target="slide1.xml"/><Relationship Id="rId10" Type="http://schemas.openxmlformats.org/officeDocument/2006/relationships/hyperlink" Target="http://zvuki-tut.narod.ru/samples/CHibis.mp3" TargetMode="External"/><Relationship Id="rId19" Type="http://schemas.openxmlformats.org/officeDocument/2006/relationships/hyperlink" Target="http://wallpampers.ru/wallpapers/21531/Peacock%20Feathers.jpg" TargetMode="External"/><Relationship Id="rId31" Type="http://schemas.openxmlformats.org/officeDocument/2006/relationships/hyperlink" Target="http://www.libirding.com/GrebeRedNeck.jpg" TargetMode="External"/><Relationship Id="rId4" Type="http://schemas.openxmlformats.org/officeDocument/2006/relationships/hyperlink" Target="http://foto.news.d-ecologic.ru/uploads/posts/2013-05/drdbcx4sh9.jpg" TargetMode="External"/><Relationship Id="rId9" Type="http://schemas.openxmlformats.org/officeDocument/2006/relationships/hyperlink" Target="http://iv-flowers.com/pics/svistunki-i-treskunki-1.jpg" TargetMode="External"/><Relationship Id="rId14" Type="http://schemas.openxmlformats.org/officeDocument/2006/relationships/hyperlink" Target="http://img03.rl0.ru/pgc/432x288/51a1150b-2dbd-8f3d-2dbd-8f321f9a5421.photo.0.jpg" TargetMode="External"/><Relationship Id="rId22" Type="http://schemas.openxmlformats.org/officeDocument/2006/relationships/hyperlink" Target="http://widepic.ru/wall/17/ptica_robin_1600x1200.jpg" TargetMode="External"/><Relationship Id="rId27" Type="http://schemas.openxmlformats.org/officeDocument/2006/relationships/hyperlink" Target="http://pernatidruzi.org.ua/pictures/zjablyk_ptax1_m.jpg" TargetMode="External"/><Relationship Id="rId30" Type="http://schemas.openxmlformats.org/officeDocument/2006/relationships/hyperlink" Target="http://img3.proshkolu.ru/content/media/pic/std/1000000/675000/674750-e287ea9e2a88f24b.jpg" TargetMode="External"/><Relationship Id="rId35" Type="http://schemas.openxmlformats.org/officeDocument/2006/relationships/hyperlink" Target="http://photos1.blogger.com/hello/219/3688/400/WeaverBlueSky8x12_800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4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8.xml"/><Relationship Id="rId10" Type="http://schemas.openxmlformats.org/officeDocument/2006/relationships/slide" Target="slide16.xml"/><Relationship Id="rId4" Type="http://schemas.openxmlformats.org/officeDocument/2006/relationships/slide" Target="slide6.xml"/><Relationship Id="rId9" Type="http://schemas.openxmlformats.org/officeDocument/2006/relationships/slide" Target="slide14.xml"/><Relationship Id="rId1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audio" Target="../media/audio3.bin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slide" Target="slide3.xml"/><Relationship Id="rId4" Type="http://schemas.openxmlformats.org/officeDocument/2006/relationships/audio" Target="../media/audio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право 67">
            <a:hlinkClick r:id="" action="ppaction://hlinkshowjump?jump=nextslide"/>
          </p:cNvPr>
          <p:cNvSpPr/>
          <p:nvPr/>
        </p:nvSpPr>
        <p:spPr>
          <a:xfrm>
            <a:off x="4114800" y="6019800"/>
            <a:ext cx="914400" cy="6096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39833" y="5257800"/>
            <a:ext cx="7664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Автор: Буряк Мария Викторовна, учитель начальных классов,</a:t>
            </a:r>
          </a:p>
          <a:p>
            <a:pPr algn="ctr"/>
            <a:r>
              <a:rPr lang="ru-RU" dirty="0" smtClean="0"/>
              <a:t>ГБОУ СОШ «ОЦ» пос. Поляков Самарской области</a:t>
            </a:r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3314700" y="1676400"/>
            <a:ext cx="2514600" cy="7620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Пух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4" descr="http://www.zoogeo365.ru/images/public/20101203/chibis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74239">
            <a:off x="5816202" y="1765411"/>
            <a:ext cx="2647384" cy="182389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Picture 4" descr="http://aves.land.kiev.ua/kartinka/2202.jpg"/>
          <p:cNvPicPr>
            <a:picLocks noChangeAspect="1" noChangeArrowheads="1"/>
          </p:cNvPicPr>
          <p:nvPr/>
        </p:nvPicPr>
        <p:blipFill>
          <a:blip r:embed="rId4"/>
          <a:srcRect t="4771" b="7156"/>
          <a:stretch>
            <a:fillRect/>
          </a:stretch>
        </p:blipFill>
        <p:spPr bwMode="auto">
          <a:xfrm rot="21088291">
            <a:off x="727262" y="1703620"/>
            <a:ext cx="2554882" cy="177731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739833" y="457200"/>
            <a:ext cx="76643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Интерактивная игра</a:t>
            </a:r>
          </a:p>
          <a:p>
            <a:pPr algn="ctr"/>
            <a:r>
              <a:rPr lang="ru-RU" sz="2800" dirty="0" smtClean="0"/>
              <a:t>для учащихся начальной школы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38500" y="4114800"/>
            <a:ext cx="2667000" cy="1066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перья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29100" y="2933700"/>
            <a:ext cx="685800" cy="9906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Управляющая кнопка: сведения 15">
            <a:hlinkClick r:id="rId5" action="ppaction://hlinksldjump" highlightClick="1"/>
          </p:cNvPr>
          <p:cNvSpPr/>
          <p:nvPr/>
        </p:nvSpPr>
        <p:spPr>
          <a:xfrm>
            <a:off x="8305800" y="6019800"/>
            <a:ext cx="533400" cy="533400"/>
          </a:xfrm>
          <a:prstGeom prst="actionButtonInformat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ней говорят: «Птичка невеличка, а лёд ломает!»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3429000"/>
            <a:ext cx="1992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коростель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1628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36576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638800" y="3429000"/>
            <a:ext cx="1298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гагара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0" y="5867400"/>
            <a:ext cx="2077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трясогузка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70866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334000" y="5943600"/>
            <a:ext cx="1661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пингвин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http://img03.rl0.ru/pgc/432x288/51a1150b-2dbd-8f3d-2dbd-8f321f9a5421.photo.0.jpg"/>
          <p:cNvPicPr>
            <a:picLocks noChangeAspect="1" noChangeArrowheads="1"/>
          </p:cNvPicPr>
          <p:nvPr/>
        </p:nvPicPr>
        <p:blipFill>
          <a:blip r:embed="rId4"/>
          <a:srcRect t="7143"/>
          <a:stretch>
            <a:fillRect/>
          </a:stretch>
        </p:blipFill>
        <p:spPr bwMode="auto">
          <a:xfrm>
            <a:off x="4953000" y="4038600"/>
            <a:ext cx="2667000" cy="185208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7" name="Picture 2" descr="http://de.academic.ru/pictures/dewiki/67/Citrine_Wagtail_%28Moticilla_citreola%29_12-10-2006_1-29-57_P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4038600"/>
            <a:ext cx="2628900" cy="18288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3556" name="Picture 4" descr="http://www.kimmeria.com/kimmeria/images/feo_nature/nature_4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7800" y="1726474"/>
            <a:ext cx="2590800" cy="170252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3558" name="Picture 6" descr="http://iv-flowers.com/pics/polyarnaya-gagara-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14900" y="1676400"/>
            <a:ext cx="2628900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Трясогузка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 descr="http://de.academic.ru/pictures/dewiki/67/Citrine_Wagtail_%28Moticilla_citreola%29_12-10-2006_1-29-57_P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0150" y="1371600"/>
            <a:ext cx="6743700" cy="44958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58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5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530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76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помогает казуару не разбить голову, когда он на высокой скорости бежит сквозь густые заросли?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1905000"/>
            <a:ext cx="3252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Быстрая реакция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63246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096000" y="1981200"/>
            <a:ext cx="1095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Слух 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600200" y="4114800"/>
            <a:ext cx="1561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Зрение 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981200" y="4876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257800" y="3962400"/>
            <a:ext cx="289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Шлемовидный нарост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19812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6400800" y="4876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Казуар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2" name="Picture 2" descr="http://lol54.ru/uploads/posts/2012-02/1330431526_0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4013" y="1295400"/>
            <a:ext cx="6895974" cy="46023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58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5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530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76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Какого цвета на самом деле павлиньи перья?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1905000"/>
            <a:ext cx="2385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коричневые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63246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791200" y="1905000"/>
            <a:ext cx="1798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зелёные 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4114800"/>
            <a:ext cx="1245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синие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981200" y="4876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181600" y="4114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чёрные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6400800" y="4953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19812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Павлиньи перья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AutoShape 2" descr="http://wallpampers.ru/wallpapers/21531/Peacock%20Feathers.jpg"/>
          <p:cNvSpPr>
            <a:spLocks noChangeAspect="1" noChangeArrowheads="1"/>
          </p:cNvSpPr>
          <p:nvPr/>
        </p:nvSpPr>
        <p:spPr bwMode="auto">
          <a:xfrm>
            <a:off x="155575" y="-2765425"/>
            <a:ext cx="9229725" cy="5772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Documents and Settings\Admin\Рабочий стол\Peacock Feathe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1070" y="1371600"/>
            <a:ext cx="7261860" cy="453866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58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5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530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76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Клёст начинает гнездиться ещё в феврале, если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1905000"/>
            <a:ext cx="2384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зима тёплая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953000" y="1676400"/>
            <a:ext cx="32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много снега на ёлках 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914400" y="4114800"/>
            <a:ext cx="3027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в лесу нет совы 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981200" y="4876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257800" y="4114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много шишек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19812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6400800" y="4876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63246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Клёст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4" name="Picture 2" descr="http://mediasubs.ru/group/uploads/mi/mir-iskusstva-tvorchestva-i-krasotyi/image2/ExMjItZjd.jpg"/>
          <p:cNvPicPr>
            <a:picLocks noChangeAspect="1" noChangeArrowheads="1"/>
          </p:cNvPicPr>
          <p:nvPr/>
        </p:nvPicPr>
        <p:blipFill>
          <a:blip r:embed="rId5"/>
          <a:srcRect l="5556" t="4089" r="7333" b="5963"/>
          <a:stretch>
            <a:fillRect/>
          </a:stretch>
        </p:blipFill>
        <p:spPr bwMode="auto">
          <a:xfrm>
            <a:off x="1143000" y="1295400"/>
            <a:ext cx="6858000" cy="461865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58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5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53000" y="38862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76800" y="1752600"/>
            <a:ext cx="3505200" cy="1676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времени нужно, чтобы сварить всмятку </a:t>
            </a:r>
            <a:r>
              <a:rPr lang="ru-RU" sz="28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страусиное</a:t>
            </a:r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яйцо?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0200" y="1905000"/>
            <a:ext cx="15872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5 минут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63246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715000" y="1981200"/>
            <a:ext cx="1888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10 минут 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600200" y="4191000"/>
            <a:ext cx="1888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40 минут 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257800" y="41910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2 часа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1981200" y="2590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1981200" y="4876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324600" y="48768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Страусиное</a:t>
            </a:r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яйцо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0" name="Picture 2" descr="http://ictv.ua/images/gallery/2013/03/25/2013032513044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500" y="1295400"/>
            <a:ext cx="5715000" cy="45720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4800" y="914400"/>
            <a:ext cx="86106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1.Коллектив учащихся разделить на две команды.</a:t>
            </a:r>
          </a:p>
          <a:p>
            <a:pPr algn="just"/>
            <a:r>
              <a:rPr lang="ru-RU" sz="2600" dirty="0" smtClean="0"/>
              <a:t>2.Число на кнопке (слайд 3) обозначает количество баллов, которое получит команда в случае верного ответа. </a:t>
            </a:r>
          </a:p>
          <a:p>
            <a:pPr algn="just"/>
            <a:r>
              <a:rPr lang="ru-RU" sz="2600" dirty="0" smtClean="0"/>
              <a:t>3. Выбрать кнопку и нажать на неё – переход на слайд с вопросом. </a:t>
            </a:r>
          </a:p>
          <a:p>
            <a:pPr algn="just"/>
            <a:r>
              <a:rPr lang="ru-RU" sz="2600" dirty="0" smtClean="0"/>
              <a:t>4.При выборе ответа нажать на стрелку           .</a:t>
            </a:r>
          </a:p>
          <a:p>
            <a:pPr algn="just"/>
            <a:r>
              <a:rPr lang="ru-RU" sz="2600" dirty="0" smtClean="0"/>
              <a:t>5. При неверном ответе стрелка исчезает, при верном – переход на следующий слайд.</a:t>
            </a:r>
          </a:p>
          <a:p>
            <a:pPr algn="just"/>
            <a:r>
              <a:rPr lang="ru-RU" sz="2600" dirty="0" smtClean="0"/>
              <a:t>6. Возврат на слайд 3 по   . Выбранная кнопка закрашивается в зелёный цвет.</a:t>
            </a:r>
          </a:p>
          <a:p>
            <a:pPr algn="just"/>
            <a:r>
              <a:rPr lang="ru-RU" sz="2600" dirty="0" smtClean="0"/>
              <a:t>7.Выигрывает команда, набравшая </a:t>
            </a:r>
            <a:r>
              <a:rPr lang="ru-RU" sz="2600" dirty="0" err="1" smtClean="0"/>
              <a:t>бо́льшее</a:t>
            </a:r>
            <a:r>
              <a:rPr lang="ru-RU" sz="2600" dirty="0" smtClean="0"/>
              <a:t> количество баллов. </a:t>
            </a:r>
          </a:p>
          <a:p>
            <a:pPr algn="just"/>
            <a:r>
              <a:rPr lang="ru-RU" sz="2600" dirty="0" smtClean="0"/>
              <a:t>8.Закончить игру по кнопке       .</a:t>
            </a:r>
            <a:endParaRPr lang="ru-RU" sz="2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3400" y="304800"/>
            <a:ext cx="80772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Инструкция по работе с ресурсом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6048000" y="2916000"/>
            <a:ext cx="609600" cy="4572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Выгнутая вниз стрелка 16"/>
          <p:cNvSpPr/>
          <p:nvPr/>
        </p:nvSpPr>
        <p:spPr>
          <a:xfrm>
            <a:off x="4876800" y="4191000"/>
            <a:ext cx="762000" cy="3810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право 67">
            <a:hlinkClick r:id="" action="ppaction://hlinkshowjump?jump=nextslide"/>
          </p:cNvPr>
          <p:cNvSpPr/>
          <p:nvPr/>
        </p:nvSpPr>
        <p:spPr>
          <a:xfrm>
            <a:off x="4114800" y="6019800"/>
            <a:ext cx="914400" cy="6096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/>
          <p:cNvSpPr/>
          <p:nvPr/>
        </p:nvSpPr>
        <p:spPr>
          <a:xfrm>
            <a:off x="4176000" y="5652000"/>
            <a:ext cx="571500" cy="533400"/>
          </a:xfrm>
          <a:prstGeom prst="mathMultiply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 птица впадает в ярость при виде красного цвета.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8800" y="3429000"/>
            <a:ext cx="1641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скворец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1628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0866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953000" y="3429000"/>
            <a:ext cx="2175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малиновка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209800" y="5867400"/>
            <a:ext cx="8969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гусь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5814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62600" y="5943600"/>
            <a:ext cx="1298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гагара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6" descr="http://iv-flowers.com/pics/polyarnaya-gagara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4114800"/>
            <a:ext cx="2628900" cy="18288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1" name="Picture 2" descr="http://widepic.ru/wall/17/ptica_robin_1600x1200.jpg"/>
          <p:cNvPicPr>
            <a:picLocks noChangeAspect="1" noChangeArrowheads="1"/>
          </p:cNvPicPr>
          <p:nvPr/>
        </p:nvPicPr>
        <p:blipFill>
          <a:blip r:embed="rId5" cstate="print"/>
          <a:srcRect t="12800"/>
          <a:stretch>
            <a:fillRect/>
          </a:stretch>
        </p:blipFill>
        <p:spPr bwMode="auto">
          <a:xfrm>
            <a:off x="4953000" y="1676400"/>
            <a:ext cx="2614277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7890" name="Picture 2" descr="http://mytime.net.ua/pics/news/62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98600" y="4038600"/>
            <a:ext cx="2540000" cy="190500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7892" name="Picture 4" descr="http://ikar62.ru/upload/images/97/97cfde6bdf305582b1b293da8a9f0658thumb640x480.jpg"/>
          <p:cNvPicPr>
            <a:picLocks noChangeAspect="1" noChangeArrowheads="1"/>
          </p:cNvPicPr>
          <p:nvPr/>
        </p:nvPicPr>
        <p:blipFill>
          <a:blip r:embed="rId7"/>
          <a:srcRect t="4000"/>
          <a:stretch>
            <a:fillRect/>
          </a:stretch>
        </p:blipFill>
        <p:spPr bwMode="auto">
          <a:xfrm>
            <a:off x="1498600" y="1676400"/>
            <a:ext cx="2539999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Малиновка 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66" name="Picture 2" descr="http://widepic.ru/wall/17/ptica_robin_1600x12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4950" y="1295400"/>
            <a:ext cx="6134100" cy="46005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такой расписной </a:t>
            </a:r>
            <a:r>
              <a:rPr lang="ru-RU" sz="28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клювач</a:t>
            </a:r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3429000"/>
            <a:ext cx="9476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аист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1628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181600" y="3429000"/>
            <a:ext cx="1614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попугай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057400" y="5943600"/>
            <a:ext cx="1424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зяблик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5814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62600" y="5867400"/>
            <a:ext cx="11637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тукан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7010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2" name="Picture 2" descr="http://www.zastavki.com/pictures/640x480/2012/Animals_Birds_Parrot_from_the_tropics_013241_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038600"/>
            <a:ext cx="2540000" cy="19050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0966" name="Picture 6" descr="http://www.anywalls.com/pic/201305/640x480/anywalls.com-65871.jpg"/>
          <p:cNvPicPr>
            <a:picLocks noChangeAspect="1" noChangeArrowheads="1"/>
          </p:cNvPicPr>
          <p:nvPr/>
        </p:nvPicPr>
        <p:blipFill>
          <a:blip r:embed="rId5" cstate="print"/>
          <a:srcRect t="8333"/>
          <a:stretch>
            <a:fillRect/>
          </a:stretch>
        </p:blipFill>
        <p:spPr bwMode="auto">
          <a:xfrm>
            <a:off x="4953000" y="1676400"/>
            <a:ext cx="2549236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0968" name="Picture 8" descr="http://pernatidruzi.org.ua/pictures/zjablyk_ptax1_m.jpg"/>
          <p:cNvPicPr>
            <a:picLocks noChangeAspect="1" noChangeArrowheads="1"/>
          </p:cNvPicPr>
          <p:nvPr/>
        </p:nvPicPr>
        <p:blipFill>
          <a:blip r:embed="rId6"/>
          <a:srcRect r="7895"/>
          <a:stretch>
            <a:fillRect/>
          </a:stretch>
        </p:blipFill>
        <p:spPr bwMode="auto">
          <a:xfrm>
            <a:off x="1447800" y="4038600"/>
            <a:ext cx="2667000" cy="191109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0" name="Picture 2" descr="http://www.turkeyforfriends.com/_fr/72/3584459.jpg"/>
          <p:cNvPicPr>
            <a:picLocks noChangeAspect="1" noChangeArrowheads="1"/>
          </p:cNvPicPr>
          <p:nvPr/>
        </p:nvPicPr>
        <p:blipFill>
          <a:blip r:embed="rId7"/>
          <a:srcRect l="2824" b="3383"/>
          <a:stretch>
            <a:fillRect/>
          </a:stretch>
        </p:blipFill>
        <p:spPr bwMode="auto">
          <a:xfrm>
            <a:off x="1447800" y="1695259"/>
            <a:ext cx="2622229" cy="173374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Аист 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794" name="Picture 2" descr="http://www.turkeyforfriends.com/_fr/72/3584459.jpg"/>
          <p:cNvPicPr>
            <a:picLocks noChangeAspect="1" noChangeArrowheads="1"/>
          </p:cNvPicPr>
          <p:nvPr/>
        </p:nvPicPr>
        <p:blipFill>
          <a:blip r:embed="rId5"/>
          <a:srcRect b="3383"/>
          <a:stretch>
            <a:fillRect/>
          </a:stretch>
        </p:blipFill>
        <p:spPr bwMode="auto">
          <a:xfrm>
            <a:off x="1028700" y="1295400"/>
            <a:ext cx="7086600" cy="455314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Какая из этих птиц не умеет плавать?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5000" y="3429000"/>
            <a:ext cx="1596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поганка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1628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162800" y="59436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486400" y="3429000"/>
            <a:ext cx="1216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чайка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133600" y="5943600"/>
            <a:ext cx="1296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страус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5814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800600" y="5943600"/>
            <a:ext cx="2353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вертишейка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http://rasfokus.ru/images/photos/medium/e0b3bed726c1771548f90b7fd1a201f4.jpg"/>
          <p:cNvPicPr>
            <a:picLocks noChangeAspect="1" noChangeArrowheads="1"/>
          </p:cNvPicPr>
          <p:nvPr/>
        </p:nvPicPr>
        <p:blipFill>
          <a:blip r:embed="rId4" cstate="print"/>
          <a:srcRect l="2722" t="5115" b="3990"/>
          <a:stretch>
            <a:fillRect/>
          </a:stretch>
        </p:blipFill>
        <p:spPr bwMode="auto">
          <a:xfrm>
            <a:off x="4953000" y="4038600"/>
            <a:ext cx="2723433" cy="190499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9938" name="Picture 2" descr="http://img3.proshkolu.ru/content/media/pic/std/1000000/675000/674750-e287ea9e2a88f24b.jpg"/>
          <p:cNvPicPr>
            <a:picLocks noChangeAspect="1" noChangeArrowheads="1"/>
          </p:cNvPicPr>
          <p:nvPr/>
        </p:nvPicPr>
        <p:blipFill>
          <a:blip r:embed="rId5"/>
          <a:srcRect l="5317" b="8000"/>
          <a:stretch>
            <a:fillRect/>
          </a:stretch>
        </p:blipFill>
        <p:spPr bwMode="auto">
          <a:xfrm>
            <a:off x="4953000" y="1676400"/>
            <a:ext cx="2714057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9940" name="Picture 4" descr="http://www.libirding.com/GrebeRedNec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71600" y="1676400"/>
            <a:ext cx="2619270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9942" name="Picture 6" descr="http://galereika.net/_ph/156/2/1744716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31257" y="4038600"/>
            <a:ext cx="2745442" cy="186690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Вертишейка 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818" name="Picture 2" descr="http://rasfokus.ru/images/photos/medium/e0b3bed726c1771548f90b7fd1a201f4.jpg"/>
          <p:cNvPicPr>
            <a:picLocks noChangeAspect="1" noChangeArrowheads="1"/>
          </p:cNvPicPr>
          <p:nvPr/>
        </p:nvPicPr>
        <p:blipFill>
          <a:blip r:embed="rId5"/>
          <a:srcRect t="5115" b="3990"/>
          <a:stretch>
            <a:fillRect/>
          </a:stretch>
        </p:blipFill>
        <p:spPr bwMode="auto">
          <a:xfrm>
            <a:off x="1162767" y="1260000"/>
            <a:ext cx="6818466" cy="464819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этой птички больше перьев, чем у лебедя.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3429000"/>
            <a:ext cx="9172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чиж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239000" y="59436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3505200" y="59436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562600" y="3429000"/>
            <a:ext cx="13785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err="1" smtClean="0"/>
              <a:t>ткачик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828800" y="5943600"/>
            <a:ext cx="17079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колибри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71628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62600" y="5867400"/>
            <a:ext cx="17712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err="1" smtClean="0"/>
              <a:t>лысушка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http://www.krasfun.ru/images/2011/8/cf0c9_0_6acdd_e9333891_XL"/>
          <p:cNvPicPr>
            <a:picLocks noChangeAspect="1" noChangeArrowheads="1"/>
          </p:cNvPicPr>
          <p:nvPr/>
        </p:nvPicPr>
        <p:blipFill>
          <a:blip r:embed="rId4"/>
          <a:srcRect r="12500" b="9551"/>
          <a:stretch>
            <a:fillRect/>
          </a:stretch>
        </p:blipFill>
        <p:spPr bwMode="auto">
          <a:xfrm>
            <a:off x="1371600" y="4114800"/>
            <a:ext cx="2667000" cy="18402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8916" name="Picture 4" descr="http://s002.radikal.ru/i199/1006/40/6842b0586266.jpg"/>
          <p:cNvPicPr>
            <a:picLocks noChangeAspect="1" noChangeArrowheads="1"/>
          </p:cNvPicPr>
          <p:nvPr/>
        </p:nvPicPr>
        <p:blipFill>
          <a:blip r:embed="rId5"/>
          <a:srcRect t="5000" b="6667"/>
          <a:stretch>
            <a:fillRect/>
          </a:stretch>
        </p:blipFill>
        <p:spPr bwMode="auto">
          <a:xfrm>
            <a:off x="5029200" y="4114801"/>
            <a:ext cx="2743200" cy="181737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2" name="Picture 2" descr="http://www.educationquizzes.com/library/Nature/BritishBirds/Eurasian-Siskin-C.jpg"/>
          <p:cNvPicPr>
            <a:picLocks noChangeAspect="1" noChangeArrowheads="1"/>
          </p:cNvPicPr>
          <p:nvPr/>
        </p:nvPicPr>
        <p:blipFill>
          <a:blip r:embed="rId6"/>
          <a:srcRect t="18312"/>
          <a:stretch>
            <a:fillRect/>
          </a:stretch>
        </p:blipFill>
        <p:spPr bwMode="auto">
          <a:xfrm>
            <a:off x="1416725" y="1676400"/>
            <a:ext cx="2621875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8918" name="Picture 6" descr="http://photos1.blogger.com/hello/219/3688/400/WeaverBlueSky8x12_8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46126" y="1676400"/>
            <a:ext cx="2750074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Колибри 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2" name="Picture 2" descr="http://www.krasfun.ru/images/2011/8/cf0c9_0_6acdd_e9333891_XL"/>
          <p:cNvPicPr>
            <a:picLocks noChangeAspect="1" noChangeArrowheads="1"/>
          </p:cNvPicPr>
          <p:nvPr/>
        </p:nvPicPr>
        <p:blipFill>
          <a:blip r:embed="rId5"/>
          <a:srcRect b="9551"/>
          <a:stretch>
            <a:fillRect/>
          </a:stretch>
        </p:blipFill>
        <p:spPr bwMode="auto">
          <a:xfrm>
            <a:off x="762000" y="1295400"/>
            <a:ext cx="7620000" cy="46005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0136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Чечётка </a:t>
            </a:r>
            <a:r>
              <a:rPr lang="en-US" sz="1000" dirty="0" smtClean="0">
                <a:hlinkClick r:id="rId2"/>
              </a:rPr>
              <a:t>http://farm3.staticflickr.com/2338/2998416849_2227cd2180_z.jpg?zz=1</a:t>
            </a:r>
            <a:endParaRPr lang="ru-RU" sz="1000" dirty="0" smtClean="0"/>
          </a:p>
          <a:p>
            <a:r>
              <a:rPr lang="ru-RU" sz="1000" dirty="0" smtClean="0"/>
              <a:t>Чечётка (звук) - </a:t>
            </a:r>
            <a:r>
              <a:rPr lang="en-US" sz="1000" dirty="0" smtClean="0">
                <a:hlinkClick r:id="rId3"/>
              </a:rPr>
              <a:t>http://</a:t>
            </a:r>
            <a:r>
              <a:rPr lang="en-US" sz="1000" dirty="0" smtClean="0">
                <a:hlinkClick r:id="rId3"/>
              </a:rPr>
              <a:t>kino-server.myjino.ru/mp3/chechetka-golos-6936-onbird.ru.mp3</a:t>
            </a:r>
            <a:r>
              <a:rPr lang="ru-RU" sz="1000" dirty="0" smtClean="0"/>
              <a:t> </a:t>
            </a:r>
            <a:endParaRPr lang="ru-RU" sz="1000" dirty="0" smtClean="0"/>
          </a:p>
          <a:p>
            <a:r>
              <a:rPr lang="ru-RU" sz="1000" dirty="0" smtClean="0"/>
              <a:t> Зеленушка - </a:t>
            </a:r>
            <a:r>
              <a:rPr lang="en-US" sz="1000" dirty="0" smtClean="0">
                <a:hlinkClick r:id="rId4"/>
              </a:rPr>
              <a:t>http://foto.news.d-ecologic.ru/uploads/posts/2013-05/drdbcx4sh9.jpg</a:t>
            </a:r>
            <a:endParaRPr lang="ru-RU" sz="1000" dirty="0" smtClean="0"/>
          </a:p>
          <a:p>
            <a:r>
              <a:rPr lang="ru-RU" sz="1000" dirty="0" smtClean="0"/>
              <a:t>Канарейка - </a:t>
            </a:r>
            <a:r>
              <a:rPr lang="en-US" sz="1000" dirty="0" smtClean="0">
                <a:hlinkClick r:id="rId5"/>
              </a:rPr>
              <a:t>http://image.tsn.ua/media/images2/585xX/May2012/383610069.jpg</a:t>
            </a:r>
            <a:endParaRPr lang="ru-RU" sz="1000" dirty="0" smtClean="0"/>
          </a:p>
          <a:p>
            <a:r>
              <a:rPr lang="ru-RU" sz="1000" dirty="0" smtClean="0"/>
              <a:t>Стриж - </a:t>
            </a:r>
            <a:r>
              <a:rPr lang="en-US" sz="1000" dirty="0" smtClean="0">
                <a:hlinkClick r:id="rId6"/>
              </a:rPr>
              <a:t>http://www.poetryclub.com.ua/upload/poem_all/00377089.jpg</a:t>
            </a:r>
            <a:endParaRPr lang="ru-RU" sz="1000" dirty="0" smtClean="0"/>
          </a:p>
          <a:p>
            <a:r>
              <a:rPr lang="ru-RU" sz="1000" dirty="0" smtClean="0"/>
              <a:t>Чибис - </a:t>
            </a:r>
            <a:r>
              <a:rPr lang="en-US" sz="1000" dirty="0" smtClean="0">
                <a:hlinkClick r:id="rId7"/>
              </a:rPr>
              <a:t>http://www.zoogeo365.ru/images/public/20101203/chibis_big.jpg</a:t>
            </a:r>
            <a:endParaRPr lang="ru-RU" sz="1000" dirty="0" smtClean="0"/>
          </a:p>
          <a:p>
            <a:r>
              <a:rPr lang="ru-RU" sz="1000" dirty="0" smtClean="0"/>
              <a:t>Чиж - </a:t>
            </a:r>
            <a:r>
              <a:rPr lang="en-US" sz="1000" dirty="0" smtClean="0">
                <a:hlinkClick r:id="rId8"/>
              </a:rPr>
              <a:t>http://www.educationquizzes.com/library/Nature/BritishBirds/Eurasian-Siskin-C.jpg</a:t>
            </a:r>
            <a:endParaRPr lang="ru-RU" sz="1000" dirty="0" smtClean="0"/>
          </a:p>
          <a:p>
            <a:r>
              <a:rPr lang="ru-RU" sz="1000" dirty="0" smtClean="0"/>
              <a:t>Чирок - </a:t>
            </a:r>
            <a:r>
              <a:rPr lang="en-US" sz="1000" dirty="0" smtClean="0">
                <a:hlinkClick r:id="rId9"/>
              </a:rPr>
              <a:t>http://iv-flowers.com/pics/svistunki-i-treskunki-1.jpg</a:t>
            </a:r>
            <a:endParaRPr lang="ru-RU" sz="1000" dirty="0" smtClean="0"/>
          </a:p>
          <a:p>
            <a:r>
              <a:rPr lang="ru-RU" sz="1000" dirty="0" smtClean="0"/>
              <a:t>Чибис (звук) - </a:t>
            </a:r>
            <a:r>
              <a:rPr lang="en-US" sz="1000" dirty="0" smtClean="0">
                <a:hlinkClick r:id="rId10"/>
              </a:rPr>
              <a:t>http://zvuki-tut.narod.ru/samples/CHibis.mp3</a:t>
            </a:r>
            <a:endParaRPr lang="ru-RU" sz="1000" dirty="0" smtClean="0"/>
          </a:p>
          <a:p>
            <a:r>
              <a:rPr lang="ru-RU" sz="1000" dirty="0" smtClean="0"/>
              <a:t>Воробей - </a:t>
            </a:r>
            <a:r>
              <a:rPr lang="en-US" sz="1000" dirty="0" smtClean="0">
                <a:hlinkClick r:id="rId11"/>
              </a:rPr>
              <a:t>http://img0.liveinternet.ru/images/attach/c/1/60/27/60027625_tsparrow01ah.jpg</a:t>
            </a:r>
            <a:endParaRPr lang="ru-RU" sz="1000" dirty="0" smtClean="0"/>
          </a:p>
          <a:p>
            <a:r>
              <a:rPr lang="ru-RU" sz="1000" dirty="0" smtClean="0"/>
              <a:t>Сова - </a:t>
            </a:r>
            <a:r>
              <a:rPr lang="en-US" sz="1000" dirty="0" smtClean="0">
                <a:hlinkClick r:id="rId12"/>
              </a:rPr>
              <a:t>http://aves.land.kiev.ua/kartinka/2202.jpg</a:t>
            </a:r>
            <a:endParaRPr lang="ru-RU" sz="1000" dirty="0" smtClean="0"/>
          </a:p>
          <a:p>
            <a:r>
              <a:rPr lang="ru-RU" sz="1000" dirty="0" smtClean="0"/>
              <a:t>Филин - </a:t>
            </a:r>
            <a:r>
              <a:rPr lang="en-US" sz="1000" dirty="0" smtClean="0">
                <a:hlinkClick r:id="rId13"/>
              </a:rPr>
              <a:t>http://www.afonnews.ru/media/pic_middle/0/228.jpg</a:t>
            </a:r>
            <a:endParaRPr lang="ru-RU" sz="1000" dirty="0" smtClean="0"/>
          </a:p>
          <a:p>
            <a:r>
              <a:rPr lang="ru-RU" sz="1000" dirty="0" smtClean="0"/>
              <a:t>Пингвин - </a:t>
            </a:r>
            <a:r>
              <a:rPr lang="en-US" sz="1000" dirty="0" smtClean="0">
                <a:hlinkClick r:id="rId14"/>
              </a:rPr>
              <a:t>http://img03.rl0.ru/pgc/432x288/51a1150b-2dbd-8f3d-2dbd-8f321f9a5421.photo.0.jpg</a:t>
            </a:r>
            <a:endParaRPr lang="ru-RU" sz="1000" dirty="0" smtClean="0"/>
          </a:p>
          <a:p>
            <a:r>
              <a:rPr lang="ru-RU" sz="1000" dirty="0" smtClean="0"/>
              <a:t>Трясогузка - </a:t>
            </a:r>
            <a:r>
              <a:rPr lang="en-US" sz="1000" dirty="0" smtClean="0">
                <a:hlinkClick r:id="rId15"/>
              </a:rPr>
              <a:t>http://de.academic.ru/pictures/dewiki/67/Citrine_Wagtail_%28Moticilla_citreola%29_12-10-2006_1-29-57_PM.JPG</a:t>
            </a:r>
            <a:endParaRPr lang="ru-RU" sz="1000" dirty="0" smtClean="0"/>
          </a:p>
          <a:p>
            <a:r>
              <a:rPr lang="ru-RU" sz="1000" dirty="0" smtClean="0"/>
              <a:t>Коростель - </a:t>
            </a:r>
            <a:r>
              <a:rPr lang="en-US" sz="1000" dirty="0" smtClean="0">
                <a:hlinkClick r:id="rId16"/>
              </a:rPr>
              <a:t>http://www.kimmeria.com/kimmeria/images/feo_nature/nature_41.jpg</a:t>
            </a:r>
            <a:endParaRPr lang="ru-RU" sz="1000" dirty="0" smtClean="0"/>
          </a:p>
          <a:p>
            <a:r>
              <a:rPr lang="ru-RU" sz="1000" dirty="0" smtClean="0"/>
              <a:t>Гагара - </a:t>
            </a:r>
            <a:r>
              <a:rPr lang="en-US" sz="1000" dirty="0" smtClean="0">
                <a:hlinkClick r:id="rId17"/>
              </a:rPr>
              <a:t>http://iv-flowers.com/pics/polyarnaya-gagara-1.jpg</a:t>
            </a:r>
            <a:endParaRPr lang="ru-RU" sz="1000" dirty="0" smtClean="0"/>
          </a:p>
          <a:p>
            <a:r>
              <a:rPr lang="ru-RU" sz="1000" dirty="0" smtClean="0"/>
              <a:t>Казуар - </a:t>
            </a:r>
            <a:r>
              <a:rPr lang="en-US" sz="1000" dirty="0" smtClean="0">
                <a:hlinkClick r:id="rId18"/>
              </a:rPr>
              <a:t>http://lol54.ru/uploads/posts/2012-02/1330431526_013.jpg</a:t>
            </a:r>
            <a:endParaRPr lang="ru-RU" sz="1000" dirty="0" smtClean="0"/>
          </a:p>
          <a:p>
            <a:r>
              <a:rPr lang="ru-RU" sz="1000" dirty="0" smtClean="0"/>
              <a:t>Павлиньи перья - </a:t>
            </a:r>
            <a:r>
              <a:rPr lang="en-US" sz="1000" dirty="0" smtClean="0">
                <a:hlinkClick r:id="rId19"/>
              </a:rPr>
              <a:t>http://wallpampers.ru/wallpapers/21531/Peacock%20Feathers.jpg</a:t>
            </a:r>
            <a:endParaRPr lang="ru-RU" sz="1000" dirty="0" smtClean="0"/>
          </a:p>
          <a:p>
            <a:r>
              <a:rPr lang="ru-RU" sz="1000" dirty="0" smtClean="0"/>
              <a:t>Клёст - </a:t>
            </a:r>
            <a:r>
              <a:rPr lang="en-US" sz="1000" dirty="0" smtClean="0">
                <a:hlinkClick r:id="rId20"/>
              </a:rPr>
              <a:t>http://mediasubs.ru/group/uploads/mi/mir-iskusstva-tvorchestva-i-krasotyi/image2/ExMjItZjd.jpg</a:t>
            </a:r>
            <a:endParaRPr lang="ru-RU" sz="1000" dirty="0" smtClean="0"/>
          </a:p>
          <a:p>
            <a:r>
              <a:rPr lang="ru-RU" sz="1000" dirty="0" err="1" smtClean="0"/>
              <a:t>Страусиное</a:t>
            </a:r>
            <a:r>
              <a:rPr lang="ru-RU" sz="1000" dirty="0" smtClean="0"/>
              <a:t> яйцо - </a:t>
            </a:r>
            <a:r>
              <a:rPr lang="en-US" sz="1000" dirty="0" smtClean="0">
                <a:hlinkClick r:id="rId21"/>
              </a:rPr>
              <a:t>http://ictv.ua/images/gallery/2013/03/25/20130325130447.jpg</a:t>
            </a:r>
            <a:endParaRPr lang="ru-RU" sz="1000" dirty="0" smtClean="0"/>
          </a:p>
          <a:p>
            <a:r>
              <a:rPr lang="ru-RU" sz="1000" dirty="0" smtClean="0"/>
              <a:t>Малиновка - </a:t>
            </a:r>
            <a:r>
              <a:rPr lang="en-US" sz="1000" dirty="0" smtClean="0">
                <a:hlinkClick r:id="rId22"/>
              </a:rPr>
              <a:t>http://widepic.ru/wall/17/ptica_robin_1600x1200.jpg</a:t>
            </a:r>
            <a:endParaRPr lang="ru-RU" sz="1000" dirty="0" smtClean="0"/>
          </a:p>
          <a:p>
            <a:r>
              <a:rPr lang="ru-RU" sz="1000" dirty="0" smtClean="0"/>
              <a:t>Гусь - </a:t>
            </a:r>
            <a:r>
              <a:rPr lang="en-US" sz="1000" dirty="0" smtClean="0">
                <a:hlinkClick r:id="rId23"/>
              </a:rPr>
              <a:t>http://mytime.net.ua/pics/news/6200.jpg</a:t>
            </a:r>
            <a:endParaRPr lang="ru-RU" sz="1000" dirty="0" smtClean="0"/>
          </a:p>
          <a:p>
            <a:r>
              <a:rPr lang="ru-RU" sz="1000" dirty="0" smtClean="0"/>
              <a:t>Скворец - </a:t>
            </a:r>
            <a:r>
              <a:rPr lang="en-US" sz="1000" dirty="0" smtClean="0">
                <a:hlinkClick r:id="rId24"/>
              </a:rPr>
              <a:t>http://ikar62.ru/upload/images/97/97cfde6bdf305582b1b293da8a9f0658thumb640x480.jpg</a:t>
            </a:r>
            <a:endParaRPr lang="ru-RU" sz="1000" dirty="0" smtClean="0"/>
          </a:p>
          <a:p>
            <a:r>
              <a:rPr lang="ru-RU" sz="1000" dirty="0" smtClean="0"/>
              <a:t>Тукан - </a:t>
            </a:r>
            <a:r>
              <a:rPr lang="en-US" sz="1000" dirty="0" smtClean="0">
                <a:hlinkClick r:id="rId25"/>
              </a:rPr>
              <a:t>http://www.zastavki.com/pictures/640x480/2012/Animals_Birds_Parrot_from_the_tropics_013241_29.jpg</a:t>
            </a:r>
            <a:endParaRPr lang="ru-RU" sz="1000" dirty="0" smtClean="0"/>
          </a:p>
          <a:p>
            <a:r>
              <a:rPr lang="ru-RU" sz="1000" dirty="0" smtClean="0"/>
              <a:t>Попугай - </a:t>
            </a:r>
            <a:r>
              <a:rPr lang="en-US" sz="1000" dirty="0" smtClean="0">
                <a:hlinkClick r:id="rId26"/>
              </a:rPr>
              <a:t>http://www.anywalls.com/pic/201305/640x480/anywalls.com-65871.jpg</a:t>
            </a:r>
            <a:endParaRPr lang="ru-RU" sz="1000" dirty="0" smtClean="0"/>
          </a:p>
          <a:p>
            <a:r>
              <a:rPr lang="ru-RU" sz="1000" dirty="0" smtClean="0"/>
              <a:t>Зяблик - </a:t>
            </a:r>
            <a:r>
              <a:rPr lang="en-US" sz="1000" dirty="0" smtClean="0">
                <a:hlinkClick r:id="rId27"/>
              </a:rPr>
              <a:t>http://pernatidruzi.org.ua/pictures/zjablyk_ptax1_m.jpg</a:t>
            </a:r>
            <a:endParaRPr lang="ru-RU" sz="1000" dirty="0" smtClean="0"/>
          </a:p>
          <a:p>
            <a:r>
              <a:rPr lang="ru-RU" sz="1000" dirty="0" smtClean="0"/>
              <a:t>Аист - </a:t>
            </a:r>
            <a:r>
              <a:rPr lang="en-US" sz="1000" dirty="0" smtClean="0">
                <a:hlinkClick r:id="rId28"/>
              </a:rPr>
              <a:t>http://www.turkeyforfriends.com/_fr/72/3584459.jpg</a:t>
            </a:r>
            <a:endParaRPr lang="ru-RU" sz="1000" dirty="0" smtClean="0"/>
          </a:p>
          <a:p>
            <a:r>
              <a:rPr lang="ru-RU" sz="1000" dirty="0" smtClean="0"/>
              <a:t>Вертишейка - </a:t>
            </a:r>
            <a:r>
              <a:rPr lang="en-US" sz="1000" dirty="0" smtClean="0">
                <a:hlinkClick r:id="rId29"/>
              </a:rPr>
              <a:t>http://rasfokus.ru/images/photos/medium/e0b3bed726c1771548f90b7fd1a201f4.jpg</a:t>
            </a:r>
            <a:endParaRPr lang="ru-RU" sz="1000" dirty="0" smtClean="0"/>
          </a:p>
          <a:p>
            <a:r>
              <a:rPr lang="ru-RU" sz="1000" dirty="0" smtClean="0"/>
              <a:t>Чайка - </a:t>
            </a:r>
            <a:r>
              <a:rPr lang="en-US" sz="1000" dirty="0" smtClean="0">
                <a:hlinkClick r:id="rId30"/>
              </a:rPr>
              <a:t>http://img3.proshkolu.ru/content/media/pic/std/1000000/675000/674750-e287ea9e2a88f24b.jpg</a:t>
            </a:r>
            <a:endParaRPr lang="ru-RU" sz="1000" dirty="0" smtClean="0"/>
          </a:p>
          <a:p>
            <a:r>
              <a:rPr lang="ru-RU" sz="1000" dirty="0" smtClean="0"/>
              <a:t>Поганка- </a:t>
            </a:r>
            <a:r>
              <a:rPr lang="en-US" sz="1000" dirty="0" smtClean="0">
                <a:hlinkClick r:id="rId31"/>
              </a:rPr>
              <a:t>http://www.libirding.com/GrebeRedNeck.jpg</a:t>
            </a:r>
            <a:endParaRPr lang="ru-RU" sz="1000" dirty="0" smtClean="0"/>
          </a:p>
          <a:p>
            <a:r>
              <a:rPr lang="ru-RU" sz="1000" dirty="0" smtClean="0"/>
              <a:t>Страус - </a:t>
            </a:r>
            <a:r>
              <a:rPr lang="en-US" sz="1000" dirty="0" smtClean="0">
                <a:hlinkClick r:id="rId32"/>
              </a:rPr>
              <a:t>http://galereika.net/_ph/156/2/174471610.jpg</a:t>
            </a:r>
            <a:endParaRPr lang="ru-RU" sz="1000" dirty="0" smtClean="0"/>
          </a:p>
          <a:p>
            <a:r>
              <a:rPr lang="ru-RU" sz="1000" dirty="0" smtClean="0"/>
              <a:t>Колибри - </a:t>
            </a:r>
            <a:r>
              <a:rPr lang="en-US" sz="1000" dirty="0" smtClean="0">
                <a:hlinkClick r:id="rId33"/>
              </a:rPr>
              <a:t>http://www.krasfun.ru/images/2011/8/cf0c9_0_6acdd_e9333891_XL</a:t>
            </a:r>
            <a:endParaRPr lang="ru-RU" sz="1000" dirty="0" smtClean="0"/>
          </a:p>
          <a:p>
            <a:r>
              <a:rPr lang="ru-RU" sz="1000" dirty="0" err="1" smtClean="0"/>
              <a:t>Лысушка</a:t>
            </a:r>
            <a:r>
              <a:rPr lang="ru-RU" sz="1000" dirty="0" smtClean="0"/>
              <a:t> - </a:t>
            </a:r>
            <a:r>
              <a:rPr lang="en-US" sz="1000" dirty="0" smtClean="0">
                <a:hlinkClick r:id="rId34"/>
              </a:rPr>
              <a:t>http://s002.radikal.ru/i199/1006/40/6842b0586266.jpg</a:t>
            </a:r>
            <a:endParaRPr lang="ru-RU" sz="1000" dirty="0" smtClean="0"/>
          </a:p>
          <a:p>
            <a:r>
              <a:rPr lang="ru-RU" sz="1000" dirty="0" err="1" smtClean="0"/>
              <a:t>Ткачик</a:t>
            </a:r>
            <a:r>
              <a:rPr lang="ru-RU" sz="1000" dirty="0" smtClean="0"/>
              <a:t> - </a:t>
            </a:r>
            <a:r>
              <a:rPr lang="en-US" sz="1000" dirty="0" smtClean="0">
                <a:hlinkClick r:id="rId35"/>
              </a:rPr>
              <a:t>http://photos1.blogger.com/hello/219/3688/400/WeaverBlueSky8x12_800.jpg</a:t>
            </a:r>
            <a:r>
              <a:rPr lang="ru-RU" sz="1000" dirty="0" smtClean="0"/>
              <a:t> </a:t>
            </a:r>
          </a:p>
          <a:p>
            <a:pPr lvl="0"/>
            <a:r>
              <a:rPr lang="ru-RU" sz="1000" dirty="0" smtClean="0"/>
              <a:t>Плешаков А.А. Зеленые страницы. КДЧ. – М.: Просвещение, 2010.</a:t>
            </a:r>
          </a:p>
          <a:p>
            <a:pPr lvl="0"/>
            <a:r>
              <a:rPr lang="ru-RU" sz="1000" dirty="0" smtClean="0"/>
              <a:t>Плешаков А.А. От земли до неба. Атлас-определитель. – М.: Просвещение, 2010.</a:t>
            </a:r>
          </a:p>
          <a:p>
            <a:pPr lvl="0"/>
            <a:r>
              <a:rPr lang="ru-RU" sz="1000" dirty="0" err="1" smtClean="0"/>
              <a:t>Папорков</a:t>
            </a:r>
            <a:r>
              <a:rPr lang="ru-RU" sz="1000" dirty="0" smtClean="0"/>
              <a:t> М.А. Школьные походы в природу. Пособие для учителя. Изд. 2-е. – М.: Просвещение, 1968.</a:t>
            </a:r>
          </a:p>
          <a:p>
            <a:pPr lvl="0"/>
            <a:r>
              <a:rPr lang="ru-RU" sz="1000" dirty="0" smtClean="0"/>
              <a:t>Что такое? Кто такой? Детская энциклопедия. Том 1. – М.: «Педагогика», 1975.</a:t>
            </a:r>
          </a:p>
          <a:p>
            <a:pPr lvl="0"/>
            <a:r>
              <a:rPr lang="ru-RU" sz="1000" dirty="0" smtClean="0"/>
              <a:t>Что такое? Кто такой? Детская энциклопедия. Том 2. – М.: «Педагогика», 1975.</a:t>
            </a:r>
          </a:p>
          <a:p>
            <a:pPr lvl="0"/>
            <a:r>
              <a:rPr lang="ru-RU" sz="1000" dirty="0" smtClean="0"/>
              <a:t>Что такое? Кто такой? Детская энциклопедия. Том 3. – М.: «Педагогика», 1975.</a:t>
            </a:r>
            <a:endParaRPr lang="ru-RU" sz="1000" dirty="0"/>
          </a:p>
        </p:txBody>
      </p:sp>
      <p:sp>
        <p:nvSpPr>
          <p:cNvPr id="3" name="Выгнутая вниз стрелка 2"/>
          <p:cNvSpPr/>
          <p:nvPr/>
        </p:nvSpPr>
        <p:spPr>
          <a:xfrm>
            <a:off x="7924800" y="6324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36" action="ppaction://hlinksldjump"/>
          </p:cNvPr>
          <p:cNvSpPr/>
          <p:nvPr/>
        </p:nvSpPr>
        <p:spPr>
          <a:xfrm>
            <a:off x="7772400" y="6248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0700" y="0"/>
            <a:ext cx="5562600" cy="5334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Ссылки: 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>
            <a:hlinkClick r:id="rId3" action="ppaction://hlinksldjump"/>
          </p:cNvPr>
          <p:cNvSpPr/>
          <p:nvPr/>
        </p:nvSpPr>
        <p:spPr>
          <a:xfrm>
            <a:off x="838200" y="18288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Число обозначает количество баллов.  </a:t>
            </a:r>
          </a:p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Нажми на кнопку и выбери верный ответ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Скругленный прямоугольник 13">
            <a:hlinkClick r:id="rId4" action="ppaction://hlinksldjump"/>
          </p:cNvPr>
          <p:cNvSpPr/>
          <p:nvPr/>
        </p:nvSpPr>
        <p:spPr>
          <a:xfrm>
            <a:off x="2819400" y="18288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4800600" y="18288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Скругленный прямоугольник 15">
            <a:hlinkClick r:id="rId6" action="ppaction://hlinksldjump"/>
          </p:cNvPr>
          <p:cNvSpPr/>
          <p:nvPr/>
        </p:nvSpPr>
        <p:spPr>
          <a:xfrm>
            <a:off x="6781800" y="18288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Скругленный прямоугольник 16">
            <a:hlinkClick r:id="rId7" action="ppaction://hlinksldjump"/>
          </p:cNvPr>
          <p:cNvSpPr/>
          <p:nvPr/>
        </p:nvSpPr>
        <p:spPr>
          <a:xfrm>
            <a:off x="838200" y="34290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Скругленный прямоугольник 17">
            <a:hlinkClick r:id="rId8" action="ppaction://hlinksldjump"/>
          </p:cNvPr>
          <p:cNvSpPr/>
          <p:nvPr/>
        </p:nvSpPr>
        <p:spPr>
          <a:xfrm>
            <a:off x="838200" y="48006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4229100" y="5867400"/>
            <a:ext cx="685800" cy="685800"/>
          </a:xfrm>
          <a:prstGeom prst="mathMultiply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>
            <a:hlinkClick r:id="rId9" action="ppaction://hlinksldjump"/>
          </p:cNvPr>
          <p:cNvSpPr/>
          <p:nvPr/>
        </p:nvSpPr>
        <p:spPr>
          <a:xfrm>
            <a:off x="2819400" y="34290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Скругленный прямоугольник 21">
            <a:hlinkClick r:id="rId10" action="ppaction://hlinksldjump"/>
          </p:cNvPr>
          <p:cNvSpPr/>
          <p:nvPr/>
        </p:nvSpPr>
        <p:spPr>
          <a:xfrm>
            <a:off x="4800600" y="34290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Скругленный прямоугольник 22">
            <a:hlinkClick r:id="rId11" action="ppaction://hlinksldjump"/>
          </p:cNvPr>
          <p:cNvSpPr/>
          <p:nvPr/>
        </p:nvSpPr>
        <p:spPr>
          <a:xfrm>
            <a:off x="6781800" y="34290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Скругленный прямоугольник 23">
            <a:hlinkClick r:id="rId12" action="ppaction://hlinksldjump"/>
          </p:cNvPr>
          <p:cNvSpPr/>
          <p:nvPr/>
        </p:nvSpPr>
        <p:spPr>
          <a:xfrm>
            <a:off x="2819400" y="48006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Скругленный прямоугольник 24">
            <a:hlinkClick r:id="rId13" action="ppaction://hlinksldjump"/>
          </p:cNvPr>
          <p:cNvSpPr/>
          <p:nvPr/>
        </p:nvSpPr>
        <p:spPr>
          <a:xfrm>
            <a:off x="4800600" y="48006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Скругленный прямоугольник 25">
            <a:hlinkClick r:id="rId14" action="ppaction://hlinksldjump"/>
          </p:cNvPr>
          <p:cNvSpPr/>
          <p:nvPr/>
        </p:nvSpPr>
        <p:spPr>
          <a:xfrm>
            <a:off x="6781800" y="4800600"/>
            <a:ext cx="1524000" cy="8382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150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CA414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Эту птичку семейства вьюрковых можно узнать по звонкому «чет-чет»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farm3.staticflickr.com/2338/2998416849_2227cd2180_z.jpg?zz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1752600"/>
            <a:ext cx="2518536" cy="16764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905000" y="3429000"/>
            <a:ext cx="15586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чечётка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0866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foto.news.d-ecologic.ru/uploads/posts/2013-05/drdbcx4sh9.jpg"/>
          <p:cNvPicPr>
            <a:picLocks noChangeAspect="1" noChangeArrowheads="1"/>
          </p:cNvPicPr>
          <p:nvPr/>
        </p:nvPicPr>
        <p:blipFill>
          <a:blip r:embed="rId5"/>
          <a:srcRect t="8333"/>
          <a:stretch>
            <a:fillRect/>
          </a:stretch>
        </p:blipFill>
        <p:spPr bwMode="auto">
          <a:xfrm>
            <a:off x="5029200" y="1752600"/>
            <a:ext cx="2516697" cy="16764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029200" y="3429000"/>
            <a:ext cx="2114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зеленушка</a:t>
            </a:r>
            <a:endParaRPr lang="ru-RU" sz="3200" b="1" dirty="0"/>
          </a:p>
        </p:txBody>
      </p:sp>
      <p:pic>
        <p:nvPicPr>
          <p:cNvPr id="1032" name="Picture 8" descr="http://image.tsn.ua/media/images2/585xX/May2012/38361006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0" y="4114800"/>
            <a:ext cx="2555637" cy="174307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524000" y="5867400"/>
            <a:ext cx="2067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канарейка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5814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http://www.poetryclub.com.ua/upload/poem_all/00377089.jpg"/>
          <p:cNvPicPr>
            <a:picLocks noChangeAspect="1" noChangeArrowheads="1"/>
          </p:cNvPicPr>
          <p:nvPr/>
        </p:nvPicPr>
        <p:blipFill>
          <a:blip r:embed="rId7"/>
          <a:srcRect t="11744" b="5023"/>
          <a:stretch>
            <a:fillRect/>
          </a:stretch>
        </p:blipFill>
        <p:spPr bwMode="auto">
          <a:xfrm>
            <a:off x="5029200" y="4114800"/>
            <a:ext cx="2621377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5562600" y="5867400"/>
            <a:ext cx="1268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стриж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71628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farm3.staticflickr.com/2338/2998416849_2227cd2180_z.jpg?zz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1600200"/>
            <a:ext cx="6096000" cy="40576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Чечётка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Управляющая кнопка: звук 8">
            <a:hlinkClick r:id="" action="ppaction://noaction" highlightClick="1">
              <a:snd r:embed="rId5" name="чечётка голос.wav"/>
            </a:hlinkClick>
          </p:cNvPr>
          <p:cNvSpPr/>
          <p:nvPr/>
        </p:nvSpPr>
        <p:spPr>
          <a:xfrm>
            <a:off x="8153400" y="228600"/>
            <a:ext cx="685800" cy="609600"/>
          </a:xfrm>
          <a:prstGeom prst="actionButtonSound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Picture 4" descr="http://www.zoogeo365.ru/images/public/20101203/chibis_b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4114800"/>
            <a:ext cx="2647384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из птиц своей заунывной песней постоянно спрашивает: «Чьи вы? Чьи вы?»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3429000"/>
            <a:ext cx="9172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чиж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0866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1628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29200" y="3429000"/>
            <a:ext cx="2114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зеленушка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057400" y="579120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чирок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5814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62600" y="5867400"/>
            <a:ext cx="1233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чибис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2" name="Picture 2" descr="http://www.educationquizzes.com/library/Nature/BritishBirds/Eurasian-Siskin-C.jpg"/>
          <p:cNvPicPr>
            <a:picLocks noChangeAspect="1" noChangeArrowheads="1"/>
          </p:cNvPicPr>
          <p:nvPr/>
        </p:nvPicPr>
        <p:blipFill>
          <a:blip r:embed="rId5"/>
          <a:srcRect t="18312"/>
          <a:stretch>
            <a:fillRect/>
          </a:stretch>
        </p:blipFill>
        <p:spPr bwMode="auto">
          <a:xfrm>
            <a:off x="1530720" y="1752600"/>
            <a:ext cx="2507880" cy="16764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0484" name="Picture 4" descr="http://iv-flowers.com/pics/svistunki-i-treskunki-1.jpg"/>
          <p:cNvPicPr>
            <a:picLocks noChangeAspect="1" noChangeArrowheads="1"/>
          </p:cNvPicPr>
          <p:nvPr/>
        </p:nvPicPr>
        <p:blipFill>
          <a:blip r:embed="rId6"/>
          <a:srcRect t="11538"/>
          <a:stretch>
            <a:fillRect/>
          </a:stretch>
        </p:blipFill>
        <p:spPr bwMode="auto">
          <a:xfrm>
            <a:off x="1524000" y="4114800"/>
            <a:ext cx="2584174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3" name="Picture 4" descr="http://foto.news.d-ecologic.ru/uploads/posts/2013-05/drdbcx4sh9.jpg"/>
          <p:cNvPicPr>
            <a:picLocks noChangeAspect="1" noChangeArrowheads="1"/>
          </p:cNvPicPr>
          <p:nvPr/>
        </p:nvPicPr>
        <p:blipFill>
          <a:blip r:embed="rId7"/>
          <a:srcRect t="8333"/>
          <a:stretch>
            <a:fillRect/>
          </a:stretch>
        </p:blipFill>
        <p:spPr bwMode="auto">
          <a:xfrm>
            <a:off x="5029200" y="1752600"/>
            <a:ext cx="2516697" cy="16764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Чибис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Управляющая кнопка: звук 8">
            <a:hlinkClick r:id="" action="ppaction://noaction" highlightClick="1">
              <a:snd r:embed="rId4" name="чибис2.wav"/>
            </a:hlinkClick>
          </p:cNvPr>
          <p:cNvSpPr/>
          <p:nvPr/>
        </p:nvSpPr>
        <p:spPr>
          <a:xfrm>
            <a:off x="8153400" y="228600"/>
            <a:ext cx="685800" cy="609600"/>
          </a:xfrm>
          <a:prstGeom prst="actionButtonSound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0" name="Picture 4" descr="http://www.zoogeo365.ru/images/public/20101203/chibis_bi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57369" y="1371600"/>
            <a:ext cx="7029261" cy="44005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508" name="Picture 4" descr="http://aves.land.kiev.ua/kartinka/2202.jpg"/>
          <p:cNvPicPr>
            <a:picLocks noChangeAspect="1" noChangeArrowheads="1"/>
          </p:cNvPicPr>
          <p:nvPr/>
        </p:nvPicPr>
        <p:blipFill>
          <a:blip r:embed="rId4"/>
          <a:srcRect t="4771" b="7156"/>
          <a:stretch>
            <a:fillRect/>
          </a:stretch>
        </p:blipFill>
        <p:spPr bwMode="auto">
          <a:xfrm>
            <a:off x="1524000" y="4038600"/>
            <a:ext cx="2628899" cy="18288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1506" name="Picture 2" descr="http://img0.liveinternet.ru/images/attach/c/1/60/27/60027625_tsparrow01ah.jpg"/>
          <p:cNvPicPr>
            <a:picLocks noChangeAspect="1" noChangeArrowheads="1"/>
          </p:cNvPicPr>
          <p:nvPr/>
        </p:nvPicPr>
        <p:blipFill>
          <a:blip r:embed="rId5"/>
          <a:srcRect t="2609" b="4638"/>
          <a:stretch>
            <a:fillRect/>
          </a:stretch>
        </p:blipFill>
        <p:spPr bwMode="auto">
          <a:xfrm>
            <a:off x="1524000" y="1676400"/>
            <a:ext cx="2552699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0" name="Picture 10" descr="http://www.poetryclub.com.ua/upload/poem_all/00377089.jpg"/>
          <p:cNvPicPr>
            <a:picLocks noChangeAspect="1" noChangeArrowheads="1"/>
          </p:cNvPicPr>
          <p:nvPr/>
        </p:nvPicPr>
        <p:blipFill>
          <a:blip r:embed="rId6"/>
          <a:srcRect t="11744" b="5023"/>
          <a:stretch>
            <a:fillRect/>
          </a:stretch>
        </p:blipFill>
        <p:spPr bwMode="auto">
          <a:xfrm>
            <a:off x="4953000" y="1676400"/>
            <a:ext cx="2621377" cy="1752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33400" y="381000"/>
            <a:ext cx="8077200" cy="1219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 птица спит на лету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8800" y="3429000"/>
            <a:ext cx="17043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воробей</a:t>
            </a:r>
            <a:endParaRPr lang="ru-RU" sz="32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1628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0866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638800" y="3429000"/>
            <a:ext cx="1268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стриж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209800" y="5867400"/>
            <a:ext cx="982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сова</a:t>
            </a:r>
            <a:endParaRPr lang="ru-RU" sz="3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581400" y="58674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62600" y="5867400"/>
            <a:ext cx="1361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филин</a:t>
            </a:r>
            <a:endParaRPr lang="ru-RU" sz="3200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3581400" y="3429000"/>
            <a:ext cx="762000" cy="5334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10" name="Picture 6" descr="http://www.afonnews.ru/media/pic_middle/0/228.jpg"/>
          <p:cNvPicPr>
            <a:picLocks noChangeAspect="1" noChangeArrowheads="1"/>
          </p:cNvPicPr>
          <p:nvPr/>
        </p:nvPicPr>
        <p:blipFill>
          <a:blip r:embed="rId7"/>
          <a:srcRect t="14063"/>
          <a:stretch>
            <a:fillRect/>
          </a:stretch>
        </p:blipFill>
        <p:spPr bwMode="auto">
          <a:xfrm>
            <a:off x="4953000" y="4114800"/>
            <a:ext cx="2660072" cy="18288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6675" cmpd="dbl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Выгнутая вниз стрелка 67"/>
          <p:cNvSpPr/>
          <p:nvPr/>
        </p:nvSpPr>
        <p:spPr>
          <a:xfrm>
            <a:off x="4114800" y="5943600"/>
            <a:ext cx="914400" cy="457200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0700" y="457200"/>
            <a:ext cx="5562600" cy="685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Стриж</a:t>
            </a:r>
            <a:endParaRPr lang="ru-RU" sz="4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962400" y="5867400"/>
            <a:ext cx="1143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30" name="Picture 2" descr="http://upload.wikimedia.org/wikipedia/commons/b/be/Apus_apus_-Barcelona,_Spain-8_(1).jpg"/>
          <p:cNvPicPr>
            <a:picLocks noChangeAspect="1" noChangeArrowheads="1"/>
          </p:cNvPicPr>
          <p:nvPr/>
        </p:nvPicPr>
        <p:blipFill>
          <a:blip r:embed="rId5"/>
          <a:srcRect b="4997"/>
          <a:stretch>
            <a:fillRect/>
          </a:stretch>
        </p:blipFill>
        <p:spPr bwMode="auto">
          <a:xfrm>
            <a:off x="1090612" y="1295400"/>
            <a:ext cx="6962775" cy="44196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646</Words>
  <PresentationFormat>Экран (4:3)</PresentationFormat>
  <Paragraphs>143</Paragraphs>
  <Slides>28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109</cp:revision>
  <dcterms:modified xsi:type="dcterms:W3CDTF">2015-03-20T11:33:35Z</dcterms:modified>
</cp:coreProperties>
</file>