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3" r:id="rId1"/>
  </p:sldMasterIdLst>
  <p:notesMasterIdLst>
    <p:notesMasterId r:id="rId61"/>
  </p:notesMasterIdLst>
  <p:sldIdLst>
    <p:sldId id="375" r:id="rId2"/>
    <p:sldId id="381" r:id="rId3"/>
    <p:sldId id="373" r:id="rId4"/>
    <p:sldId id="374" r:id="rId5"/>
    <p:sldId id="309" r:id="rId6"/>
    <p:sldId id="362" r:id="rId7"/>
    <p:sldId id="380" r:id="rId8"/>
    <p:sldId id="306" r:id="rId9"/>
    <p:sldId id="307" r:id="rId10"/>
    <p:sldId id="340" r:id="rId11"/>
    <p:sldId id="318" r:id="rId12"/>
    <p:sldId id="308" r:id="rId13"/>
    <p:sldId id="311" r:id="rId14"/>
    <p:sldId id="312" r:id="rId15"/>
    <p:sldId id="313" r:id="rId16"/>
    <p:sldId id="314" r:id="rId17"/>
    <p:sldId id="334" r:id="rId18"/>
    <p:sldId id="315" r:id="rId19"/>
    <p:sldId id="347" r:id="rId20"/>
    <p:sldId id="361" r:id="rId21"/>
    <p:sldId id="316" r:id="rId22"/>
    <p:sldId id="335" r:id="rId23"/>
    <p:sldId id="370" r:id="rId24"/>
    <p:sldId id="363" r:id="rId25"/>
    <p:sldId id="341" r:id="rId26"/>
    <p:sldId id="364" r:id="rId27"/>
    <p:sldId id="317" r:id="rId28"/>
    <p:sldId id="321" r:id="rId29"/>
    <p:sldId id="338" r:id="rId30"/>
    <p:sldId id="320" r:id="rId31"/>
    <p:sldId id="348" r:id="rId32"/>
    <p:sldId id="349" r:id="rId33"/>
    <p:sldId id="322" r:id="rId34"/>
    <p:sldId id="323" r:id="rId35"/>
    <p:sldId id="350" r:id="rId36"/>
    <p:sldId id="324" r:id="rId37"/>
    <p:sldId id="351" r:id="rId38"/>
    <p:sldId id="282" r:id="rId39"/>
    <p:sldId id="376" r:id="rId40"/>
    <p:sldId id="353" r:id="rId41"/>
    <p:sldId id="377" r:id="rId42"/>
    <p:sldId id="284" r:id="rId43"/>
    <p:sldId id="378" r:id="rId44"/>
    <p:sldId id="336" r:id="rId45"/>
    <p:sldId id="368" r:id="rId46"/>
    <p:sldId id="325" r:id="rId47"/>
    <p:sldId id="342" r:id="rId48"/>
    <p:sldId id="326" r:id="rId49"/>
    <p:sldId id="356" r:id="rId50"/>
    <p:sldId id="330" r:id="rId51"/>
    <p:sldId id="357" r:id="rId52"/>
    <p:sldId id="331" r:id="rId53"/>
    <p:sldId id="358" r:id="rId54"/>
    <p:sldId id="379" r:id="rId55"/>
    <p:sldId id="369" r:id="rId56"/>
    <p:sldId id="328" r:id="rId57"/>
    <p:sldId id="360" r:id="rId58"/>
    <p:sldId id="343" r:id="rId59"/>
    <p:sldId id="333" r:id="rId60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3399"/>
    <a:srgbClr val="CC0066"/>
    <a:srgbClr val="978749"/>
    <a:srgbClr val="FFCC99"/>
    <a:srgbClr val="FFCC66"/>
    <a:srgbClr val="CC9900"/>
    <a:srgbClr val="B8B006"/>
    <a:srgbClr val="6600CC"/>
    <a:srgbClr val="99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149" autoAdjust="0"/>
    <p:restoredTop sz="94660"/>
  </p:normalViewPr>
  <p:slideViewPr>
    <p:cSldViewPr>
      <p:cViewPr varScale="1">
        <p:scale>
          <a:sx n="66" d="100"/>
          <a:sy n="66" d="100"/>
        </p:scale>
        <p:origin x="-1440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349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51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1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5E9D6E17-311D-40FC-A879-C8616393F3B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6850636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5539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altLang="ru-RU" smtClean="0"/>
          </a:p>
        </p:txBody>
      </p:sp>
      <p:sp>
        <p:nvSpPr>
          <p:cNvPr id="65540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70D000B-CAF2-4131-9067-807CB2A862A9}" type="slidenum">
              <a:rPr lang="ru-RU" altLang="ru-RU" smtClean="0"/>
              <a:pPr/>
              <a:t>46</a:t>
            </a:fld>
            <a:endParaRPr lang="ru-RU" altLang="ru-RU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6563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altLang="ru-RU" smtClean="0"/>
          </a:p>
        </p:txBody>
      </p:sp>
      <p:sp>
        <p:nvSpPr>
          <p:cNvPr id="66564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9B31F0E-8FBF-4411-855C-FE4D7CB74EE3}" type="slidenum">
              <a:rPr lang="ru-RU" altLang="ru-RU" smtClean="0"/>
              <a:pPr/>
              <a:t>47</a:t>
            </a:fld>
            <a:endParaRPr lang="ru-RU" alt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32BF5A-CD15-44B3-80A4-CDA8E648BC0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512F2E-018E-44B6-BD6A-989A491077B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lvl1pPr>
              <a:defRPr b="1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ижний колонтитул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B3ABB8-2BC0-4A76-8935-92214174291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ижний колонтитул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F89284-1C6B-4AC6-9890-26107B76CA6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9"/>
          <p:cNvSpPr/>
          <p:nvPr/>
        </p:nvSpPr>
        <p:spPr>
          <a:xfrm>
            <a:off x="304800" y="328613"/>
            <a:ext cx="8532813" cy="619760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3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4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DDE90364-1DCA-4025-A624-F030B1E725F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653259-E0C6-422C-B7A5-EC56617BB35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кругленный прямоугольник 9"/>
          <p:cNvSpPr/>
          <p:nvPr/>
        </p:nvSpPr>
        <p:spPr>
          <a:xfrm>
            <a:off x="304800" y="328613"/>
            <a:ext cx="8532813" cy="619760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6" name="Прямоугольник с одним скругленным углом 10"/>
          <p:cNvSpPr/>
          <p:nvPr/>
        </p:nvSpPr>
        <p:spPr>
          <a:xfrm>
            <a:off x="6400800" y="433388"/>
            <a:ext cx="2324100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extLst/>
          </a:lstStyle>
          <a:p>
            <a:pPr lvl="0"/>
            <a:r>
              <a:rPr lang="ru-RU" noProof="0" smtClean="0"/>
              <a:t>Вставка рисунка</a:t>
            </a:r>
            <a:endParaRPr lang="en-US" noProof="0"/>
          </a:p>
        </p:txBody>
      </p:sp>
      <p:sp>
        <p:nvSpPr>
          <p:cNvPr id="7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8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83814FEA-C399-4B7F-9260-E477E682E47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B0DB0B-11CB-4606-A946-237C630D001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1B406C-5A2E-4390-8BBE-23AEEE2FBA6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2.jpe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8613"/>
            <a:ext cx="8532813" cy="619760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503238" y="4986338"/>
            <a:ext cx="8183562" cy="1050925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31" name="Текст 3"/>
          <p:cNvSpPr>
            <a:spLocks noGrp="1"/>
          </p:cNvSpPr>
          <p:nvPr>
            <p:ph type="body" idx="1"/>
          </p:nvPr>
        </p:nvSpPr>
        <p:spPr bwMode="auto">
          <a:xfrm>
            <a:off x="503238" y="530225"/>
            <a:ext cx="8183562" cy="4187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82880" tIns="9144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  <a:endParaRPr lang="en-US" altLang="ru-RU" smtClean="0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3776663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6062663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348663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pPr>
              <a:defRPr/>
            </a:pPr>
            <a:fld id="{4BF63DD3-911D-490D-9D05-FA051E3031D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52" r:id="rId1"/>
    <p:sldLayoutId id="2147484153" r:id="rId2"/>
    <p:sldLayoutId id="2147484154" r:id="rId3"/>
    <p:sldLayoutId id="2147484155" r:id="rId4"/>
    <p:sldLayoutId id="2147484159" r:id="rId5"/>
    <p:sldLayoutId id="2147484156" r:id="rId6"/>
    <p:sldLayoutId id="2147484160" r:id="rId7"/>
    <p:sldLayoutId id="2147484157" r:id="rId8"/>
    <p:sldLayoutId id="2147484158" r:id="rId9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b="1" kern="1200">
          <a:solidFill>
            <a:srgbClr val="FF8D3E"/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Verdana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Verdana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Verdana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Verdana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Verdana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Verdana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Verdana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Verdana" pitchFamily="34" charset="0"/>
        </a:defRPr>
      </a:lvl9pPr>
      <a:extLst/>
    </p:titleStyle>
    <p:bodyStyle>
      <a:lvl1pPr marL="265113" indent="-265113" algn="l" rtl="0" eaLnBrk="0" fontAlgn="base" hangingPunct="0">
        <a:spcBef>
          <a:spcPts val="250"/>
        </a:spcBef>
        <a:spcAft>
          <a:spcPct val="0"/>
        </a:spcAft>
        <a:buClr>
          <a:schemeClr val="accent1"/>
        </a:buClr>
        <a:buSzPct val="80000"/>
        <a:buFont typeface="Wingdings 2" pitchFamily="18" charset="2"/>
        <a:buChar char="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547688" indent="-200025" algn="l" rtl="0" eaLnBrk="0" fontAlgn="base" hangingPunct="0">
        <a:spcBef>
          <a:spcPts val="250"/>
        </a:spcBef>
        <a:spcAft>
          <a:spcPct val="0"/>
        </a:spcAft>
        <a:buClr>
          <a:schemeClr val="accent1"/>
        </a:buClr>
        <a:buSzPct val="100000"/>
        <a:buFont typeface="Verdana" pitchFamily="34" charset="0"/>
        <a:buChar char="◦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5813" indent="-182563" algn="l" rtl="0" eaLnBrk="0" fontAlgn="base" hangingPunct="0">
        <a:spcBef>
          <a:spcPts val="250"/>
        </a:spcBef>
        <a:spcAft>
          <a:spcPct val="0"/>
        </a:spcAft>
        <a:buClr>
          <a:srgbClr val="ED3742"/>
        </a:buClr>
        <a:buSzPct val="100000"/>
        <a:buFont typeface="Wingdings 2" pitchFamily="18" charset="2"/>
        <a:buChar char=""/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3938" indent="-182563" algn="l" rtl="0" eaLnBrk="0" fontAlgn="base" hangingPunct="0">
        <a:spcBef>
          <a:spcPts val="225"/>
        </a:spcBef>
        <a:spcAft>
          <a:spcPct val="0"/>
        </a:spcAft>
        <a:buClr>
          <a:srgbClr val="ED3742"/>
        </a:buClr>
        <a:buSzPct val="112000"/>
        <a:buFont typeface="Verdana" pitchFamily="34" charset="0"/>
        <a:buChar char="◦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79525" indent="-182563" algn="l" rtl="0" eaLnBrk="0" fontAlgn="base" hangingPunct="0">
        <a:spcBef>
          <a:spcPts val="250"/>
        </a:spcBef>
        <a:spcAft>
          <a:spcPct val="0"/>
        </a:spcAft>
        <a:buClr>
          <a:srgbClr val="4A85BF"/>
        </a:buClr>
        <a:buSzPct val="100000"/>
        <a:buFont typeface="Wingdings 2" pitchFamily="18" charset="2"/>
        <a:buChar char="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slide" Target="slide7.xml"/><Relationship Id="rId3" Type="http://schemas.openxmlformats.org/officeDocument/2006/relationships/image" Target="../media/image8.png"/><Relationship Id="rId7" Type="http://schemas.openxmlformats.org/officeDocument/2006/relationships/image" Target="../media/image5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3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hyperlink" Target="http://i021.radikal.ru/0802/94/96ffb376c6f3.jpg" TargetMode="External"/><Relationship Id="rId1" Type="http://schemas.openxmlformats.org/officeDocument/2006/relationships/slideLayout" Target="../slideLayouts/slideLayout5.xml"/><Relationship Id="rId5" Type="http://schemas.openxmlformats.org/officeDocument/2006/relationships/slide" Target="slide7.xml"/><Relationship Id="rId4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5.xml"/><Relationship Id="rId4" Type="http://schemas.openxmlformats.org/officeDocument/2006/relationships/slide" Target="slide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5.xml"/><Relationship Id="rId4" Type="http://schemas.openxmlformats.org/officeDocument/2006/relationships/slide" Target="slide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5.xml"/><Relationship Id="rId4" Type="http://schemas.openxmlformats.org/officeDocument/2006/relationships/slide" Target="slide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17.jpeg"/><Relationship Id="rId7" Type="http://schemas.openxmlformats.org/officeDocument/2006/relationships/image" Target="../media/image21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7" Type="http://schemas.openxmlformats.org/officeDocument/2006/relationships/image" Target="../media/image3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5.xml"/><Relationship Id="rId6" Type="http://schemas.openxmlformats.org/officeDocument/2006/relationships/slide" Target="slide7.xml"/><Relationship Id="rId5" Type="http://schemas.openxmlformats.org/officeDocument/2006/relationships/image" Target="../media/image5.png"/><Relationship Id="rId4" Type="http://schemas.openxmlformats.org/officeDocument/2006/relationships/image" Target="../media/image21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5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5.xml"/><Relationship Id="rId4" Type="http://schemas.openxmlformats.org/officeDocument/2006/relationships/slide" Target="slide7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25.png"/><Relationship Id="rId7" Type="http://schemas.openxmlformats.org/officeDocument/2006/relationships/image" Target="../media/image29.jpe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openxmlformats.org/officeDocument/2006/relationships/image" Target="../media/image26.png"/><Relationship Id="rId9" Type="http://schemas.openxmlformats.org/officeDocument/2006/relationships/image" Target="../media/image3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7" Type="http://schemas.openxmlformats.org/officeDocument/2006/relationships/slide" Target="slide7.xml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3.png"/><Relationship Id="rId5" Type="http://schemas.openxmlformats.org/officeDocument/2006/relationships/image" Target="../media/image5.png"/><Relationship Id="rId4" Type="http://schemas.openxmlformats.org/officeDocument/2006/relationships/image" Target="../media/image29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5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5.xml"/><Relationship Id="rId4" Type="http://schemas.openxmlformats.org/officeDocument/2006/relationships/slide" Target="slide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5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5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5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" Target="slide7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5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" Target="slide7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5.jpe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" Target="slide7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7.jpe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5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7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5.png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_rels/slide47.xml.rels><?xml version="1.0" encoding="UTF-8" standalone="yes"?>
<Relationships xmlns="http://schemas.openxmlformats.org/package/2006/relationships"><Relationship Id="rId8" Type="http://schemas.openxmlformats.org/officeDocument/2006/relationships/slide" Target="slide7.xml"/><Relationship Id="rId3" Type="http://schemas.openxmlformats.org/officeDocument/2006/relationships/image" Target="../media/image40.png"/><Relationship Id="rId7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5.png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5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5.xml"/><Relationship Id="rId4" Type="http://schemas.openxmlformats.org/officeDocument/2006/relationships/slide" Target="slide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5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5.xml"/><Relationship Id="rId4" Type="http://schemas.openxmlformats.org/officeDocument/2006/relationships/slide" Target="slide7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5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5.xml"/><Relationship Id="rId4" Type="http://schemas.openxmlformats.org/officeDocument/2006/relationships/slide" Target="slide7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5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5.xml"/><Relationship Id="rId4" Type="http://schemas.openxmlformats.org/officeDocument/2006/relationships/slide" Target="slide7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5.xml"/><Relationship Id="rId4" Type="http://schemas.openxmlformats.org/officeDocument/2006/relationships/slide" Target="slide58.xml"/></Relationships>
</file>

<file path=ppt/slides/_rels/slide5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image" Target="../media/image48.gif"/><Relationship Id="rId7" Type="http://schemas.openxmlformats.org/officeDocument/2006/relationships/image" Target="../media/image52.gif"/><Relationship Id="rId2" Type="http://schemas.openxmlformats.org/officeDocument/2006/relationships/image" Target="../media/image47.gif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51.gif"/><Relationship Id="rId5" Type="http://schemas.openxmlformats.org/officeDocument/2006/relationships/image" Target="../media/image50.gif"/><Relationship Id="rId4" Type="http://schemas.openxmlformats.org/officeDocument/2006/relationships/image" Target="../media/image49.gif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http://www.stihi.ru/" TargetMode="External"/><Relationship Id="rId1" Type="http://schemas.openxmlformats.org/officeDocument/2006/relationships/slideLayout" Target="../slideLayouts/slideLayout5.xml"/><Relationship Id="rId4" Type="http://schemas.openxmlformats.org/officeDocument/2006/relationships/slide" Target="slide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Relationship Id="rId4" Type="http://schemas.openxmlformats.org/officeDocument/2006/relationships/slide" Target="slide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slide" Target="slide18.xml"/><Relationship Id="rId13" Type="http://schemas.openxmlformats.org/officeDocument/2006/relationships/slide" Target="slide28.xml"/><Relationship Id="rId18" Type="http://schemas.openxmlformats.org/officeDocument/2006/relationships/slide" Target="slide38.xml"/><Relationship Id="rId26" Type="http://schemas.openxmlformats.org/officeDocument/2006/relationships/slide" Target="slide54.xml"/><Relationship Id="rId3" Type="http://schemas.openxmlformats.org/officeDocument/2006/relationships/slide" Target="slide8.xml"/><Relationship Id="rId21" Type="http://schemas.openxmlformats.org/officeDocument/2006/relationships/slide" Target="slide44.xml"/><Relationship Id="rId7" Type="http://schemas.openxmlformats.org/officeDocument/2006/relationships/slide" Target="slide16.xml"/><Relationship Id="rId12" Type="http://schemas.openxmlformats.org/officeDocument/2006/relationships/slide" Target="slide24.xml"/><Relationship Id="rId17" Type="http://schemas.openxmlformats.org/officeDocument/2006/relationships/slide" Target="slide32.xml"/><Relationship Id="rId25" Type="http://schemas.openxmlformats.org/officeDocument/2006/relationships/slide" Target="slide52.xml"/><Relationship Id="rId2" Type="http://schemas.openxmlformats.org/officeDocument/2006/relationships/image" Target="../media/image3.png"/><Relationship Id="rId16" Type="http://schemas.openxmlformats.org/officeDocument/2006/relationships/slide" Target="slide34.xml"/><Relationship Id="rId20" Type="http://schemas.openxmlformats.org/officeDocument/2006/relationships/slide" Target="slide42.xml"/><Relationship Id="rId1" Type="http://schemas.openxmlformats.org/officeDocument/2006/relationships/slideLayout" Target="../slideLayouts/slideLayout5.xml"/><Relationship Id="rId6" Type="http://schemas.openxmlformats.org/officeDocument/2006/relationships/slide" Target="slide14.xml"/><Relationship Id="rId11" Type="http://schemas.openxmlformats.org/officeDocument/2006/relationships/slide" Target="slide22.xml"/><Relationship Id="rId24" Type="http://schemas.openxmlformats.org/officeDocument/2006/relationships/slide" Target="slide50.xml"/><Relationship Id="rId5" Type="http://schemas.openxmlformats.org/officeDocument/2006/relationships/slide" Target="slide12.xml"/><Relationship Id="rId15" Type="http://schemas.openxmlformats.org/officeDocument/2006/relationships/slide" Target="slide36.xml"/><Relationship Id="rId23" Type="http://schemas.openxmlformats.org/officeDocument/2006/relationships/slide" Target="slide48.xml"/><Relationship Id="rId10" Type="http://schemas.openxmlformats.org/officeDocument/2006/relationships/slide" Target="slide26.xml"/><Relationship Id="rId19" Type="http://schemas.openxmlformats.org/officeDocument/2006/relationships/slide" Target="slide40.xml"/><Relationship Id="rId4" Type="http://schemas.openxmlformats.org/officeDocument/2006/relationships/slide" Target="slide10.xml"/><Relationship Id="rId9" Type="http://schemas.openxmlformats.org/officeDocument/2006/relationships/slide" Target="slide20.xml"/><Relationship Id="rId14" Type="http://schemas.openxmlformats.org/officeDocument/2006/relationships/slide" Target="slide30.xml"/><Relationship Id="rId22" Type="http://schemas.openxmlformats.org/officeDocument/2006/relationships/slide" Target="slide46.xml"/><Relationship Id="rId27" Type="http://schemas.openxmlformats.org/officeDocument/2006/relationships/slide" Target="slide5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5.xml"/><Relationship Id="rId4" Type="http://schemas.openxmlformats.org/officeDocument/2006/relationships/slide" Target="slide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WordArt 3"/>
          <p:cNvSpPr>
            <a:spLocks noChangeArrowheads="1" noChangeShapeType="1" noTextEdit="1"/>
          </p:cNvSpPr>
          <p:nvPr/>
        </p:nvSpPr>
        <p:spPr bwMode="auto">
          <a:xfrm>
            <a:off x="1042988" y="1574800"/>
            <a:ext cx="7058025" cy="15843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4400" kern="10" dirty="0">
                <a:ln w="9525">
                  <a:noFill/>
                  <a:round/>
                  <a:headEnd/>
                  <a:tailEnd/>
                </a:ln>
                <a:solidFill>
                  <a:srgbClr val="CC0066"/>
                </a:soli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Impact"/>
              </a:rPr>
              <a:t>История России</a:t>
            </a:r>
          </a:p>
          <a:p>
            <a:pPr algn="ctr"/>
            <a:r>
              <a:rPr lang="ru-RU" sz="4400" kern="10" dirty="0">
                <a:ln w="9525">
                  <a:noFill/>
                  <a:round/>
                  <a:headEnd/>
                  <a:tailEnd/>
                </a:ln>
                <a:solidFill>
                  <a:srgbClr val="CC0066"/>
                </a:soli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Impact"/>
              </a:rPr>
              <a:t> в датах</a:t>
            </a:r>
          </a:p>
        </p:txBody>
      </p:sp>
      <p:sp>
        <p:nvSpPr>
          <p:cNvPr id="4" name="Rectangle 6"/>
          <p:cNvSpPr>
            <a:spLocks noChangeArrowheads="1"/>
          </p:cNvSpPr>
          <p:nvPr/>
        </p:nvSpPr>
        <p:spPr bwMode="auto">
          <a:xfrm>
            <a:off x="323850" y="3573463"/>
            <a:ext cx="8496300" cy="1076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3200" b="1" dirty="0">
                <a:solidFill>
                  <a:srgbClr val="33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Интерактивная игра – аукцион </a:t>
            </a:r>
          </a:p>
          <a:p>
            <a:pPr algn="ctr">
              <a:defRPr/>
            </a:pPr>
            <a:r>
              <a:rPr lang="ru-RU" sz="3200" b="1" dirty="0">
                <a:solidFill>
                  <a:srgbClr val="33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по истории России. 6 класс.</a:t>
            </a:r>
          </a:p>
        </p:txBody>
      </p:sp>
      <p:sp>
        <p:nvSpPr>
          <p:cNvPr id="4100" name="Text Box 11"/>
          <p:cNvSpPr txBox="1">
            <a:spLocks noChangeArrowheads="1"/>
          </p:cNvSpPr>
          <p:nvPr/>
        </p:nvSpPr>
        <p:spPr bwMode="auto">
          <a:xfrm>
            <a:off x="2960688" y="5026025"/>
            <a:ext cx="4862512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altLang="ru-RU" b="1" i="1" dirty="0">
                <a:solidFill>
                  <a:srgbClr val="333399"/>
                </a:solidFill>
                <a:cs typeface="Arial" charset="0"/>
              </a:rPr>
              <a:t>Калинина Елена Михайловна,</a:t>
            </a:r>
          </a:p>
          <a:p>
            <a:pPr algn="ctr"/>
            <a:r>
              <a:rPr lang="ru-RU" altLang="ru-RU" b="1" i="1" dirty="0">
                <a:solidFill>
                  <a:srgbClr val="333399"/>
                </a:solidFill>
                <a:cs typeface="Arial" charset="0"/>
              </a:rPr>
              <a:t>учитель истории МОУ СОШ </a:t>
            </a:r>
            <a:r>
              <a:rPr lang="ru-RU" altLang="ru-RU" b="1" i="1" dirty="0" err="1">
                <a:solidFill>
                  <a:srgbClr val="333399"/>
                </a:solidFill>
                <a:cs typeface="Arial" charset="0"/>
              </a:rPr>
              <a:t>д.Кривское</a:t>
            </a:r>
            <a:endParaRPr lang="ru-RU" altLang="ru-RU" b="1" i="1">
              <a:solidFill>
                <a:srgbClr val="333399"/>
              </a:solidFill>
              <a:cs typeface="Arial" charset="0"/>
            </a:endParaRPr>
          </a:p>
          <a:p>
            <a:pPr algn="ctr"/>
            <a:r>
              <a:rPr lang="ru-RU" altLang="ru-RU" b="1" i="1">
                <a:solidFill>
                  <a:srgbClr val="333399"/>
                </a:solidFill>
                <a:cs typeface="Arial" charset="0"/>
              </a:rPr>
              <a:t>Боровского района Калужской области</a:t>
            </a:r>
          </a:p>
        </p:txBody>
      </p:sp>
      <p:pic>
        <p:nvPicPr>
          <p:cNvPr id="4101" name="Picture 2" descr="http://prodavezsira.narod.ru/pictures/subjects/notebook-1b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7475" y="5465763"/>
            <a:ext cx="1465263" cy="1220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AutoShape 16">
            <a:hlinkClick r:id="" action="ppaction://hlinkshowjump?jump=endshow"/>
          </p:cNvPr>
          <p:cNvSpPr>
            <a:spLocks noChangeArrowheads="1"/>
          </p:cNvSpPr>
          <p:nvPr/>
        </p:nvSpPr>
        <p:spPr bwMode="auto">
          <a:xfrm>
            <a:off x="7812360" y="5877272"/>
            <a:ext cx="1009650" cy="595312"/>
          </a:xfrm>
          <a:prstGeom prst="cube">
            <a:avLst>
              <a:gd name="adj" fmla="val 23111"/>
            </a:avLst>
          </a:prstGeom>
          <a:solidFill>
            <a:schemeClr val="accent1">
              <a:lumMod val="40000"/>
              <a:lumOff val="60000"/>
            </a:schemeClr>
          </a:solidFill>
          <a:ln w="9525">
            <a:solidFill>
              <a:srgbClr val="978749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defRPr/>
            </a:pPr>
            <a:r>
              <a:rPr lang="ru-RU" altLang="ru-RU" sz="1100" b="1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выход</a:t>
            </a:r>
          </a:p>
        </p:txBody>
      </p:sp>
      <p:sp>
        <p:nvSpPr>
          <p:cNvPr id="7" name="AutoShape 16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7812360" y="5229200"/>
            <a:ext cx="1009650" cy="595312"/>
          </a:xfrm>
          <a:prstGeom prst="cube">
            <a:avLst>
              <a:gd name="adj" fmla="val 23111"/>
            </a:avLst>
          </a:prstGeom>
          <a:solidFill>
            <a:schemeClr val="accent1">
              <a:lumMod val="40000"/>
              <a:lumOff val="60000"/>
            </a:schemeClr>
          </a:solidFill>
          <a:ln w="9525">
            <a:solidFill>
              <a:srgbClr val="978749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defRPr/>
            </a:pPr>
            <a:r>
              <a:rPr lang="ru-RU" altLang="ru-RU" sz="1100" b="1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в оглавление</a:t>
            </a:r>
          </a:p>
        </p:txBody>
      </p:sp>
    </p:spTree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Прямоугольник 3"/>
          <p:cNvSpPr>
            <a:spLocks noChangeArrowheads="1"/>
          </p:cNvSpPr>
          <p:nvPr/>
        </p:nvSpPr>
        <p:spPr bwMode="auto">
          <a:xfrm>
            <a:off x="323850" y="625475"/>
            <a:ext cx="5327650" cy="193992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2400" b="1">
                <a:solidFill>
                  <a:srgbClr val="333399"/>
                </a:solidFill>
                <a:latin typeface="Times New Roman" pitchFamily="18" charset="0"/>
                <a:cs typeface="Times New Roman" pitchFamily="18" charset="0"/>
              </a:rPr>
              <a:t>Разбив в Ижоре грозных шведов,</a:t>
            </a:r>
            <a:br>
              <a:rPr lang="ru-RU" altLang="ru-RU" sz="2400" b="1">
                <a:solidFill>
                  <a:srgbClr val="333399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2400" b="1">
                <a:solidFill>
                  <a:srgbClr val="333399"/>
                </a:solidFill>
                <a:latin typeface="Times New Roman" pitchFamily="18" charset="0"/>
                <a:cs typeface="Times New Roman" pitchFamily="18" charset="0"/>
              </a:rPr>
              <a:t>В свои неполных двадцать лет,</a:t>
            </a:r>
            <a:br>
              <a:rPr lang="ru-RU" altLang="ru-RU" sz="2400" b="1">
                <a:solidFill>
                  <a:srgbClr val="333399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2400" b="1">
                <a:solidFill>
                  <a:srgbClr val="333399"/>
                </a:solidFill>
                <a:latin typeface="Times New Roman" pitchFamily="18" charset="0"/>
                <a:cs typeface="Times New Roman" pitchFamily="18" charset="0"/>
              </a:rPr>
              <a:t>Где добыл мужеством победу,</a:t>
            </a:r>
            <a:br>
              <a:rPr lang="ru-RU" altLang="ru-RU" sz="2400" b="1">
                <a:solidFill>
                  <a:srgbClr val="333399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2400" b="1">
                <a:solidFill>
                  <a:srgbClr val="333399"/>
                </a:solidFill>
                <a:latin typeface="Times New Roman" pitchFamily="18" charset="0"/>
                <a:cs typeface="Times New Roman" pitchFamily="18" charset="0"/>
              </a:rPr>
              <a:t>Как снова Русь трясёт от бед!</a:t>
            </a:r>
            <a:r>
              <a:rPr lang="ru-RU" altLang="ru-RU" sz="2400">
                <a:solidFill>
                  <a:srgbClr val="333399"/>
                </a:solidFill>
              </a:rPr>
              <a:t/>
            </a:r>
            <a:br>
              <a:rPr lang="ru-RU" altLang="ru-RU" sz="2400">
                <a:solidFill>
                  <a:srgbClr val="333399"/>
                </a:solidFill>
              </a:rPr>
            </a:br>
            <a:endParaRPr lang="ru-RU" altLang="ru-RU" sz="2400">
              <a:solidFill>
                <a:srgbClr val="333399"/>
              </a:solidFill>
            </a:endParaRPr>
          </a:p>
        </p:txBody>
      </p:sp>
      <p:sp>
        <p:nvSpPr>
          <p:cNvPr id="12291" name="Прямоугольник 6"/>
          <p:cNvSpPr>
            <a:spLocks noChangeArrowheads="1"/>
          </p:cNvSpPr>
          <p:nvPr/>
        </p:nvSpPr>
        <p:spPr bwMode="auto">
          <a:xfrm>
            <a:off x="4140200" y="2074863"/>
            <a:ext cx="5256213" cy="1570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2400" b="1">
                <a:solidFill>
                  <a:srgbClr val="333399"/>
                </a:solidFill>
                <a:latin typeface="Times New Roman" pitchFamily="18" charset="0"/>
                <a:cs typeface="Times New Roman" pitchFamily="18" charset="0"/>
              </a:rPr>
              <a:t>Забыв обид былые раны,</a:t>
            </a:r>
            <a:br>
              <a:rPr lang="ru-RU" altLang="ru-RU" sz="2400" b="1">
                <a:solidFill>
                  <a:srgbClr val="333399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2400" b="1">
                <a:solidFill>
                  <a:srgbClr val="333399"/>
                </a:solidFill>
                <a:latin typeface="Times New Roman" pitchFamily="18" charset="0"/>
                <a:cs typeface="Times New Roman" pitchFamily="18" charset="0"/>
              </a:rPr>
              <a:t>Князь вновь откликнулся на зов,</a:t>
            </a:r>
            <a:br>
              <a:rPr lang="ru-RU" altLang="ru-RU" sz="2400" b="1">
                <a:solidFill>
                  <a:srgbClr val="333399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2400" b="1">
                <a:solidFill>
                  <a:srgbClr val="333399"/>
                </a:solidFill>
                <a:latin typeface="Times New Roman" pitchFamily="18" charset="0"/>
                <a:cs typeface="Times New Roman" pitchFamily="18" charset="0"/>
              </a:rPr>
              <a:t>Отбил от рыцарей незванных</a:t>
            </a:r>
            <a:br>
              <a:rPr lang="ru-RU" altLang="ru-RU" sz="2400" b="1">
                <a:solidFill>
                  <a:srgbClr val="333399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2400" b="1">
                <a:solidFill>
                  <a:srgbClr val="333399"/>
                </a:solidFill>
                <a:latin typeface="Times New Roman" pitchFamily="18" charset="0"/>
                <a:cs typeface="Times New Roman" pitchFamily="18" charset="0"/>
              </a:rPr>
              <a:t>И Копорье и славный Псков.</a:t>
            </a:r>
          </a:p>
        </p:txBody>
      </p:sp>
      <p:sp>
        <p:nvSpPr>
          <p:cNvPr id="12292" name="Прямоугольник 7"/>
          <p:cNvSpPr>
            <a:spLocks noChangeArrowheads="1"/>
          </p:cNvSpPr>
          <p:nvPr/>
        </p:nvSpPr>
        <p:spPr bwMode="auto">
          <a:xfrm>
            <a:off x="2843213" y="4946650"/>
            <a:ext cx="5824537" cy="1938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2400">
                <a:solidFill>
                  <a:srgbClr val="333399"/>
                </a:solidFill>
              </a:rPr>
              <a:t>…</a:t>
            </a:r>
            <a:r>
              <a:rPr lang="ru-RU" altLang="ru-RU" sz="2400" b="1">
                <a:solidFill>
                  <a:srgbClr val="333399"/>
                </a:solidFill>
                <a:latin typeface="Times New Roman" pitchFamily="18" charset="0"/>
                <a:cs typeface="Times New Roman" pitchFamily="18" charset="0"/>
              </a:rPr>
              <a:t>Покрылся лёд кровавым глянцем,</a:t>
            </a:r>
            <a:br>
              <a:rPr lang="ru-RU" altLang="ru-RU" sz="2400" b="1">
                <a:solidFill>
                  <a:srgbClr val="333399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2400" b="1">
                <a:solidFill>
                  <a:srgbClr val="333399"/>
                </a:solidFill>
                <a:latin typeface="Times New Roman" pitchFamily="18" charset="0"/>
                <a:cs typeface="Times New Roman" pitchFamily="18" charset="0"/>
              </a:rPr>
              <a:t>Бежали псы во весь опор,</a:t>
            </a:r>
            <a:br>
              <a:rPr lang="ru-RU" altLang="ru-RU" sz="2400" b="1">
                <a:solidFill>
                  <a:srgbClr val="333399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2400" b="1">
                <a:solidFill>
                  <a:srgbClr val="333399"/>
                </a:solidFill>
                <a:latin typeface="Times New Roman" pitchFamily="18" charset="0"/>
                <a:cs typeface="Times New Roman" pitchFamily="18" charset="0"/>
              </a:rPr>
              <a:t>Семь вёрст прогнали иностранца,</a:t>
            </a:r>
            <a:br>
              <a:rPr lang="ru-RU" altLang="ru-RU" sz="2400" b="1">
                <a:solidFill>
                  <a:srgbClr val="333399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2400" b="1">
                <a:solidFill>
                  <a:srgbClr val="333399"/>
                </a:solidFill>
                <a:latin typeface="Times New Roman" pitchFamily="18" charset="0"/>
                <a:cs typeface="Times New Roman" pitchFamily="18" charset="0"/>
              </a:rPr>
              <a:t>На Запад, в свой позорный двор!</a:t>
            </a:r>
            <a:r>
              <a:rPr lang="ru-RU" altLang="ru-RU" sz="2400">
                <a:solidFill>
                  <a:srgbClr val="333399"/>
                </a:solidFill>
              </a:rPr>
              <a:t/>
            </a:r>
            <a:br>
              <a:rPr lang="ru-RU" altLang="ru-RU" sz="2400">
                <a:solidFill>
                  <a:srgbClr val="333399"/>
                </a:solidFill>
              </a:rPr>
            </a:br>
            <a:endParaRPr lang="ru-RU" altLang="ru-RU" sz="2400">
              <a:solidFill>
                <a:srgbClr val="333399"/>
              </a:solidFill>
            </a:endParaRPr>
          </a:p>
        </p:txBody>
      </p:sp>
      <p:sp>
        <p:nvSpPr>
          <p:cNvPr id="12293" name="Прямоугольник 8"/>
          <p:cNvSpPr>
            <a:spLocks noChangeArrowheads="1"/>
          </p:cNvSpPr>
          <p:nvPr/>
        </p:nvSpPr>
        <p:spPr bwMode="auto">
          <a:xfrm>
            <a:off x="323850" y="3525838"/>
            <a:ext cx="5400675" cy="184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2400">
                <a:solidFill>
                  <a:srgbClr val="333399"/>
                </a:solidFill>
              </a:rPr>
              <a:t>…</a:t>
            </a:r>
            <a:r>
              <a:rPr lang="ru-RU" altLang="ru-RU" sz="2400" b="1">
                <a:solidFill>
                  <a:srgbClr val="333399"/>
                </a:solidFill>
                <a:latin typeface="Times New Roman" pitchFamily="18" charset="0"/>
                <a:cs typeface="Times New Roman" pitchFamily="18" charset="0"/>
              </a:rPr>
              <a:t>Пришли на озеро с рассветом,</a:t>
            </a:r>
            <a:br>
              <a:rPr lang="ru-RU" altLang="ru-RU" sz="2400" b="1">
                <a:solidFill>
                  <a:srgbClr val="333399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2400" b="1">
                <a:solidFill>
                  <a:srgbClr val="333399"/>
                </a:solidFill>
                <a:latin typeface="Times New Roman" pitchFamily="18" charset="0"/>
                <a:cs typeface="Times New Roman" pitchFamily="18" charset="0"/>
              </a:rPr>
              <a:t>Принять за Русь священный бой!</a:t>
            </a:r>
            <a:br>
              <a:rPr lang="ru-RU" altLang="ru-RU" sz="2400" b="1">
                <a:solidFill>
                  <a:srgbClr val="333399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2400" b="1">
                <a:solidFill>
                  <a:srgbClr val="333399"/>
                </a:solidFill>
                <a:latin typeface="Times New Roman" pitchFamily="18" charset="0"/>
                <a:cs typeface="Times New Roman" pitchFamily="18" charset="0"/>
              </a:rPr>
              <a:t>За независимости светом,</a:t>
            </a:r>
            <a:br>
              <a:rPr lang="ru-RU" altLang="ru-RU" sz="2400" b="1">
                <a:solidFill>
                  <a:srgbClr val="333399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2400" b="1">
                <a:solidFill>
                  <a:srgbClr val="333399"/>
                </a:solidFill>
                <a:latin typeface="Times New Roman" pitchFamily="18" charset="0"/>
                <a:cs typeface="Times New Roman" pitchFamily="18" charset="0"/>
              </a:rPr>
              <a:t>За веру, счастье и покой!</a:t>
            </a:r>
            <a:r>
              <a:rPr lang="ru-RU" altLang="ru-RU">
                <a:solidFill>
                  <a:srgbClr val="333399"/>
                </a:solidFill>
              </a:rPr>
              <a:t/>
            </a:r>
            <a:br>
              <a:rPr lang="ru-RU" altLang="ru-RU">
                <a:solidFill>
                  <a:srgbClr val="333399"/>
                </a:solidFill>
              </a:rPr>
            </a:br>
            <a:endParaRPr lang="ru-RU" altLang="ru-RU">
              <a:solidFill>
                <a:srgbClr val="333399"/>
              </a:solidFill>
            </a:endParaRPr>
          </a:p>
        </p:txBody>
      </p:sp>
      <p:pic>
        <p:nvPicPr>
          <p:cNvPr id="12294" name="Picture 11" descr="C:\Users\Юзер\Desktop\конкрс\Рисунок28000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908925" y="279400"/>
            <a:ext cx="1223963" cy="1133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95" name="Прямоугольник 10"/>
          <p:cNvSpPr>
            <a:spLocks noChangeArrowheads="1"/>
          </p:cNvSpPr>
          <p:nvPr/>
        </p:nvSpPr>
        <p:spPr bwMode="auto">
          <a:xfrm>
            <a:off x="1835150" y="188913"/>
            <a:ext cx="5761038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3200" b="1" dirty="0">
                <a:solidFill>
                  <a:srgbClr val="CC0066"/>
                </a:solidFill>
                <a:latin typeface="Times New Roman" pitchFamily="18" charset="0"/>
                <a:cs typeface="Times New Roman" pitchFamily="18" charset="0"/>
              </a:rPr>
              <a:t>«Литературное обозрение»</a:t>
            </a:r>
            <a:r>
              <a:rPr lang="ru-RU" altLang="ru-RU" sz="3200" dirty="0">
                <a:solidFill>
                  <a:srgbClr val="CC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pic>
        <p:nvPicPr>
          <p:cNvPr id="12296" name="Picture 2" descr="http://prodavezsira.narod.ru/pictures/subjects/notebook-1b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7475" y="5465763"/>
            <a:ext cx="1465263" cy="1220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Управляющая кнопка: справка 9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8193088" y="5949950"/>
            <a:ext cx="641350" cy="574675"/>
          </a:xfrm>
          <a:prstGeom prst="actionButtonHelp">
            <a:avLst/>
          </a:prstGeom>
          <a:solidFill>
            <a:schemeClr val="accent1">
              <a:lumMod val="40000"/>
              <a:lumOff val="60000"/>
            </a:schemeClr>
          </a:solidFill>
          <a:ln w="9525" algn="ctr">
            <a:solidFill>
              <a:srgbClr val="978749"/>
            </a:solidFill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endParaRPr lang="ru-RU" dirty="0">
              <a:solidFill>
                <a:schemeClr val="lt1"/>
              </a:solidFill>
              <a:latin typeface="+mn-lt"/>
            </a:endParaRPr>
          </a:p>
        </p:txBody>
      </p:sp>
    </p:spTree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40" name="Picture 6" descr="Родился князь Александр Невски.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050" y="332656"/>
            <a:ext cx="2041525" cy="2160587"/>
          </a:xfrm>
          <a:prstGeom prst="rect">
            <a:avLst/>
          </a:prstGeom>
          <a:noFill/>
          <a:ln>
            <a:noFill/>
          </a:ln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15" name="TextBox 6"/>
          <p:cNvSpPr txBox="1">
            <a:spLocks noChangeArrowheads="1"/>
          </p:cNvSpPr>
          <p:nvPr/>
        </p:nvSpPr>
        <p:spPr bwMode="auto">
          <a:xfrm>
            <a:off x="1908175" y="2349500"/>
            <a:ext cx="2663825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2400" b="1">
                <a:solidFill>
                  <a:srgbClr val="CC0066"/>
                </a:solidFill>
                <a:latin typeface="Times New Roman" pitchFamily="18" charset="0"/>
                <a:cs typeface="Times New Roman" pitchFamily="18" charset="0"/>
              </a:rPr>
              <a:t>Князь Александр Ярославович</a:t>
            </a:r>
          </a:p>
          <a:p>
            <a:pPr algn="ctr"/>
            <a:r>
              <a:rPr lang="ru-RU" altLang="ru-RU" sz="2400" b="1">
                <a:solidFill>
                  <a:srgbClr val="CC0066"/>
                </a:solidFill>
                <a:latin typeface="Times New Roman" pitchFamily="18" charset="0"/>
                <a:cs typeface="Times New Roman" pitchFamily="18" charset="0"/>
              </a:rPr>
              <a:t> Невский</a:t>
            </a:r>
          </a:p>
        </p:txBody>
      </p:sp>
      <p:sp>
        <p:nvSpPr>
          <p:cNvPr id="13316" name="TextBox 10"/>
          <p:cNvSpPr txBox="1">
            <a:spLocks noChangeArrowheads="1"/>
          </p:cNvSpPr>
          <p:nvPr/>
        </p:nvSpPr>
        <p:spPr bwMode="auto">
          <a:xfrm>
            <a:off x="4643438" y="2492375"/>
            <a:ext cx="3573462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3200" b="1">
                <a:solidFill>
                  <a:srgbClr val="CC0066"/>
                </a:solidFill>
                <a:latin typeface="Times New Roman" pitchFamily="18" charset="0"/>
                <a:cs typeface="Times New Roman" pitchFamily="18" charset="0"/>
              </a:rPr>
              <a:t>1240- </a:t>
            </a:r>
            <a:r>
              <a:rPr lang="ru-RU" altLang="ru-RU" sz="2400" b="1">
                <a:solidFill>
                  <a:srgbClr val="CC0066"/>
                </a:solidFill>
                <a:latin typeface="Times New Roman" pitchFamily="18" charset="0"/>
                <a:cs typeface="Times New Roman" pitchFamily="18" charset="0"/>
              </a:rPr>
              <a:t>Невская битва</a:t>
            </a:r>
          </a:p>
        </p:txBody>
      </p:sp>
      <p:sp>
        <p:nvSpPr>
          <p:cNvPr id="13317" name="TextBox 11"/>
          <p:cNvSpPr txBox="1">
            <a:spLocks noChangeArrowheads="1"/>
          </p:cNvSpPr>
          <p:nvPr/>
        </p:nvSpPr>
        <p:spPr bwMode="auto">
          <a:xfrm>
            <a:off x="1558925" y="5661025"/>
            <a:ext cx="2436813" cy="95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altLang="ru-RU" sz="3200" b="1">
                <a:solidFill>
                  <a:srgbClr val="CC0066"/>
                </a:solidFill>
                <a:latin typeface="Times New Roman" pitchFamily="18" charset="0"/>
                <a:cs typeface="Times New Roman" pitchFamily="18" charset="0"/>
              </a:rPr>
              <a:t>1242- </a:t>
            </a:r>
            <a:r>
              <a:rPr lang="ru-RU" altLang="ru-RU" sz="2400" b="1">
                <a:solidFill>
                  <a:srgbClr val="CC0066"/>
                </a:solidFill>
                <a:latin typeface="Times New Roman" pitchFamily="18" charset="0"/>
                <a:cs typeface="Times New Roman" pitchFamily="18" charset="0"/>
              </a:rPr>
              <a:t>Ледовое </a:t>
            </a:r>
          </a:p>
          <a:p>
            <a:pPr algn="ctr"/>
            <a:r>
              <a:rPr lang="ru-RU" altLang="ru-RU" sz="2400" b="1">
                <a:solidFill>
                  <a:srgbClr val="CC0066"/>
                </a:solidFill>
                <a:latin typeface="Times New Roman" pitchFamily="18" charset="0"/>
                <a:cs typeface="Times New Roman" pitchFamily="18" charset="0"/>
              </a:rPr>
              <a:t>побоище</a:t>
            </a:r>
          </a:p>
        </p:txBody>
      </p:sp>
      <p:sp>
        <p:nvSpPr>
          <p:cNvPr id="13318" name="TextBox 12"/>
          <p:cNvSpPr txBox="1">
            <a:spLocks noChangeArrowheads="1"/>
          </p:cNvSpPr>
          <p:nvPr/>
        </p:nvSpPr>
        <p:spPr bwMode="auto">
          <a:xfrm>
            <a:off x="3995738" y="5661025"/>
            <a:ext cx="4643437" cy="95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3200" b="1">
                <a:solidFill>
                  <a:srgbClr val="CC0066"/>
                </a:solidFill>
                <a:latin typeface="Times New Roman" pitchFamily="18" charset="0"/>
                <a:cs typeface="Times New Roman" pitchFamily="18" charset="0"/>
              </a:rPr>
              <a:t>1241</a:t>
            </a:r>
            <a:r>
              <a:rPr lang="ru-RU" altLang="ru-RU" sz="2800" b="1">
                <a:solidFill>
                  <a:srgbClr val="CC0066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altLang="ru-RU" sz="2400" b="1">
                <a:solidFill>
                  <a:srgbClr val="CC0066"/>
                </a:solidFill>
                <a:latin typeface="Times New Roman" pitchFamily="18" charset="0"/>
                <a:cs typeface="Times New Roman" pitchFamily="18" charset="0"/>
              </a:rPr>
              <a:t>Освобождение </a:t>
            </a:r>
          </a:p>
          <a:p>
            <a:pPr algn="ctr"/>
            <a:r>
              <a:rPr lang="ru-RU" altLang="ru-RU" sz="2400" b="1">
                <a:solidFill>
                  <a:srgbClr val="CC0066"/>
                </a:solidFill>
                <a:latin typeface="Times New Roman" pitchFamily="18" charset="0"/>
                <a:cs typeface="Times New Roman" pitchFamily="18" charset="0"/>
              </a:rPr>
              <a:t>Пскова</a:t>
            </a:r>
          </a:p>
        </p:txBody>
      </p:sp>
      <p:pic>
        <p:nvPicPr>
          <p:cNvPr id="14347" name="Рисунок 15" descr="Рисунок23.gif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10" t="4753" r="2939" b="5241"/>
          <a:stretch/>
        </p:blipFill>
        <p:spPr bwMode="auto">
          <a:xfrm>
            <a:off x="4810398" y="404664"/>
            <a:ext cx="3001962" cy="2044700"/>
          </a:xfrm>
          <a:prstGeom prst="rect">
            <a:avLst/>
          </a:prstGeom>
          <a:noFill/>
          <a:ln>
            <a:noFill/>
          </a:ln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8" name="Рисунок 13" descr="Рисунок21.gif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51" t="5569" r="4233" b="6728"/>
          <a:stretch/>
        </p:blipFill>
        <p:spPr bwMode="auto">
          <a:xfrm>
            <a:off x="1150764" y="3513708"/>
            <a:ext cx="3327400" cy="2400300"/>
          </a:xfrm>
          <a:prstGeom prst="rect">
            <a:avLst/>
          </a:prstGeom>
          <a:noFill/>
          <a:ln>
            <a:noFill/>
          </a:ln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9" name="Рисунок 14" descr="Рисунок22.gif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09" t="5971" r="5025" b="4724"/>
          <a:stretch/>
        </p:blipFill>
        <p:spPr bwMode="auto">
          <a:xfrm>
            <a:off x="4850606" y="3645024"/>
            <a:ext cx="3365500" cy="2160588"/>
          </a:xfrm>
          <a:prstGeom prst="rect">
            <a:avLst/>
          </a:prstGeom>
          <a:noFill/>
          <a:ln>
            <a:noFill/>
          </a:ln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22" name="Picture 2" descr="http://prodavezsira.narod.ru/pictures/subjects/notebook-1b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17475" y="5465763"/>
            <a:ext cx="1465263" cy="1220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23" name="Picture 11" descr="C:\Users\Юзер\Desktop\конкрс\Рисунок28000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38125" y="188913"/>
            <a:ext cx="1223963" cy="1133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AutoShape 16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7888288" y="5935663"/>
            <a:ext cx="1009650" cy="595312"/>
          </a:xfrm>
          <a:prstGeom prst="cube">
            <a:avLst>
              <a:gd name="adj" fmla="val 23111"/>
            </a:avLst>
          </a:prstGeom>
          <a:solidFill>
            <a:schemeClr val="accent1">
              <a:lumMod val="40000"/>
              <a:lumOff val="60000"/>
            </a:schemeClr>
          </a:solidFill>
          <a:ln w="9525">
            <a:solidFill>
              <a:srgbClr val="978749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defRPr/>
            </a:pPr>
            <a:r>
              <a:rPr lang="ru-RU" altLang="ru-RU" sz="1100" b="1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В НАЧАЛО</a:t>
            </a:r>
          </a:p>
        </p:txBody>
      </p:sp>
    </p:spTree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7"/>
          <p:cNvSpPr>
            <a:spLocks noChangeArrowheads="1"/>
          </p:cNvSpPr>
          <p:nvPr/>
        </p:nvSpPr>
        <p:spPr bwMode="auto">
          <a:xfrm>
            <a:off x="323850" y="1196975"/>
            <a:ext cx="8561388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3200" b="1" dirty="0">
                <a:solidFill>
                  <a:srgbClr val="CC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charset="0"/>
              </a:rPr>
              <a:t>2 лот  «Историческая рифма»</a:t>
            </a:r>
            <a:br>
              <a:rPr lang="ru-RU" altLang="ru-RU" sz="3200" b="1" dirty="0">
                <a:solidFill>
                  <a:srgbClr val="CC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charset="0"/>
              </a:rPr>
            </a:br>
            <a:endParaRPr lang="ru-RU" altLang="ru-RU" sz="3200" b="1" dirty="0">
              <a:solidFill>
                <a:srgbClr val="CC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charset="0"/>
            </a:endParaRPr>
          </a:p>
        </p:txBody>
      </p:sp>
      <p:sp>
        <p:nvSpPr>
          <p:cNvPr id="14339" name="Rectangle 8"/>
          <p:cNvSpPr>
            <a:spLocks noChangeArrowheads="1"/>
          </p:cNvSpPr>
          <p:nvPr/>
        </p:nvSpPr>
        <p:spPr bwMode="auto">
          <a:xfrm>
            <a:off x="1924050" y="2368550"/>
            <a:ext cx="5929313" cy="2455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lnSpc>
                <a:spcPct val="80000"/>
              </a:lnSpc>
              <a:spcBef>
                <a:spcPts val="250"/>
              </a:spcBef>
              <a:buClr>
                <a:schemeClr val="accent1"/>
              </a:buClr>
              <a:buSzPct val="80000"/>
            </a:pPr>
            <a:r>
              <a:rPr lang="ru-RU" altLang="ru-RU" sz="2400" b="1">
                <a:solidFill>
                  <a:srgbClr val="333399"/>
                </a:solidFill>
                <a:cs typeface="Arial" charset="0"/>
              </a:rPr>
              <a:t>Был страшный год, когда все страны</a:t>
            </a:r>
            <a:br>
              <a:rPr lang="ru-RU" altLang="ru-RU" sz="2400" b="1">
                <a:solidFill>
                  <a:srgbClr val="333399"/>
                </a:solidFill>
                <a:cs typeface="Arial" charset="0"/>
              </a:rPr>
            </a:br>
            <a:r>
              <a:rPr lang="ru-RU" altLang="ru-RU" sz="2400" b="1">
                <a:solidFill>
                  <a:srgbClr val="333399"/>
                </a:solidFill>
                <a:cs typeface="Arial" charset="0"/>
              </a:rPr>
              <a:t>Боялись больше, чем огня,</a:t>
            </a:r>
            <a:br>
              <a:rPr lang="ru-RU" altLang="ru-RU" sz="2400" b="1">
                <a:solidFill>
                  <a:srgbClr val="333399"/>
                </a:solidFill>
                <a:cs typeface="Arial" charset="0"/>
              </a:rPr>
            </a:br>
            <a:r>
              <a:rPr lang="ru-RU" altLang="ru-RU" sz="2400" b="1">
                <a:solidFill>
                  <a:srgbClr val="333399"/>
                </a:solidFill>
                <a:cs typeface="Arial" charset="0"/>
              </a:rPr>
              <a:t>Батыя – внука Чингисхана, </a:t>
            </a:r>
            <a:br>
              <a:rPr lang="ru-RU" altLang="ru-RU" sz="2400" b="1">
                <a:solidFill>
                  <a:srgbClr val="333399"/>
                </a:solidFill>
                <a:cs typeface="Arial" charset="0"/>
              </a:rPr>
            </a:br>
            <a:r>
              <a:rPr lang="ru-RU" altLang="ru-RU" sz="2400" b="1">
                <a:solidFill>
                  <a:srgbClr val="333399"/>
                </a:solidFill>
                <a:cs typeface="Arial" charset="0"/>
              </a:rPr>
              <a:t>Своё соседство, с ним кляня…</a:t>
            </a:r>
            <a:br>
              <a:rPr lang="ru-RU" altLang="ru-RU" sz="2400" b="1">
                <a:solidFill>
                  <a:srgbClr val="333399"/>
                </a:solidFill>
                <a:cs typeface="Arial" charset="0"/>
              </a:rPr>
            </a:br>
            <a:r>
              <a:rPr lang="ru-RU" altLang="ru-RU" sz="2400" b="1">
                <a:solidFill>
                  <a:srgbClr val="333399"/>
                </a:solidFill>
                <a:cs typeface="Arial" charset="0"/>
              </a:rPr>
              <a:t>Был страшный век, когда монголы</a:t>
            </a:r>
            <a:br>
              <a:rPr lang="ru-RU" altLang="ru-RU" sz="2400" b="1">
                <a:solidFill>
                  <a:srgbClr val="333399"/>
                </a:solidFill>
                <a:cs typeface="Arial" charset="0"/>
              </a:rPr>
            </a:br>
            <a:r>
              <a:rPr lang="ru-RU" altLang="ru-RU" sz="2400" b="1">
                <a:solidFill>
                  <a:srgbClr val="333399"/>
                </a:solidFill>
                <a:cs typeface="Arial" charset="0"/>
              </a:rPr>
              <a:t>На Русь лавиною пошли,</a:t>
            </a:r>
            <a:br>
              <a:rPr lang="ru-RU" altLang="ru-RU" sz="2400" b="1">
                <a:solidFill>
                  <a:srgbClr val="333399"/>
                </a:solidFill>
                <a:cs typeface="Arial" charset="0"/>
              </a:rPr>
            </a:br>
            <a:r>
              <a:rPr lang="ru-RU" altLang="ru-RU" sz="2400" b="1">
                <a:solidFill>
                  <a:srgbClr val="333399"/>
                </a:solidFill>
                <a:cs typeface="Arial" charset="0"/>
              </a:rPr>
              <a:t>В осенний день по степи голой,</a:t>
            </a:r>
            <a:br>
              <a:rPr lang="ru-RU" altLang="ru-RU" sz="2400" b="1">
                <a:solidFill>
                  <a:srgbClr val="333399"/>
                </a:solidFill>
                <a:cs typeface="Arial" charset="0"/>
              </a:rPr>
            </a:br>
            <a:r>
              <a:rPr lang="ru-RU" altLang="ru-RU" sz="2400" b="1">
                <a:solidFill>
                  <a:srgbClr val="333399"/>
                </a:solidFill>
                <a:cs typeface="Arial" charset="0"/>
              </a:rPr>
              <a:t>Топча сухие ковыли.</a:t>
            </a:r>
          </a:p>
        </p:txBody>
      </p:sp>
      <p:pic>
        <p:nvPicPr>
          <p:cNvPr id="14340" name="Picture 2" descr="http://prodavezsira.narod.ru/pictures/subjects/notebook-1b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7475" y="5465763"/>
            <a:ext cx="1465263" cy="1220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Управляющая кнопка: справка 8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8193088" y="5949950"/>
            <a:ext cx="641350" cy="574675"/>
          </a:xfrm>
          <a:prstGeom prst="actionButtonHelp">
            <a:avLst/>
          </a:prstGeom>
          <a:solidFill>
            <a:schemeClr val="accent1">
              <a:lumMod val="40000"/>
              <a:lumOff val="60000"/>
            </a:schemeClr>
          </a:solidFill>
          <a:ln w="9525" algn="ctr">
            <a:solidFill>
              <a:srgbClr val="978749"/>
            </a:solidFill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endParaRPr lang="ru-RU" dirty="0">
              <a:solidFill>
                <a:schemeClr val="lt1"/>
              </a:solidFill>
              <a:latin typeface="+mn-lt"/>
            </a:endParaRPr>
          </a:p>
        </p:txBody>
      </p:sp>
    </p:spTree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5"/>
          <p:cNvSpPr>
            <a:spLocks noChangeArrowheads="1"/>
          </p:cNvSpPr>
          <p:nvPr/>
        </p:nvSpPr>
        <p:spPr bwMode="auto">
          <a:xfrm>
            <a:off x="323850" y="5084763"/>
            <a:ext cx="7167563" cy="966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lvl="4" algn="ctr">
              <a:lnSpc>
                <a:spcPct val="80000"/>
              </a:lnSpc>
              <a:spcBef>
                <a:spcPct val="20000"/>
              </a:spcBef>
              <a:buClr>
                <a:schemeClr val="tx1"/>
              </a:buClr>
              <a:buSzPct val="75000"/>
              <a:buFont typeface="Wingdings" pitchFamily="2" charset="2"/>
              <a:buNone/>
            </a:pPr>
            <a:r>
              <a:rPr lang="ru-RU" altLang="ru-RU" sz="2800" b="1" dirty="0">
                <a:solidFill>
                  <a:srgbClr val="CC0066"/>
                </a:solidFill>
                <a:latin typeface="Arial" pitchFamily="34" charset="0"/>
                <a:cs typeface="Arial" pitchFamily="34" charset="0"/>
              </a:rPr>
              <a:t>1</a:t>
            </a:r>
            <a:r>
              <a:rPr lang="ru-RU" altLang="ru-RU" sz="3600" b="1" dirty="0">
                <a:solidFill>
                  <a:srgbClr val="CC0066"/>
                </a:solidFill>
                <a:latin typeface="Arial" pitchFamily="34" charset="0"/>
                <a:cs typeface="Arial" pitchFamily="34" charset="0"/>
              </a:rPr>
              <a:t>237 </a:t>
            </a:r>
            <a:r>
              <a:rPr lang="ru-RU" altLang="ru-RU" sz="2800" b="1" dirty="0">
                <a:solidFill>
                  <a:srgbClr val="CC0066"/>
                </a:solidFill>
                <a:latin typeface="Arial" pitchFamily="34" charset="0"/>
                <a:cs typeface="Arial" pitchFamily="34" charset="0"/>
              </a:rPr>
              <a:t>– нашествие </a:t>
            </a:r>
          </a:p>
          <a:p>
            <a:pPr lvl="4" algn="ctr">
              <a:lnSpc>
                <a:spcPct val="80000"/>
              </a:lnSpc>
              <a:spcBef>
                <a:spcPct val="20000"/>
              </a:spcBef>
              <a:buClr>
                <a:schemeClr val="tx1"/>
              </a:buClr>
              <a:buSzPct val="75000"/>
              <a:buFont typeface="Wingdings" pitchFamily="2" charset="2"/>
              <a:buNone/>
            </a:pPr>
            <a:r>
              <a:rPr lang="ru-RU" altLang="ru-RU" sz="2800" b="1" dirty="0">
                <a:solidFill>
                  <a:srgbClr val="CC0066"/>
                </a:solidFill>
                <a:latin typeface="Arial" pitchFamily="34" charset="0"/>
                <a:cs typeface="Arial" pitchFamily="34" charset="0"/>
              </a:rPr>
              <a:t>монголо-татар на Русь  </a:t>
            </a:r>
          </a:p>
        </p:txBody>
      </p:sp>
      <p:pic>
        <p:nvPicPr>
          <p:cNvPr id="16390" name="Picture 5" descr="Картинка 13 из 194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26406" y="1052736"/>
            <a:ext cx="5765800" cy="3959225"/>
          </a:xfrm>
          <a:prstGeom prst="rect">
            <a:avLst/>
          </a:prstGeom>
          <a:noFill/>
          <a:ln>
            <a:noFill/>
          </a:ln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4" name="Picture 2" descr="http://prodavezsira.narod.ru/pictures/subjects/notebook-1b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7475" y="5465763"/>
            <a:ext cx="1465263" cy="1220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AutoShape 16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7884368" y="5877272"/>
            <a:ext cx="1009650" cy="595312"/>
          </a:xfrm>
          <a:prstGeom prst="cube">
            <a:avLst>
              <a:gd name="adj" fmla="val 23111"/>
            </a:avLst>
          </a:prstGeom>
          <a:solidFill>
            <a:schemeClr val="accent1">
              <a:lumMod val="40000"/>
              <a:lumOff val="60000"/>
            </a:schemeClr>
          </a:solidFill>
          <a:ln w="9525">
            <a:solidFill>
              <a:srgbClr val="978749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defRPr/>
            </a:pPr>
            <a:r>
              <a:rPr lang="ru-RU" altLang="ru-RU" sz="1100" b="1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В НАЧАЛО</a:t>
            </a:r>
          </a:p>
        </p:txBody>
      </p:sp>
    </p:spTree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5"/>
          <p:cNvSpPr>
            <a:spLocks noChangeArrowheads="1"/>
          </p:cNvSpPr>
          <p:nvPr/>
        </p:nvSpPr>
        <p:spPr bwMode="auto">
          <a:xfrm>
            <a:off x="323850" y="2203450"/>
            <a:ext cx="8569325" cy="3289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80000"/>
              </a:lnSpc>
              <a:spcBef>
                <a:spcPts val="250"/>
              </a:spcBef>
              <a:buClr>
                <a:schemeClr val="accent1"/>
              </a:buClr>
              <a:buSzPct val="80000"/>
            </a:pPr>
            <a:r>
              <a:rPr lang="ru-RU" altLang="ru-RU" sz="2800">
                <a:solidFill>
                  <a:schemeClr val="accent2"/>
                </a:solidFill>
              </a:rPr>
              <a:t>   </a:t>
            </a:r>
            <a:r>
              <a:rPr lang="ru-RU" altLang="ru-RU" sz="2400" b="1">
                <a:solidFill>
                  <a:srgbClr val="333399"/>
                </a:solidFill>
                <a:latin typeface="Times New Roman" pitchFamily="18" charset="0"/>
                <a:cs typeface="Times New Roman" pitchFamily="18" charset="0"/>
              </a:rPr>
              <a:t>И на город полусонный, </a:t>
            </a:r>
          </a:p>
          <a:p>
            <a:pPr algn="ctr">
              <a:lnSpc>
                <a:spcPct val="80000"/>
              </a:lnSpc>
              <a:spcBef>
                <a:spcPts val="250"/>
              </a:spcBef>
              <a:buClr>
                <a:schemeClr val="accent1"/>
              </a:buClr>
              <a:buSzPct val="80000"/>
            </a:pPr>
            <a:r>
              <a:rPr lang="ru-RU" altLang="ru-RU" sz="2400" b="1">
                <a:solidFill>
                  <a:srgbClr val="333399"/>
                </a:solidFill>
                <a:latin typeface="Times New Roman" pitchFamily="18" charset="0"/>
                <a:cs typeface="Times New Roman" pitchFamily="18" charset="0"/>
              </a:rPr>
              <a:t>что в туманах потонул,</a:t>
            </a:r>
            <a:br>
              <a:rPr lang="ru-RU" altLang="ru-RU" sz="2400" b="1">
                <a:solidFill>
                  <a:srgbClr val="333399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2400" b="1">
                <a:solidFill>
                  <a:srgbClr val="333399"/>
                </a:solidFill>
                <a:latin typeface="Times New Roman" pitchFamily="18" charset="0"/>
                <a:cs typeface="Times New Roman" pitchFamily="18" charset="0"/>
              </a:rPr>
              <a:t>   Вдруг нахлынул отдалённый, </a:t>
            </a:r>
          </a:p>
          <a:p>
            <a:pPr algn="ctr">
              <a:lnSpc>
                <a:spcPct val="80000"/>
              </a:lnSpc>
              <a:spcBef>
                <a:spcPts val="250"/>
              </a:spcBef>
              <a:buClr>
                <a:schemeClr val="accent1"/>
              </a:buClr>
              <a:buSzPct val="80000"/>
            </a:pPr>
            <a:r>
              <a:rPr lang="ru-RU" altLang="ru-RU" sz="2400" b="1">
                <a:solidFill>
                  <a:srgbClr val="333399"/>
                </a:solidFill>
                <a:latin typeface="Times New Roman" pitchFamily="18" charset="0"/>
                <a:cs typeface="Times New Roman" pitchFamily="18" charset="0"/>
              </a:rPr>
              <a:t>отдалённый грозный гул.</a:t>
            </a:r>
            <a:br>
              <a:rPr lang="ru-RU" altLang="ru-RU" sz="2400" b="1">
                <a:solidFill>
                  <a:srgbClr val="333399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2400" b="1">
                <a:solidFill>
                  <a:srgbClr val="333399"/>
                </a:solidFill>
                <a:latin typeface="Times New Roman" pitchFamily="18" charset="0"/>
                <a:cs typeface="Times New Roman" pitchFamily="18" charset="0"/>
              </a:rPr>
              <a:t>   Вот по улицам столицы </a:t>
            </a:r>
          </a:p>
          <a:p>
            <a:pPr algn="ctr">
              <a:lnSpc>
                <a:spcPct val="80000"/>
              </a:lnSpc>
              <a:spcBef>
                <a:spcPts val="250"/>
              </a:spcBef>
              <a:buClr>
                <a:schemeClr val="accent1"/>
              </a:buClr>
              <a:buSzPct val="80000"/>
            </a:pPr>
            <a:r>
              <a:rPr lang="ru-RU" altLang="ru-RU" sz="2400" b="1">
                <a:solidFill>
                  <a:srgbClr val="333399"/>
                </a:solidFill>
                <a:latin typeface="Times New Roman" pitchFamily="18" charset="0"/>
                <a:cs typeface="Times New Roman" pitchFamily="18" charset="0"/>
              </a:rPr>
              <a:t>побежал людской поток,</a:t>
            </a:r>
            <a:br>
              <a:rPr lang="ru-RU" altLang="ru-RU" sz="2400" b="1">
                <a:solidFill>
                  <a:srgbClr val="333399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2400" b="1">
                <a:solidFill>
                  <a:srgbClr val="333399"/>
                </a:solidFill>
                <a:latin typeface="Times New Roman" pitchFamily="18" charset="0"/>
                <a:cs typeface="Times New Roman" pitchFamily="18" charset="0"/>
              </a:rPr>
              <a:t>   Обезумевшие лица, крики, </a:t>
            </a:r>
          </a:p>
          <a:p>
            <a:pPr algn="ctr">
              <a:lnSpc>
                <a:spcPct val="80000"/>
              </a:lnSpc>
              <a:spcBef>
                <a:spcPts val="250"/>
              </a:spcBef>
              <a:buClr>
                <a:schemeClr val="accent1"/>
              </a:buClr>
              <a:buSzPct val="80000"/>
            </a:pPr>
            <a:r>
              <a:rPr lang="ru-RU" altLang="ru-RU" sz="2400" b="1">
                <a:solidFill>
                  <a:srgbClr val="333399"/>
                </a:solidFill>
                <a:latin typeface="Times New Roman" pitchFamily="18" charset="0"/>
                <a:cs typeface="Times New Roman" pitchFamily="18" charset="0"/>
              </a:rPr>
              <a:t>плач и топот ног.</a:t>
            </a:r>
            <a:br>
              <a:rPr lang="ru-RU" altLang="ru-RU" sz="2400" b="1">
                <a:solidFill>
                  <a:srgbClr val="333399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2400" b="1">
                <a:solidFill>
                  <a:srgbClr val="333399"/>
                </a:solidFill>
                <a:latin typeface="Times New Roman" pitchFamily="18" charset="0"/>
                <a:cs typeface="Times New Roman" pitchFamily="18" charset="0"/>
              </a:rPr>
              <a:t>“Люди добрые, беда! </a:t>
            </a:r>
          </a:p>
          <a:p>
            <a:pPr algn="ctr">
              <a:lnSpc>
                <a:spcPct val="80000"/>
              </a:lnSpc>
              <a:spcBef>
                <a:spcPts val="250"/>
              </a:spcBef>
              <a:buClr>
                <a:schemeClr val="accent1"/>
              </a:buClr>
              <a:buSzPct val="80000"/>
            </a:pPr>
            <a:r>
              <a:rPr lang="ru-RU" altLang="ru-RU" sz="2400" b="1">
                <a:solidFill>
                  <a:srgbClr val="333399"/>
                </a:solidFill>
                <a:latin typeface="Times New Roman" pitchFamily="18" charset="0"/>
                <a:cs typeface="Times New Roman" pitchFamily="18" charset="0"/>
              </a:rPr>
              <a:t>Тохтамыш идёт сюда!”</a:t>
            </a:r>
          </a:p>
        </p:txBody>
      </p:sp>
      <p:sp>
        <p:nvSpPr>
          <p:cNvPr id="16387" name="Rectangle 7"/>
          <p:cNvSpPr>
            <a:spLocks noChangeArrowheads="1"/>
          </p:cNvSpPr>
          <p:nvPr/>
        </p:nvSpPr>
        <p:spPr bwMode="auto">
          <a:xfrm>
            <a:off x="323850" y="1196975"/>
            <a:ext cx="8569325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3200" b="1" dirty="0">
                <a:solidFill>
                  <a:srgbClr val="CC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</a:rPr>
              <a:t>3</a:t>
            </a:r>
            <a:r>
              <a:rPr lang="ru-RU" altLang="ru-RU" sz="3200" b="1" dirty="0">
                <a:solidFill>
                  <a:srgbClr val="CC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altLang="ru-RU" sz="3200" b="1" dirty="0" smtClean="0">
                <a:solidFill>
                  <a:srgbClr val="CC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aur" pitchFamily="18" charset="0"/>
              </a:rPr>
              <a:t>лот «</a:t>
            </a:r>
            <a:r>
              <a:rPr lang="ru-RU" altLang="ru-RU" sz="3200" b="1" dirty="0">
                <a:solidFill>
                  <a:srgbClr val="CC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aur" pitchFamily="18" charset="0"/>
              </a:rPr>
              <a:t>Историческая рифма»</a:t>
            </a:r>
            <a:r>
              <a:rPr lang="ru-RU" altLang="ru-RU" sz="3200" b="1" dirty="0">
                <a:solidFill>
                  <a:srgbClr val="CC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altLang="ru-RU" sz="3200" b="1" dirty="0">
                <a:solidFill>
                  <a:srgbClr val="CC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altLang="ru-RU" sz="3200" b="1" dirty="0">
              <a:solidFill>
                <a:srgbClr val="CC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6388" name="Picture 2" descr="http://prodavezsira.narod.ru/pictures/subjects/notebook-1b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7475" y="5465763"/>
            <a:ext cx="1465263" cy="1220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Управляющая кнопка: справка 8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8193088" y="5949950"/>
            <a:ext cx="641350" cy="574675"/>
          </a:xfrm>
          <a:prstGeom prst="actionButtonHelp">
            <a:avLst/>
          </a:prstGeom>
          <a:solidFill>
            <a:schemeClr val="accent1">
              <a:lumMod val="40000"/>
              <a:lumOff val="60000"/>
            </a:schemeClr>
          </a:solidFill>
          <a:ln w="9525" algn="ctr">
            <a:solidFill>
              <a:srgbClr val="978749"/>
            </a:solidFill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endParaRPr lang="ru-RU" dirty="0">
              <a:solidFill>
                <a:schemeClr val="lt1"/>
              </a:solidFill>
              <a:latin typeface="+mn-lt"/>
            </a:endParaRPr>
          </a:p>
        </p:txBody>
      </p:sp>
    </p:spTree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4"/>
          <p:cNvSpPr>
            <a:spLocks noChangeArrowheads="1"/>
          </p:cNvSpPr>
          <p:nvPr/>
        </p:nvSpPr>
        <p:spPr bwMode="auto">
          <a:xfrm>
            <a:off x="1475656" y="5445224"/>
            <a:ext cx="6452087" cy="43704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lnSpc>
                <a:spcPct val="80000"/>
              </a:lnSpc>
              <a:spcBef>
                <a:spcPct val="20000"/>
              </a:spcBef>
              <a:buClr>
                <a:schemeClr val="tx1"/>
              </a:buClr>
              <a:buSzPct val="75000"/>
            </a:pPr>
            <a:r>
              <a:rPr lang="ru-RU" altLang="ru-RU" sz="2800" b="1" dirty="0">
                <a:solidFill>
                  <a:srgbClr val="CC0066"/>
                </a:solidFill>
                <a:cs typeface="Arial" charset="0"/>
              </a:rPr>
              <a:t>1382 – набег </a:t>
            </a:r>
            <a:r>
              <a:rPr lang="ru-RU" altLang="ru-RU" sz="2800" b="1" dirty="0" err="1">
                <a:solidFill>
                  <a:srgbClr val="CC0066"/>
                </a:solidFill>
                <a:cs typeface="Arial" charset="0"/>
              </a:rPr>
              <a:t>Тохтамыша</a:t>
            </a:r>
            <a:r>
              <a:rPr lang="ru-RU" altLang="ru-RU" sz="2800" b="1" dirty="0">
                <a:solidFill>
                  <a:srgbClr val="CC0066"/>
                </a:solidFill>
                <a:cs typeface="Arial" charset="0"/>
              </a:rPr>
              <a:t> на Москву</a:t>
            </a:r>
          </a:p>
        </p:txBody>
      </p:sp>
      <p:pic>
        <p:nvPicPr>
          <p:cNvPr id="18438" name="Picture 6" descr="Art-каталог: живопись и графика - художник - Васнецов Аполлинарий Михайлович (1856 - 1933) - Галере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8175" y="1125538"/>
            <a:ext cx="5832475" cy="4176712"/>
          </a:xfrm>
          <a:prstGeom prst="rect">
            <a:avLst/>
          </a:prstGeom>
          <a:noFill/>
          <a:ln>
            <a:noFill/>
          </a:ln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2" name="Picture 2" descr="http://prodavezsira.narod.ru/pictures/subjects/notebook-1b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7475" y="5465763"/>
            <a:ext cx="1465263" cy="1220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AutoShape 16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7888288" y="5935663"/>
            <a:ext cx="1009650" cy="595312"/>
          </a:xfrm>
          <a:prstGeom prst="cube">
            <a:avLst>
              <a:gd name="adj" fmla="val 23111"/>
            </a:avLst>
          </a:prstGeom>
          <a:solidFill>
            <a:schemeClr val="accent1">
              <a:lumMod val="40000"/>
              <a:lumOff val="60000"/>
            </a:schemeClr>
          </a:solidFill>
          <a:ln w="9525">
            <a:solidFill>
              <a:srgbClr val="978749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defRPr/>
            </a:pPr>
            <a:r>
              <a:rPr lang="ru-RU" altLang="ru-RU" sz="1100" b="1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В НАЧАЛО</a:t>
            </a:r>
          </a:p>
        </p:txBody>
      </p:sp>
    </p:spTree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5"/>
          <p:cNvSpPr>
            <a:spLocks noChangeArrowheads="1"/>
          </p:cNvSpPr>
          <p:nvPr/>
        </p:nvSpPr>
        <p:spPr bwMode="auto">
          <a:xfrm>
            <a:off x="323850" y="1663700"/>
            <a:ext cx="8496300" cy="5078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2400" dirty="0">
                <a:solidFill>
                  <a:srgbClr val="333399"/>
                </a:solidFill>
                <a:cs typeface="Arial" charset="0"/>
              </a:rPr>
              <a:t>«</a:t>
            </a:r>
            <a:r>
              <a:rPr lang="ru-RU" altLang="ru-RU" sz="2400" b="1" dirty="0">
                <a:solidFill>
                  <a:srgbClr val="333399"/>
                </a:solidFill>
                <a:cs typeface="Arial" charset="0"/>
              </a:rPr>
              <a:t>Все эти земли наши были,</a:t>
            </a:r>
          </a:p>
          <a:p>
            <a:pPr algn="ctr"/>
            <a:r>
              <a:rPr lang="ru-RU" altLang="ru-RU" sz="2400" b="1" dirty="0">
                <a:solidFill>
                  <a:srgbClr val="333399"/>
                </a:solidFill>
                <a:cs typeface="Arial" charset="0"/>
              </a:rPr>
              <a:t> И мы владели ими встарь.</a:t>
            </a:r>
          </a:p>
          <a:p>
            <a:pPr algn="ctr"/>
            <a:r>
              <a:rPr lang="ru-RU" altLang="ru-RU" sz="2400" b="1" dirty="0">
                <a:solidFill>
                  <a:srgbClr val="333399"/>
                </a:solidFill>
                <a:cs typeface="Arial" charset="0"/>
              </a:rPr>
              <a:t> Ведь нам </a:t>
            </a:r>
            <a:r>
              <a:rPr lang="ru-RU" altLang="ru-RU" sz="2400" b="1" dirty="0" err="1">
                <a:solidFill>
                  <a:srgbClr val="333399"/>
                </a:solidFill>
                <a:cs typeface="Arial" charset="0"/>
              </a:rPr>
              <a:t>ливонцы</a:t>
            </a:r>
            <a:r>
              <a:rPr lang="ru-RU" altLang="ru-RU" sz="2400" b="1" dirty="0">
                <a:solidFill>
                  <a:srgbClr val="333399"/>
                </a:solidFill>
                <a:cs typeface="Arial" charset="0"/>
              </a:rPr>
              <a:t> дань платили,</a:t>
            </a:r>
          </a:p>
          <a:p>
            <a:pPr algn="ctr"/>
            <a:r>
              <a:rPr lang="ru-RU" altLang="ru-RU" sz="2400" b="1" dirty="0">
                <a:solidFill>
                  <a:srgbClr val="333399"/>
                </a:solidFill>
                <a:cs typeface="Arial" charset="0"/>
              </a:rPr>
              <a:t> Теперь не платят!» — думал царь.</a:t>
            </a:r>
          </a:p>
          <a:p>
            <a:pPr algn="ctr"/>
            <a:r>
              <a:rPr lang="ru-RU" altLang="ru-RU" sz="2400" b="1" dirty="0">
                <a:solidFill>
                  <a:srgbClr val="333399"/>
                </a:solidFill>
                <a:cs typeface="Arial" charset="0"/>
              </a:rPr>
              <a:t>Ливонский орден, ссорясь с нами,</a:t>
            </a:r>
          </a:p>
          <a:p>
            <a:pPr algn="ctr"/>
            <a:r>
              <a:rPr lang="ru-RU" altLang="ru-RU" sz="2400" b="1" dirty="0">
                <a:solidFill>
                  <a:srgbClr val="333399"/>
                </a:solidFill>
                <a:cs typeface="Arial" charset="0"/>
              </a:rPr>
              <a:t> Закрыл на Балтику пути,</a:t>
            </a:r>
          </a:p>
          <a:p>
            <a:pPr algn="ctr"/>
            <a:r>
              <a:rPr lang="ru-RU" altLang="ru-RU" sz="2400" b="1" dirty="0">
                <a:solidFill>
                  <a:srgbClr val="333399"/>
                </a:solidFill>
                <a:cs typeface="Arial" charset="0"/>
              </a:rPr>
              <a:t> И в рабстве эсты с латышами, —</a:t>
            </a:r>
          </a:p>
          <a:p>
            <a:pPr algn="ctr"/>
            <a:r>
              <a:rPr lang="ru-RU" altLang="ru-RU" sz="2400" b="1" dirty="0">
                <a:solidFill>
                  <a:srgbClr val="333399"/>
                </a:solidFill>
                <a:cs typeface="Arial" charset="0"/>
              </a:rPr>
              <a:t> Нам доведётся их спасти,</a:t>
            </a:r>
          </a:p>
          <a:p>
            <a:pPr algn="ctr"/>
            <a:r>
              <a:rPr lang="ru-RU" altLang="ru-RU" sz="2400" b="1" dirty="0">
                <a:solidFill>
                  <a:srgbClr val="333399"/>
                </a:solidFill>
                <a:cs typeface="Arial" charset="0"/>
              </a:rPr>
              <a:t> И пусть балтийские народы</a:t>
            </a:r>
          </a:p>
          <a:p>
            <a:pPr algn="ctr"/>
            <a:r>
              <a:rPr lang="ru-RU" altLang="ru-RU" sz="2400" b="1" dirty="0">
                <a:solidFill>
                  <a:srgbClr val="333399"/>
                </a:solidFill>
                <a:cs typeface="Arial" charset="0"/>
              </a:rPr>
              <a:t> Пропустят нас в морские воды.</a:t>
            </a:r>
          </a:p>
          <a:p>
            <a:pPr algn="ctr"/>
            <a:r>
              <a:rPr lang="ru-RU" altLang="ru-RU" sz="2400" b="1" dirty="0">
                <a:solidFill>
                  <a:srgbClr val="333399"/>
                </a:solidFill>
                <a:cs typeface="Arial" charset="0"/>
              </a:rPr>
              <a:t> Вот для чего Руси нужна</a:t>
            </a:r>
          </a:p>
          <a:p>
            <a:pPr algn="ctr"/>
            <a:r>
              <a:rPr lang="ru-RU" altLang="ru-RU" sz="2400" b="1" dirty="0">
                <a:solidFill>
                  <a:srgbClr val="333399"/>
                </a:solidFill>
                <a:cs typeface="Arial" charset="0"/>
              </a:rPr>
              <a:t> С Ливонским орденом война!»</a:t>
            </a:r>
          </a:p>
          <a:p>
            <a:pPr algn="ctr">
              <a:spcBef>
                <a:spcPct val="50000"/>
              </a:spcBef>
              <a:buClr>
                <a:schemeClr val="accent1"/>
              </a:buClr>
              <a:buSzPct val="80000"/>
              <a:buFont typeface="Wingdings 2" pitchFamily="18" charset="2"/>
              <a:buChar char=""/>
            </a:pPr>
            <a:endParaRPr lang="ru-RU" altLang="ru-RU" sz="2400" dirty="0">
              <a:solidFill>
                <a:srgbClr val="333399"/>
              </a:solidFill>
              <a:cs typeface="Arial" charset="0"/>
            </a:endParaRPr>
          </a:p>
        </p:txBody>
      </p:sp>
      <p:sp>
        <p:nvSpPr>
          <p:cNvPr id="18435" name="Rectangle 7"/>
          <p:cNvSpPr>
            <a:spLocks noChangeArrowheads="1"/>
          </p:cNvSpPr>
          <p:nvPr/>
        </p:nvSpPr>
        <p:spPr bwMode="auto">
          <a:xfrm>
            <a:off x="323850" y="1052513"/>
            <a:ext cx="8496300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3200" b="1" dirty="0">
                <a:solidFill>
                  <a:srgbClr val="CC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charset="0"/>
              </a:rPr>
              <a:t>4 лот  «Историческая рифма»</a:t>
            </a:r>
            <a:br>
              <a:rPr lang="ru-RU" altLang="ru-RU" sz="3200" b="1" dirty="0">
                <a:solidFill>
                  <a:srgbClr val="CC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charset="0"/>
              </a:rPr>
            </a:br>
            <a:endParaRPr lang="ru-RU" altLang="ru-RU" sz="3200" b="1" dirty="0">
              <a:solidFill>
                <a:srgbClr val="CC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charset="0"/>
            </a:endParaRPr>
          </a:p>
        </p:txBody>
      </p:sp>
      <p:sp>
        <p:nvSpPr>
          <p:cNvPr id="8" name="Управляющая кнопка: справка 7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8193088" y="5949950"/>
            <a:ext cx="641350" cy="574675"/>
          </a:xfrm>
          <a:prstGeom prst="actionButtonHelp">
            <a:avLst/>
          </a:prstGeom>
          <a:solidFill>
            <a:schemeClr val="accent1">
              <a:lumMod val="40000"/>
              <a:lumOff val="60000"/>
            </a:schemeClr>
          </a:solidFill>
          <a:ln w="9525" algn="ctr">
            <a:solidFill>
              <a:srgbClr val="978749"/>
            </a:solidFill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endParaRPr lang="ru-RU" dirty="0">
              <a:solidFill>
                <a:schemeClr val="lt1"/>
              </a:solidFill>
              <a:latin typeface="+mn-lt"/>
            </a:endParaRPr>
          </a:p>
        </p:txBody>
      </p:sp>
      <p:pic>
        <p:nvPicPr>
          <p:cNvPr id="18437" name="Picture 2" descr="http://prodavezsira.narod.ru/pictures/subjects/notebook-1b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7475" y="5465763"/>
            <a:ext cx="1465263" cy="1220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extBox 4"/>
          <p:cNvSpPr txBox="1">
            <a:spLocks noChangeArrowheads="1"/>
          </p:cNvSpPr>
          <p:nvPr/>
        </p:nvSpPr>
        <p:spPr bwMode="auto">
          <a:xfrm>
            <a:off x="2051720" y="5445224"/>
            <a:ext cx="5857116" cy="52322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altLang="ru-RU" sz="2800" b="1" dirty="0" smtClean="0">
                <a:solidFill>
                  <a:srgbClr val="CC0066"/>
                </a:solidFill>
                <a:cs typeface="Arial" charset="0"/>
              </a:rPr>
              <a:t>1558 – 1583гг.- </a:t>
            </a:r>
            <a:r>
              <a:rPr lang="ru-RU" altLang="ru-RU" sz="2800" b="1" dirty="0">
                <a:solidFill>
                  <a:srgbClr val="CC0066"/>
                </a:solidFill>
                <a:cs typeface="Arial" charset="0"/>
              </a:rPr>
              <a:t>Ливонская война</a:t>
            </a:r>
          </a:p>
        </p:txBody>
      </p:sp>
      <p:pic>
        <p:nvPicPr>
          <p:cNvPr id="20486" name="Picture 7" descr="Ливонская война / Лента времени / История России - федеральный портал История.РФ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713" y="1268413"/>
            <a:ext cx="6102350" cy="3817937"/>
          </a:xfrm>
          <a:prstGeom prst="rect">
            <a:avLst/>
          </a:prstGeom>
          <a:noFill/>
          <a:ln>
            <a:noFill/>
          </a:ln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AutoShape 16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7888288" y="5935663"/>
            <a:ext cx="1009650" cy="595312"/>
          </a:xfrm>
          <a:prstGeom prst="cube">
            <a:avLst>
              <a:gd name="adj" fmla="val 23111"/>
            </a:avLst>
          </a:prstGeom>
          <a:solidFill>
            <a:schemeClr val="accent1">
              <a:lumMod val="40000"/>
              <a:lumOff val="60000"/>
            </a:schemeClr>
          </a:solidFill>
          <a:ln w="9525">
            <a:solidFill>
              <a:srgbClr val="978749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defRPr/>
            </a:pPr>
            <a:r>
              <a:rPr lang="ru-RU" altLang="ru-RU" sz="1100" b="1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В НАЧАЛО</a:t>
            </a:r>
          </a:p>
        </p:txBody>
      </p:sp>
      <p:pic>
        <p:nvPicPr>
          <p:cNvPr id="19461" name="Picture 2" descr="http://prodavezsira.narod.ru/pictures/subjects/notebook-1b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7475" y="5465763"/>
            <a:ext cx="1465263" cy="1220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5"/>
          <p:cNvSpPr>
            <a:spLocks noChangeArrowheads="1"/>
          </p:cNvSpPr>
          <p:nvPr/>
        </p:nvSpPr>
        <p:spPr bwMode="auto">
          <a:xfrm>
            <a:off x="2484438" y="3125788"/>
            <a:ext cx="6335712" cy="2751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80000"/>
              </a:lnSpc>
              <a:spcBef>
                <a:spcPct val="50000"/>
              </a:spcBef>
              <a:buClr>
                <a:schemeClr val="accent1"/>
              </a:buClr>
              <a:buSzPct val="80000"/>
            </a:pPr>
            <a:r>
              <a:rPr lang="ru-RU" altLang="ru-RU" sz="2400" b="1" dirty="0">
                <a:solidFill>
                  <a:srgbClr val="CC0066"/>
                </a:solidFill>
                <a:latin typeface="Arial" pitchFamily="34" charset="0"/>
                <a:cs typeface="Arial" pitchFamily="34" charset="0"/>
              </a:rPr>
              <a:t>Решил князь множить милосердие,</a:t>
            </a:r>
            <a:br>
              <a:rPr lang="ru-RU" altLang="ru-RU" sz="2400" b="1" dirty="0">
                <a:solidFill>
                  <a:srgbClr val="CC0066"/>
                </a:solidFill>
                <a:latin typeface="Arial" pitchFamily="34" charset="0"/>
                <a:cs typeface="Arial" pitchFamily="34" charset="0"/>
              </a:rPr>
            </a:br>
            <a:r>
              <a:rPr lang="ru-RU" altLang="ru-RU" sz="2400" b="1" dirty="0">
                <a:solidFill>
                  <a:srgbClr val="CC0066"/>
                </a:solidFill>
                <a:latin typeface="Arial" pitchFamily="34" charset="0"/>
                <a:cs typeface="Arial" pitchFamily="34" charset="0"/>
              </a:rPr>
              <a:t>Он нищим и калекам помогал,</a:t>
            </a:r>
            <a:br>
              <a:rPr lang="ru-RU" altLang="ru-RU" sz="2400" b="1" dirty="0">
                <a:solidFill>
                  <a:srgbClr val="CC0066"/>
                </a:solidFill>
                <a:latin typeface="Arial" pitchFamily="34" charset="0"/>
                <a:cs typeface="Arial" pitchFamily="34" charset="0"/>
              </a:rPr>
            </a:br>
            <a:r>
              <a:rPr lang="ru-RU" altLang="ru-RU" sz="2400" b="1" dirty="0">
                <a:solidFill>
                  <a:srgbClr val="CC0066"/>
                </a:solidFill>
                <a:latin typeface="Arial" pitchFamily="34" charset="0"/>
                <a:cs typeface="Arial" pitchFamily="34" charset="0"/>
              </a:rPr>
              <a:t>Он школы строил и в благодаренье</a:t>
            </a:r>
            <a:br>
              <a:rPr lang="ru-RU" altLang="ru-RU" sz="2400" b="1" dirty="0">
                <a:solidFill>
                  <a:srgbClr val="CC0066"/>
                </a:solidFill>
                <a:latin typeface="Arial" pitchFamily="34" charset="0"/>
                <a:cs typeface="Arial" pitchFamily="34" charset="0"/>
              </a:rPr>
            </a:br>
            <a:r>
              <a:rPr lang="ru-RU" altLang="ru-RU" sz="2400" b="1" dirty="0">
                <a:solidFill>
                  <a:srgbClr val="CC0066"/>
                </a:solidFill>
                <a:latin typeface="Arial" pitchFamily="34" charset="0"/>
                <a:cs typeface="Arial" pitchFamily="34" charset="0"/>
              </a:rPr>
              <a:t>Народ любимца Красным Солнышком прозвал.</a:t>
            </a:r>
            <a:br>
              <a:rPr lang="ru-RU" altLang="ru-RU" sz="2400" b="1" dirty="0">
                <a:solidFill>
                  <a:srgbClr val="CC0066"/>
                </a:solidFill>
                <a:latin typeface="Arial" pitchFamily="34" charset="0"/>
                <a:cs typeface="Arial" pitchFamily="34" charset="0"/>
              </a:rPr>
            </a:br>
            <a:r>
              <a:rPr lang="ru-RU" altLang="ru-RU" sz="2400" b="1" dirty="0">
                <a:solidFill>
                  <a:srgbClr val="CC0066"/>
                </a:solidFill>
                <a:latin typeface="Arial" pitchFamily="34" charset="0"/>
                <a:cs typeface="Arial" pitchFamily="34" charset="0"/>
              </a:rPr>
              <a:t>За веру православную, за то, что</a:t>
            </a:r>
            <a:br>
              <a:rPr lang="ru-RU" altLang="ru-RU" sz="2400" b="1" dirty="0">
                <a:solidFill>
                  <a:srgbClr val="CC0066"/>
                </a:solidFill>
                <a:latin typeface="Arial" pitchFamily="34" charset="0"/>
                <a:cs typeface="Arial" pitchFamily="34" charset="0"/>
              </a:rPr>
            </a:br>
            <a:r>
              <a:rPr lang="ru-RU" altLang="ru-RU" sz="2400" b="1" dirty="0">
                <a:solidFill>
                  <a:srgbClr val="CC0066"/>
                </a:solidFill>
                <a:latin typeface="Arial" pitchFamily="34" charset="0"/>
                <a:cs typeface="Arial" pitchFamily="34" charset="0"/>
              </a:rPr>
              <a:t>Язычников мудрейший просветил,</a:t>
            </a:r>
            <a:br>
              <a:rPr lang="ru-RU" altLang="ru-RU" sz="2400" b="1" dirty="0">
                <a:solidFill>
                  <a:srgbClr val="CC0066"/>
                </a:solidFill>
                <a:latin typeface="Arial" pitchFamily="34" charset="0"/>
                <a:cs typeface="Arial" pitchFamily="34" charset="0"/>
              </a:rPr>
            </a:br>
            <a:r>
              <a:rPr lang="ru-RU" altLang="ru-RU" sz="2400" b="1" dirty="0">
                <a:solidFill>
                  <a:srgbClr val="CC0066"/>
                </a:solidFill>
                <a:latin typeface="Arial" pitchFamily="34" charset="0"/>
                <a:cs typeface="Arial" pitchFamily="34" charset="0"/>
              </a:rPr>
              <a:t>Признала церковь князя равным</a:t>
            </a:r>
            <a:br>
              <a:rPr lang="ru-RU" altLang="ru-RU" sz="2400" b="1" dirty="0">
                <a:solidFill>
                  <a:srgbClr val="CC0066"/>
                </a:solidFill>
                <a:latin typeface="Arial" pitchFamily="34" charset="0"/>
                <a:cs typeface="Arial" pitchFamily="34" charset="0"/>
              </a:rPr>
            </a:br>
            <a:r>
              <a:rPr lang="ru-RU" altLang="ru-RU" sz="2400" b="1" dirty="0">
                <a:solidFill>
                  <a:srgbClr val="CC0066"/>
                </a:solidFill>
                <a:latin typeface="Arial" pitchFamily="34" charset="0"/>
                <a:cs typeface="Arial" pitchFamily="34" charset="0"/>
              </a:rPr>
              <a:t>Двенадцати Апостолам – Святым</a:t>
            </a:r>
            <a:r>
              <a:rPr lang="ru-RU" altLang="ru-RU" sz="2400" dirty="0">
                <a:solidFill>
                  <a:srgbClr val="CC0066"/>
                </a:solidFill>
                <a:latin typeface="Arial" pitchFamily="34" charset="0"/>
                <a:cs typeface="Arial" pitchFamily="34" charset="0"/>
              </a:rPr>
              <a:t>.</a:t>
            </a:r>
          </a:p>
        </p:txBody>
      </p:sp>
      <p:sp>
        <p:nvSpPr>
          <p:cNvPr id="19461" name="TextBox 6"/>
          <p:cNvSpPr txBox="1">
            <a:spLocks noChangeArrowheads="1"/>
          </p:cNvSpPr>
          <p:nvPr/>
        </p:nvSpPr>
        <p:spPr bwMode="auto">
          <a:xfrm>
            <a:off x="2484438" y="1052513"/>
            <a:ext cx="6335712" cy="1970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40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3200" b="1" dirty="0">
                <a:solidFill>
                  <a:srgbClr val="CC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5 лот  «Эпоха в лицах»</a:t>
            </a:r>
          </a:p>
          <a:p>
            <a:pPr algn="ctr">
              <a:defRPr/>
            </a:pPr>
            <a:endParaRPr lang="ru-RU" sz="1000" b="1" dirty="0">
              <a:solidFill>
                <a:srgbClr val="CC006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>
              <a:defRPr/>
            </a:pPr>
            <a:r>
              <a:rPr lang="ru-RU" sz="2400" b="1" dirty="0">
                <a:solidFill>
                  <a:srgbClr val="333399"/>
                </a:solidFill>
              </a:rPr>
              <a:t>По тексту определите имя князя, </a:t>
            </a:r>
          </a:p>
          <a:p>
            <a:pPr algn="ctr">
              <a:defRPr/>
            </a:pPr>
            <a:r>
              <a:rPr lang="ru-RU" sz="2400" b="1" dirty="0">
                <a:solidFill>
                  <a:srgbClr val="333399"/>
                </a:solidFill>
              </a:rPr>
              <a:t>историческое событие и назовите точную дату события.</a:t>
            </a:r>
          </a:p>
        </p:txBody>
      </p:sp>
      <p:pic>
        <p:nvPicPr>
          <p:cNvPr id="21510" name="Picture 10" descr="Отлить колокол Анархизм-идеализм - идеология созидания.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548680"/>
            <a:ext cx="2108200" cy="2881312"/>
          </a:xfrm>
          <a:prstGeom prst="rect">
            <a:avLst/>
          </a:prstGeom>
          <a:noFill/>
          <a:ln>
            <a:noFill/>
          </a:ln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Управляющая кнопка: справка 7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8193088" y="5949950"/>
            <a:ext cx="641350" cy="574675"/>
          </a:xfrm>
          <a:prstGeom prst="actionButtonHelp">
            <a:avLst/>
          </a:prstGeom>
          <a:solidFill>
            <a:schemeClr val="accent1">
              <a:lumMod val="40000"/>
              <a:lumOff val="60000"/>
            </a:schemeClr>
          </a:solidFill>
          <a:ln w="9525" algn="ctr">
            <a:solidFill>
              <a:srgbClr val="978749"/>
            </a:solidFill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endParaRPr lang="ru-RU" dirty="0">
              <a:solidFill>
                <a:schemeClr val="lt1"/>
              </a:solidFill>
              <a:latin typeface="+mn-lt"/>
            </a:endParaRPr>
          </a:p>
        </p:txBody>
      </p:sp>
      <p:pic>
        <p:nvPicPr>
          <p:cNvPr id="20486" name="Picture 2" descr="http://prodavezsira.narod.ru/pictures/subjects/notebook-1b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7475" y="5465763"/>
            <a:ext cx="1465263" cy="1220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extBox 7"/>
          <p:cNvSpPr txBox="1">
            <a:spLocks noChangeArrowheads="1"/>
          </p:cNvSpPr>
          <p:nvPr/>
        </p:nvSpPr>
        <p:spPr bwMode="auto">
          <a:xfrm>
            <a:off x="1917700" y="4697413"/>
            <a:ext cx="6326708" cy="1231106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2800" b="1" dirty="0">
                <a:solidFill>
                  <a:srgbClr val="CC0066"/>
                </a:solidFill>
                <a:cs typeface="Arial" charset="0"/>
              </a:rPr>
              <a:t>КНЯЗЬ ВЛАДИМИР</a:t>
            </a:r>
            <a:r>
              <a:rPr lang="en-US" altLang="ru-RU" sz="2800" b="1" dirty="0">
                <a:solidFill>
                  <a:srgbClr val="CC0066"/>
                </a:solidFill>
                <a:cs typeface="Arial" charset="0"/>
              </a:rPr>
              <a:t> I</a:t>
            </a:r>
            <a:r>
              <a:rPr lang="ru-RU" altLang="ru-RU" sz="2800" b="1" dirty="0">
                <a:solidFill>
                  <a:srgbClr val="CC0066"/>
                </a:solidFill>
                <a:cs typeface="Arial" charset="0"/>
              </a:rPr>
              <a:t>  СВЯТОЙ.</a:t>
            </a:r>
          </a:p>
          <a:p>
            <a:pPr algn="ctr"/>
            <a:r>
              <a:rPr lang="ru-RU" altLang="ru-RU" sz="2800" b="1" dirty="0">
                <a:solidFill>
                  <a:srgbClr val="CC0066"/>
                </a:solidFill>
                <a:cs typeface="Arial" charset="0"/>
              </a:rPr>
              <a:t>988-Крещение Руси</a:t>
            </a:r>
          </a:p>
          <a:p>
            <a:pPr algn="ctr"/>
            <a:endParaRPr lang="ru-RU" altLang="ru-RU" dirty="0"/>
          </a:p>
        </p:txBody>
      </p:sp>
      <p:pic>
        <p:nvPicPr>
          <p:cNvPr id="22534" name="Picture 10" descr="Отлить колокол Анархизм-идеализм - идеология созидания.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38" t="2956" r="4234" b="2780"/>
          <a:stretch/>
        </p:blipFill>
        <p:spPr bwMode="auto">
          <a:xfrm>
            <a:off x="3276600" y="736600"/>
            <a:ext cx="2654300" cy="3695700"/>
          </a:xfrm>
          <a:prstGeom prst="rect">
            <a:avLst/>
          </a:prstGeom>
          <a:noFill/>
          <a:ln>
            <a:noFill/>
          </a:ln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08" name="Picture 2" descr="http://prodavezsira.narod.ru/pictures/subjects/notebook-1b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7475" y="5465763"/>
            <a:ext cx="1465263" cy="1220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AutoShape 16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7888288" y="5935663"/>
            <a:ext cx="1009650" cy="595312"/>
          </a:xfrm>
          <a:prstGeom prst="cube">
            <a:avLst>
              <a:gd name="adj" fmla="val 23111"/>
            </a:avLst>
          </a:prstGeom>
          <a:solidFill>
            <a:schemeClr val="accent1">
              <a:lumMod val="40000"/>
              <a:lumOff val="60000"/>
            </a:schemeClr>
          </a:solidFill>
          <a:ln w="9525">
            <a:solidFill>
              <a:srgbClr val="978749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defRPr/>
            </a:pPr>
            <a:r>
              <a:rPr lang="ru-RU" altLang="ru-RU" sz="1100" b="1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В НАЧАЛО</a:t>
            </a:r>
          </a:p>
        </p:txBody>
      </p:sp>
    </p:spTree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75656" y="764704"/>
            <a:ext cx="577581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CC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Оглавление игры-аукциона</a:t>
            </a:r>
            <a:endParaRPr lang="ru-RU" sz="3200" b="1" dirty="0">
              <a:solidFill>
                <a:srgbClr val="CC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259632" y="2132856"/>
            <a:ext cx="452239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333399"/>
                </a:solidFill>
                <a:hlinkClick r:id="rId2" action="ppaction://hlinksldjump"/>
              </a:rPr>
              <a:t>1. Правила аукциона.</a:t>
            </a:r>
            <a:endParaRPr lang="ru-RU" sz="3200" b="1" dirty="0">
              <a:solidFill>
                <a:srgbClr val="333399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115616" y="3140968"/>
            <a:ext cx="756084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/>
              <a:t> </a:t>
            </a:r>
            <a:r>
              <a:rPr lang="ru-RU" sz="3200" b="1" dirty="0" smtClean="0">
                <a:solidFill>
                  <a:srgbClr val="333399"/>
                </a:solidFill>
                <a:hlinkClick r:id="rId3" action="ppaction://hlinksldjump"/>
              </a:rPr>
              <a:t>2. Проверка  платежеспособности участников аукциона.</a:t>
            </a:r>
            <a:endParaRPr lang="ru-RU" sz="3200" b="1" dirty="0">
              <a:solidFill>
                <a:srgbClr val="333399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187624" y="4653136"/>
            <a:ext cx="61206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333399"/>
                </a:solidFill>
              </a:rPr>
              <a:t> </a:t>
            </a:r>
            <a:r>
              <a:rPr lang="ru-RU" sz="3200" b="1" dirty="0" smtClean="0">
                <a:solidFill>
                  <a:srgbClr val="333399"/>
                </a:solidFill>
                <a:hlinkClick r:id="rId4" action="ppaction://hlinksldjump"/>
              </a:rPr>
              <a:t>3.Игровое поле.</a:t>
            </a:r>
            <a:endParaRPr lang="ru-RU" sz="3200" b="1" dirty="0">
              <a:solidFill>
                <a:srgbClr val="333399"/>
              </a:solidFill>
            </a:endParaRPr>
          </a:p>
        </p:txBody>
      </p:sp>
      <p:sp>
        <p:nvSpPr>
          <p:cNvPr id="8" name="AutoShape 16">
            <a:hlinkClick r:id="" action="ppaction://hlinkshowjump?jump=endshow"/>
          </p:cNvPr>
          <p:cNvSpPr>
            <a:spLocks noChangeArrowheads="1"/>
          </p:cNvSpPr>
          <p:nvPr/>
        </p:nvSpPr>
        <p:spPr bwMode="auto">
          <a:xfrm>
            <a:off x="7888288" y="5935663"/>
            <a:ext cx="1009650" cy="595312"/>
          </a:xfrm>
          <a:prstGeom prst="cube">
            <a:avLst>
              <a:gd name="adj" fmla="val 23111"/>
            </a:avLst>
          </a:prstGeom>
          <a:solidFill>
            <a:schemeClr val="accent1">
              <a:lumMod val="40000"/>
              <a:lumOff val="60000"/>
            </a:schemeClr>
          </a:solidFill>
          <a:ln w="9525">
            <a:solidFill>
              <a:srgbClr val="978749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defRPr/>
            </a:pPr>
            <a:r>
              <a:rPr lang="ru-RU" altLang="ru-RU" sz="1100" b="1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выход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5"/>
          <p:cNvSpPr>
            <a:spLocks noChangeArrowheads="1"/>
          </p:cNvSpPr>
          <p:nvPr/>
        </p:nvSpPr>
        <p:spPr bwMode="auto">
          <a:xfrm>
            <a:off x="1377950" y="908050"/>
            <a:ext cx="7265988" cy="563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2400" b="1" dirty="0">
                <a:solidFill>
                  <a:srgbClr val="333399"/>
                </a:solidFill>
                <a:cs typeface="Arial" charset="0"/>
              </a:rPr>
              <a:t>Навалилась на ханских баскаков беда, —</a:t>
            </a:r>
          </a:p>
          <a:p>
            <a:pPr algn="ctr"/>
            <a:r>
              <a:rPr lang="ru-RU" altLang="ru-RU" sz="2400" b="1" dirty="0">
                <a:solidFill>
                  <a:srgbClr val="333399"/>
                </a:solidFill>
                <a:cs typeface="Arial" charset="0"/>
              </a:rPr>
              <a:t> Всех врагов </a:t>
            </a:r>
            <a:r>
              <a:rPr lang="ru-RU" altLang="ru-RU" sz="2400" b="1" dirty="0" err="1">
                <a:solidFill>
                  <a:srgbClr val="333399"/>
                </a:solidFill>
                <a:cs typeface="Arial" charset="0"/>
              </a:rPr>
              <a:t>тверичи</a:t>
            </a:r>
            <a:r>
              <a:rPr lang="ru-RU" altLang="ru-RU" sz="2400" b="1" dirty="0">
                <a:solidFill>
                  <a:srgbClr val="333399"/>
                </a:solidFill>
                <a:cs typeface="Arial" charset="0"/>
              </a:rPr>
              <a:t> перебили тогда.</a:t>
            </a:r>
          </a:p>
          <a:p>
            <a:pPr algn="ctr"/>
            <a:r>
              <a:rPr lang="ru-RU" altLang="ru-RU" sz="2400" b="1" dirty="0">
                <a:solidFill>
                  <a:srgbClr val="333399"/>
                </a:solidFill>
                <a:cs typeface="Arial" charset="0"/>
              </a:rPr>
              <a:t>  А Щелкана сожгли </a:t>
            </a:r>
            <a:r>
              <a:rPr lang="ru-RU" altLang="ru-RU" sz="2400" b="1" dirty="0" err="1">
                <a:solidFill>
                  <a:srgbClr val="333399"/>
                </a:solidFill>
                <a:cs typeface="Arial" charset="0"/>
              </a:rPr>
              <a:t>тверичи</a:t>
            </a:r>
            <a:r>
              <a:rPr lang="ru-RU" altLang="ru-RU" sz="2400" b="1" dirty="0">
                <a:solidFill>
                  <a:srgbClr val="333399"/>
                </a:solidFill>
                <a:cs typeface="Arial" charset="0"/>
              </a:rPr>
              <a:t> в терему,</a:t>
            </a:r>
          </a:p>
          <a:p>
            <a:pPr algn="ctr"/>
            <a:r>
              <a:rPr lang="ru-RU" altLang="ru-RU" sz="2400" b="1" dirty="0">
                <a:solidFill>
                  <a:srgbClr val="333399"/>
                </a:solidFill>
                <a:cs typeface="Arial" charset="0"/>
              </a:rPr>
              <a:t> Тут бесславный конец приключился ему.</a:t>
            </a:r>
          </a:p>
          <a:p>
            <a:pPr algn="ctr"/>
            <a:r>
              <a:rPr lang="ru-RU" altLang="ru-RU" sz="2400" b="1" dirty="0">
                <a:solidFill>
                  <a:srgbClr val="333399"/>
                </a:solidFill>
                <a:cs typeface="Arial" charset="0"/>
              </a:rPr>
              <a:t>Хан Узбек, услыхав, разъярился как зверь,</a:t>
            </a:r>
          </a:p>
          <a:p>
            <a:pPr algn="ctr"/>
            <a:r>
              <a:rPr lang="ru-RU" altLang="ru-RU" sz="2400" b="1" dirty="0">
                <a:solidFill>
                  <a:srgbClr val="333399"/>
                </a:solidFill>
                <a:cs typeface="Arial" charset="0"/>
              </a:rPr>
              <a:t> И пошёл было сам он с войсками на Тверь.</a:t>
            </a:r>
          </a:p>
          <a:p>
            <a:pPr algn="ctr"/>
            <a:r>
              <a:rPr lang="ru-RU" altLang="ru-RU" sz="2400" b="1" dirty="0">
                <a:solidFill>
                  <a:srgbClr val="333399"/>
                </a:solidFill>
                <a:cs typeface="Arial" charset="0"/>
              </a:rPr>
              <a:t> Только тут подоспел князь московский Иван.</a:t>
            </a:r>
          </a:p>
          <a:p>
            <a:pPr algn="ctr"/>
            <a:r>
              <a:rPr lang="ru-RU" altLang="ru-RU" sz="2400" b="1" dirty="0">
                <a:solidFill>
                  <a:srgbClr val="333399"/>
                </a:solidFill>
                <a:cs typeface="Arial" charset="0"/>
              </a:rPr>
              <a:t> (Князь боялся — Москву </a:t>
            </a:r>
          </a:p>
          <a:p>
            <a:pPr algn="ctr"/>
            <a:r>
              <a:rPr lang="ru-RU" altLang="ru-RU" sz="2400" b="1" dirty="0">
                <a:solidFill>
                  <a:srgbClr val="333399"/>
                </a:solidFill>
                <a:cs typeface="Arial" charset="0"/>
              </a:rPr>
              <a:t>не разграбил бы хан!)</a:t>
            </a:r>
          </a:p>
          <a:p>
            <a:pPr algn="ctr"/>
            <a:r>
              <a:rPr lang="ru-RU" altLang="ru-RU" sz="2400" b="1" dirty="0">
                <a:solidFill>
                  <a:srgbClr val="333399"/>
                </a:solidFill>
                <a:cs typeface="Arial" charset="0"/>
              </a:rPr>
              <a:t> Князь умаслил татар, «бунтарям» дал отпор,</a:t>
            </a:r>
          </a:p>
          <a:p>
            <a:pPr algn="ctr"/>
            <a:r>
              <a:rPr lang="ru-RU" altLang="ru-RU" sz="2400" b="1" dirty="0">
                <a:solidFill>
                  <a:srgbClr val="333399"/>
                </a:solidFill>
                <a:cs typeface="Arial" charset="0"/>
              </a:rPr>
              <a:t> Только думку одну затаил князь с тех пор…</a:t>
            </a:r>
          </a:p>
          <a:p>
            <a:pPr algn="ctr"/>
            <a:r>
              <a:rPr lang="ru-RU" altLang="ru-RU" sz="2400" b="1" dirty="0">
                <a:solidFill>
                  <a:srgbClr val="333399"/>
                </a:solidFill>
                <a:cs typeface="Arial" charset="0"/>
              </a:rPr>
              <a:t>В этот памятный год москвичи неспроста</a:t>
            </a:r>
          </a:p>
          <a:p>
            <a:pPr algn="ctr"/>
            <a:r>
              <a:rPr lang="ru-RU" altLang="ru-RU" sz="2400" b="1" dirty="0">
                <a:solidFill>
                  <a:srgbClr val="333399"/>
                </a:solidFill>
                <a:cs typeface="Arial" charset="0"/>
              </a:rPr>
              <a:t> Дали прозвище князю: КНЯЗЬ  </a:t>
            </a:r>
            <a:r>
              <a:rPr lang="ru-RU" altLang="ru-RU" sz="2400" b="1" dirty="0" err="1">
                <a:solidFill>
                  <a:srgbClr val="333399"/>
                </a:solidFill>
                <a:cs typeface="Arial" charset="0"/>
              </a:rPr>
              <a:t>Калита</a:t>
            </a:r>
            <a:r>
              <a:rPr lang="ru-RU" altLang="ru-RU" sz="2400" b="1" dirty="0">
                <a:solidFill>
                  <a:srgbClr val="333399"/>
                </a:solidFill>
                <a:cs typeface="Arial" charset="0"/>
              </a:rPr>
              <a:t>.</a:t>
            </a:r>
          </a:p>
          <a:p>
            <a:pPr algn="ctr"/>
            <a:r>
              <a:rPr lang="ru-RU" altLang="ru-RU" sz="2400" b="1" dirty="0">
                <a:solidFill>
                  <a:srgbClr val="333399"/>
                </a:solidFill>
                <a:cs typeface="Arial" charset="0"/>
              </a:rPr>
              <a:t> «</a:t>
            </a:r>
            <a:r>
              <a:rPr lang="ru-RU" altLang="ru-RU" sz="2400" b="1" dirty="0" err="1">
                <a:solidFill>
                  <a:srgbClr val="333399"/>
                </a:solidFill>
                <a:cs typeface="Arial" charset="0"/>
              </a:rPr>
              <a:t>Калита</a:t>
            </a:r>
            <a:r>
              <a:rPr lang="ru-RU" altLang="ru-RU" sz="2400" b="1" dirty="0">
                <a:solidFill>
                  <a:srgbClr val="333399"/>
                </a:solidFill>
                <a:cs typeface="Arial" charset="0"/>
              </a:rPr>
              <a:t>» — это значит мешок для монет,</a:t>
            </a:r>
          </a:p>
          <a:p>
            <a:pPr algn="ctr"/>
            <a:r>
              <a:rPr lang="ru-RU" altLang="ru-RU" sz="2400" b="1" dirty="0">
                <a:solidFill>
                  <a:srgbClr val="333399"/>
                </a:solidFill>
                <a:cs typeface="Arial" charset="0"/>
              </a:rPr>
              <a:t> И точнее для князя прозвания нет!</a:t>
            </a:r>
          </a:p>
        </p:txBody>
      </p:sp>
      <p:pic>
        <p:nvPicPr>
          <p:cNvPr id="23557" name="Picture 2" descr="Ivan Kalita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466179"/>
            <a:ext cx="1584176" cy="2084259"/>
          </a:xfrm>
          <a:prstGeom prst="rect">
            <a:avLst/>
          </a:prstGeom>
          <a:noFill/>
          <a:ln>
            <a:noFill/>
          </a:ln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32" name="TextBox 6"/>
          <p:cNvSpPr txBox="1">
            <a:spLocks noChangeArrowheads="1"/>
          </p:cNvSpPr>
          <p:nvPr/>
        </p:nvSpPr>
        <p:spPr bwMode="auto">
          <a:xfrm>
            <a:off x="2411413" y="404813"/>
            <a:ext cx="5543550" cy="5847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3200" b="1" dirty="0">
                <a:solidFill>
                  <a:srgbClr val="CC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charset="0"/>
              </a:rPr>
              <a:t>6 лот  «Эпоха в лицах»</a:t>
            </a:r>
          </a:p>
        </p:txBody>
      </p:sp>
      <p:sp>
        <p:nvSpPr>
          <p:cNvPr id="9" name="Управляющая кнопка: справка 8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8193088" y="5949950"/>
            <a:ext cx="641350" cy="574675"/>
          </a:xfrm>
          <a:prstGeom prst="actionButtonHelp">
            <a:avLst/>
          </a:prstGeom>
          <a:solidFill>
            <a:schemeClr val="accent1">
              <a:lumMod val="40000"/>
              <a:lumOff val="60000"/>
            </a:schemeClr>
          </a:solidFill>
          <a:ln w="9525" algn="ctr">
            <a:solidFill>
              <a:srgbClr val="978749"/>
            </a:solidFill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endParaRPr lang="ru-RU" dirty="0">
              <a:solidFill>
                <a:schemeClr val="lt1"/>
              </a:solidFill>
              <a:latin typeface="+mn-lt"/>
            </a:endParaRPr>
          </a:p>
        </p:txBody>
      </p:sp>
      <p:pic>
        <p:nvPicPr>
          <p:cNvPr id="22534" name="Picture 2" descr="http://prodavezsira.narod.ru/pictures/subjects/notebook-1b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7475" y="5465763"/>
            <a:ext cx="1465263" cy="1220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84" name="Picture 2" descr="Ivan Kalita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4" y="836712"/>
            <a:ext cx="2014143" cy="2649954"/>
          </a:xfrm>
          <a:prstGeom prst="rect">
            <a:avLst/>
          </a:prstGeom>
          <a:noFill/>
          <a:ln>
            <a:noFill/>
          </a:ln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557" name="TextBox 7"/>
          <p:cNvSpPr txBox="1">
            <a:spLocks noChangeArrowheads="1"/>
          </p:cNvSpPr>
          <p:nvPr/>
        </p:nvSpPr>
        <p:spPr bwMode="auto">
          <a:xfrm>
            <a:off x="323528" y="3573016"/>
            <a:ext cx="8352928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2800" b="1" dirty="0" smtClean="0">
                <a:solidFill>
                  <a:srgbClr val="CC0066"/>
                </a:solidFill>
                <a:cs typeface="Arial" charset="0"/>
              </a:rPr>
              <a:t>ИВАН КАЛИТА.</a:t>
            </a:r>
            <a:endParaRPr lang="ru-RU" altLang="ru-RU" sz="2800" b="1" dirty="0">
              <a:solidFill>
                <a:srgbClr val="CC0066"/>
              </a:solidFill>
              <a:cs typeface="Arial" charset="0"/>
            </a:endParaRPr>
          </a:p>
          <a:p>
            <a:pPr algn="ctr"/>
            <a:r>
              <a:rPr lang="ru-RU" altLang="ru-RU" sz="2800" b="1" dirty="0">
                <a:solidFill>
                  <a:srgbClr val="CC0066"/>
                </a:solidFill>
                <a:cs typeface="Arial" charset="0"/>
              </a:rPr>
              <a:t>1328 </a:t>
            </a:r>
            <a:r>
              <a:rPr lang="ru-RU" altLang="ru-RU" sz="2800" b="1" dirty="0" smtClean="0">
                <a:solidFill>
                  <a:srgbClr val="CC0066"/>
                </a:solidFill>
                <a:cs typeface="Arial" charset="0"/>
              </a:rPr>
              <a:t>г. –восстание в  </a:t>
            </a:r>
            <a:r>
              <a:rPr lang="ru-RU" altLang="ru-RU" sz="2800" b="1" dirty="0">
                <a:solidFill>
                  <a:srgbClr val="CC0066"/>
                </a:solidFill>
                <a:cs typeface="Arial" charset="0"/>
              </a:rPr>
              <a:t>Твери </a:t>
            </a:r>
          </a:p>
        </p:txBody>
      </p:sp>
      <p:sp>
        <p:nvSpPr>
          <p:cNvPr id="11" name="AutoShape 16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7888288" y="5935663"/>
            <a:ext cx="1009650" cy="595312"/>
          </a:xfrm>
          <a:prstGeom prst="cube">
            <a:avLst>
              <a:gd name="adj" fmla="val 23111"/>
            </a:avLst>
          </a:prstGeom>
          <a:solidFill>
            <a:schemeClr val="accent1">
              <a:lumMod val="40000"/>
              <a:lumOff val="60000"/>
            </a:schemeClr>
          </a:solidFill>
          <a:ln w="9525">
            <a:solidFill>
              <a:srgbClr val="978749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defRPr/>
            </a:pPr>
            <a:r>
              <a:rPr lang="ru-RU" altLang="ru-RU" sz="1100" b="1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В НАЧАЛО</a:t>
            </a:r>
          </a:p>
        </p:txBody>
      </p:sp>
      <p:pic>
        <p:nvPicPr>
          <p:cNvPr id="23559" name="Picture 2" descr="http://prodavezsira.narod.ru/pictures/subjects/notebook-1b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7475" y="5465763"/>
            <a:ext cx="1465263" cy="1220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ext Box 8"/>
          <p:cNvSpPr txBox="1">
            <a:spLocks noChangeArrowheads="1"/>
          </p:cNvSpPr>
          <p:nvPr/>
        </p:nvSpPr>
        <p:spPr bwMode="auto">
          <a:xfrm>
            <a:off x="577850" y="1700213"/>
            <a:ext cx="3167063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b="1" dirty="0">
                <a:solidFill>
                  <a:srgbClr val="333399"/>
                </a:solidFill>
              </a:rPr>
              <a:t>Князь Дмитрий Донской</a:t>
            </a:r>
          </a:p>
        </p:txBody>
      </p:sp>
      <p:sp>
        <p:nvSpPr>
          <p:cNvPr id="24579" name="Прямоугольник 6"/>
          <p:cNvSpPr>
            <a:spLocks noChangeArrowheads="1"/>
          </p:cNvSpPr>
          <p:nvPr/>
        </p:nvSpPr>
        <p:spPr bwMode="auto">
          <a:xfrm>
            <a:off x="3811588" y="1700213"/>
            <a:ext cx="18339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altLang="ru-RU" b="1" dirty="0">
                <a:solidFill>
                  <a:srgbClr val="333399"/>
                </a:solidFill>
              </a:rPr>
              <a:t>Князь ИВАН</a:t>
            </a:r>
            <a:r>
              <a:rPr lang="en-US" altLang="ru-RU" b="1" dirty="0">
                <a:solidFill>
                  <a:srgbClr val="333399"/>
                </a:solidFill>
              </a:rPr>
              <a:t> III</a:t>
            </a:r>
            <a:endParaRPr lang="ru-RU" altLang="ru-RU" b="1" dirty="0">
              <a:solidFill>
                <a:srgbClr val="333399"/>
              </a:solidFill>
            </a:endParaRPr>
          </a:p>
        </p:txBody>
      </p:sp>
      <p:sp>
        <p:nvSpPr>
          <p:cNvPr id="24580" name="Text Box 7"/>
          <p:cNvSpPr txBox="1">
            <a:spLocks noChangeArrowheads="1"/>
          </p:cNvSpPr>
          <p:nvPr/>
        </p:nvSpPr>
        <p:spPr bwMode="auto">
          <a:xfrm>
            <a:off x="6548438" y="1700213"/>
            <a:ext cx="1944687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b="1" dirty="0">
                <a:solidFill>
                  <a:srgbClr val="333399"/>
                </a:solidFill>
              </a:rPr>
              <a:t>Иван </a:t>
            </a:r>
            <a:r>
              <a:rPr lang="en-US" altLang="ru-RU" b="1" dirty="0">
                <a:solidFill>
                  <a:srgbClr val="333399"/>
                </a:solidFill>
              </a:rPr>
              <a:t>IV</a:t>
            </a:r>
            <a:r>
              <a:rPr lang="ru-RU" altLang="ru-RU" b="1" dirty="0">
                <a:solidFill>
                  <a:srgbClr val="333399"/>
                </a:solidFill>
              </a:rPr>
              <a:t>Грозный</a:t>
            </a:r>
          </a:p>
        </p:txBody>
      </p:sp>
      <p:pic>
        <p:nvPicPr>
          <p:cNvPr id="21514" name="Picture 14" descr="ЕРМАК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3573016"/>
            <a:ext cx="2181429" cy="2225410"/>
          </a:xfrm>
          <a:prstGeom prst="rect">
            <a:avLst/>
          </a:prstGeom>
          <a:ln>
            <a:noFill/>
          </a:ln>
          <a:effectLst>
            <a:softEdge rad="127000"/>
          </a:effectLst>
        </p:spPr>
      </p:pic>
      <p:pic>
        <p:nvPicPr>
          <p:cNvPr id="21515" name="Picture 5" descr="поединок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59832" y="3717032"/>
            <a:ext cx="2376289" cy="2317340"/>
          </a:xfrm>
          <a:prstGeom prst="rect">
            <a:avLst/>
          </a:prstGeom>
          <a:ln>
            <a:noFill/>
          </a:ln>
          <a:effectLst>
            <a:softEdge rad="127000"/>
          </a:effectLst>
        </p:spPr>
      </p:pic>
      <p:pic>
        <p:nvPicPr>
          <p:cNvPr id="21516" name="Picture 4" descr="присоединение новгорода к москве"/>
          <p:cNvPicPr>
            <a:picLocks noChangeAspect="1" noChangeArrowheads="1"/>
          </p:cNvPicPr>
          <p:nvPr/>
        </p:nvPicPr>
        <p:blipFill rotWithShape="1">
          <a:blip r:embed="rId4" cstate="print"/>
          <a:srcRect t="3354" r="4568" b="1767"/>
          <a:stretch/>
        </p:blipFill>
        <p:spPr bwMode="auto">
          <a:xfrm>
            <a:off x="5800129" y="3573016"/>
            <a:ext cx="2713894" cy="203011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noFill/>
            <a:miter lim="800000"/>
          </a:ln>
          <a:effectLst>
            <a:softEdge rad="127000"/>
          </a:effectLst>
          <a:scene3d>
            <a:camera prst="orthographicFront"/>
            <a:lightRig rig="twoPt" dir="t">
              <a:rot lat="0" lon="0" rev="7200000"/>
            </a:lightRig>
          </a:scene3d>
          <a:sp3d>
            <a:contourClr>
              <a:srgbClr val="FFFFFF"/>
            </a:contourClr>
          </a:sp3d>
        </p:spPr>
      </p:pic>
      <p:sp>
        <p:nvSpPr>
          <p:cNvPr id="24584" name="Text Box 10"/>
          <p:cNvSpPr txBox="1">
            <a:spLocks noChangeArrowheads="1"/>
          </p:cNvSpPr>
          <p:nvPr/>
        </p:nvSpPr>
        <p:spPr bwMode="auto">
          <a:xfrm>
            <a:off x="2843808" y="5877272"/>
            <a:ext cx="2881312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b="1" dirty="0">
                <a:solidFill>
                  <a:srgbClr val="333399"/>
                </a:solidFill>
              </a:rPr>
              <a:t>М.И.Авилов «Поединок</a:t>
            </a:r>
          </a:p>
          <a:p>
            <a:pPr algn="ctr"/>
            <a:r>
              <a:rPr lang="ru-RU" altLang="ru-RU" b="1" dirty="0">
                <a:solidFill>
                  <a:srgbClr val="333399"/>
                </a:solidFill>
              </a:rPr>
              <a:t> </a:t>
            </a:r>
            <a:r>
              <a:rPr lang="ru-RU" altLang="ru-RU" b="1" dirty="0" err="1">
                <a:solidFill>
                  <a:srgbClr val="333399"/>
                </a:solidFill>
              </a:rPr>
              <a:t>Пересвета</a:t>
            </a:r>
            <a:r>
              <a:rPr lang="ru-RU" altLang="ru-RU" b="1" dirty="0">
                <a:solidFill>
                  <a:srgbClr val="333399"/>
                </a:solidFill>
              </a:rPr>
              <a:t> и </a:t>
            </a:r>
            <a:r>
              <a:rPr lang="ru-RU" altLang="ru-RU" b="1" dirty="0" err="1">
                <a:solidFill>
                  <a:srgbClr val="333399"/>
                </a:solidFill>
              </a:rPr>
              <a:t>Челубея</a:t>
            </a:r>
            <a:r>
              <a:rPr lang="ru-RU" altLang="ru-RU" b="1" dirty="0">
                <a:solidFill>
                  <a:srgbClr val="333399"/>
                </a:solidFill>
              </a:rPr>
              <a:t>»</a:t>
            </a:r>
          </a:p>
        </p:txBody>
      </p:sp>
      <p:sp>
        <p:nvSpPr>
          <p:cNvPr id="24585" name="Прямоугольник 15"/>
          <p:cNvSpPr>
            <a:spLocks noChangeArrowheads="1"/>
          </p:cNvSpPr>
          <p:nvPr/>
        </p:nvSpPr>
        <p:spPr bwMode="auto">
          <a:xfrm>
            <a:off x="323850" y="1989138"/>
            <a:ext cx="84963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3200" b="1" dirty="0">
                <a:solidFill>
                  <a:srgbClr val="CC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charset="0"/>
              </a:rPr>
              <a:t>«Современники»</a:t>
            </a:r>
            <a:endParaRPr lang="ru-RU" altLang="ru-RU" sz="3200" dirty="0">
              <a:solidFill>
                <a:srgbClr val="CC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charset="0"/>
            </a:endParaRPr>
          </a:p>
        </p:txBody>
      </p:sp>
      <p:sp>
        <p:nvSpPr>
          <p:cNvPr id="24586" name="TextBox 17"/>
          <p:cNvSpPr txBox="1">
            <a:spLocks noChangeArrowheads="1"/>
          </p:cNvSpPr>
          <p:nvPr/>
        </p:nvSpPr>
        <p:spPr bwMode="auto">
          <a:xfrm>
            <a:off x="0" y="2492375"/>
            <a:ext cx="9144000" cy="157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2400" b="1" dirty="0">
                <a:solidFill>
                  <a:srgbClr val="333399"/>
                </a:solidFill>
                <a:cs typeface="Arial" charset="0"/>
              </a:rPr>
              <a:t>Соотнесите  имена правителей и героев их эпох, нашедших воплощение в произведениях художников и назовите дату и событие, где их судьбы могли </a:t>
            </a:r>
            <a:r>
              <a:rPr lang="ru-RU" altLang="ru-RU" sz="2400" b="1" dirty="0" smtClean="0">
                <a:solidFill>
                  <a:srgbClr val="333399"/>
                </a:solidFill>
                <a:cs typeface="Arial" charset="0"/>
              </a:rPr>
              <a:t>пересекаться.</a:t>
            </a:r>
            <a:endParaRPr lang="ru-RU" altLang="ru-RU" sz="2400" b="1" dirty="0">
              <a:solidFill>
                <a:srgbClr val="333399"/>
              </a:solidFill>
              <a:cs typeface="Arial" charset="0"/>
            </a:endParaRPr>
          </a:p>
        </p:txBody>
      </p:sp>
      <p:sp>
        <p:nvSpPr>
          <p:cNvPr id="24587" name="TextBox 18"/>
          <p:cNvSpPr txBox="1">
            <a:spLocks noChangeArrowheads="1"/>
          </p:cNvSpPr>
          <p:nvPr/>
        </p:nvSpPr>
        <p:spPr bwMode="auto">
          <a:xfrm>
            <a:off x="5436096" y="5294313"/>
            <a:ext cx="360045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b="1" dirty="0" err="1">
                <a:solidFill>
                  <a:srgbClr val="333399"/>
                </a:solidFill>
              </a:rPr>
              <a:t>А.Д.Кившенко</a:t>
            </a:r>
            <a:r>
              <a:rPr lang="ru-RU" altLang="ru-RU" b="1" dirty="0">
                <a:solidFill>
                  <a:srgbClr val="333399"/>
                </a:solidFill>
              </a:rPr>
              <a:t> «Отправка Марфы </a:t>
            </a:r>
            <a:r>
              <a:rPr lang="ru-RU" altLang="ru-RU" b="1" dirty="0" err="1">
                <a:solidFill>
                  <a:srgbClr val="333399"/>
                </a:solidFill>
              </a:rPr>
              <a:t>Борецкой</a:t>
            </a:r>
            <a:r>
              <a:rPr lang="ru-RU" altLang="ru-RU" b="1" dirty="0">
                <a:solidFill>
                  <a:srgbClr val="333399"/>
                </a:solidFill>
              </a:rPr>
              <a:t> в Москву»</a:t>
            </a:r>
          </a:p>
        </p:txBody>
      </p:sp>
      <p:sp>
        <p:nvSpPr>
          <p:cNvPr id="24588" name="TextBox 19"/>
          <p:cNvSpPr txBox="1">
            <a:spLocks noChangeArrowheads="1"/>
          </p:cNvSpPr>
          <p:nvPr/>
        </p:nvSpPr>
        <p:spPr bwMode="auto">
          <a:xfrm>
            <a:off x="0" y="5568950"/>
            <a:ext cx="2916238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b="1" dirty="0">
                <a:solidFill>
                  <a:srgbClr val="333399"/>
                </a:solidFill>
                <a:cs typeface="Arial" charset="0"/>
              </a:rPr>
              <a:t>В.И.Суриков «Покорение</a:t>
            </a:r>
          </a:p>
          <a:p>
            <a:pPr algn="ctr"/>
            <a:r>
              <a:rPr lang="ru-RU" altLang="ru-RU" b="1" dirty="0">
                <a:solidFill>
                  <a:srgbClr val="333399"/>
                </a:solidFill>
                <a:cs typeface="Arial" charset="0"/>
              </a:rPr>
              <a:t>Сибири Ермаком»</a:t>
            </a:r>
          </a:p>
        </p:txBody>
      </p:sp>
      <p:pic>
        <p:nvPicPr>
          <p:cNvPr id="21" name="Picture 21" descr="Статуэтка бюст Дмитрий Донской.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406935" y="376604"/>
            <a:ext cx="1292857" cy="1509073"/>
          </a:xfrm>
          <a:prstGeom prst="rect">
            <a:avLst/>
          </a:prstGeom>
          <a:ln>
            <a:noFill/>
          </a:ln>
          <a:effectLst>
            <a:softEdge rad="127000"/>
          </a:effectLst>
        </p:spPr>
      </p:pic>
      <p:pic>
        <p:nvPicPr>
          <p:cNvPr id="22" name="Picture 23" descr="13 призраков Москвы - 18 Августа 2009 - Путешествия, животные, природа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830430" y="376604"/>
            <a:ext cx="1149616" cy="1468220"/>
          </a:xfrm>
          <a:prstGeom prst="rect">
            <a:avLst/>
          </a:prstGeom>
          <a:ln>
            <a:noFill/>
          </a:ln>
          <a:effectLst>
            <a:softEdge rad="127000"/>
          </a:effectLst>
        </p:spPr>
      </p:pic>
      <p:pic>
        <p:nvPicPr>
          <p:cNvPr id="23" name="Picture 6" descr="иван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211638" y="377305"/>
            <a:ext cx="1315746" cy="1467520"/>
          </a:xfrm>
          <a:prstGeom prst="rect">
            <a:avLst/>
          </a:prstGeom>
          <a:ln>
            <a:noFill/>
          </a:ln>
          <a:effectLst>
            <a:softEdge rad="127000"/>
          </a:effectLst>
        </p:spPr>
      </p:pic>
      <p:pic>
        <p:nvPicPr>
          <p:cNvPr id="24592" name="Picture 11" descr="C:\Users\Юзер\Desktop\конкрс\Рисунок28000.p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38125" y="188913"/>
            <a:ext cx="1223963" cy="1133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" name="Управляющая кнопка: справка 24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8193088" y="5949950"/>
            <a:ext cx="641350" cy="574675"/>
          </a:xfrm>
          <a:prstGeom prst="actionButtonHelp">
            <a:avLst/>
          </a:prstGeom>
          <a:solidFill>
            <a:schemeClr val="accent1">
              <a:lumMod val="40000"/>
              <a:lumOff val="60000"/>
            </a:schemeClr>
          </a:solidFill>
          <a:ln w="9525" algn="ctr">
            <a:solidFill>
              <a:srgbClr val="978749"/>
            </a:solidFill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endParaRPr lang="ru-RU" dirty="0">
              <a:solidFill>
                <a:schemeClr val="lt1"/>
              </a:solidFill>
              <a:latin typeface="+mn-lt"/>
            </a:endParaRPr>
          </a:p>
        </p:txBody>
      </p:sp>
    </p:spTree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ext Box 8"/>
          <p:cNvSpPr txBox="1">
            <a:spLocks noChangeArrowheads="1"/>
          </p:cNvSpPr>
          <p:nvPr/>
        </p:nvSpPr>
        <p:spPr bwMode="auto">
          <a:xfrm>
            <a:off x="3179763" y="333375"/>
            <a:ext cx="5640387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2400" b="1">
                <a:solidFill>
                  <a:srgbClr val="CC0066"/>
                </a:solidFill>
              </a:rPr>
              <a:t>Князь ДМИТРИЙ Донской</a:t>
            </a:r>
          </a:p>
        </p:txBody>
      </p:sp>
      <p:sp>
        <p:nvSpPr>
          <p:cNvPr id="25603" name="Прямоугольник 6"/>
          <p:cNvSpPr>
            <a:spLocks noChangeArrowheads="1"/>
          </p:cNvSpPr>
          <p:nvPr/>
        </p:nvSpPr>
        <p:spPr bwMode="auto">
          <a:xfrm>
            <a:off x="3179763" y="2276475"/>
            <a:ext cx="5640387" cy="193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2400" b="1">
                <a:solidFill>
                  <a:srgbClr val="CC0066"/>
                </a:solidFill>
              </a:rPr>
              <a:t>Князь ИВАН</a:t>
            </a:r>
            <a:r>
              <a:rPr lang="en-US" altLang="ru-RU" sz="2400" b="1">
                <a:solidFill>
                  <a:srgbClr val="CC0066"/>
                </a:solidFill>
              </a:rPr>
              <a:t> III</a:t>
            </a:r>
            <a:endParaRPr lang="ru-RU" altLang="ru-RU" sz="2400" b="1">
              <a:solidFill>
                <a:srgbClr val="CC0066"/>
              </a:solidFill>
            </a:endParaRPr>
          </a:p>
          <a:p>
            <a:pPr algn="ctr"/>
            <a:r>
              <a:rPr lang="ru-RU" altLang="ru-RU" sz="2400" b="1">
                <a:solidFill>
                  <a:srgbClr val="333399"/>
                </a:solidFill>
              </a:rPr>
              <a:t>Марфа Борецкая-посадница Новгорода.</a:t>
            </a:r>
          </a:p>
          <a:p>
            <a:pPr algn="ctr"/>
            <a:r>
              <a:rPr lang="ru-RU" altLang="ru-RU" sz="2400" b="1">
                <a:solidFill>
                  <a:srgbClr val="333399"/>
                </a:solidFill>
              </a:rPr>
              <a:t>1378г.-присоединение Новгорода к  Москве</a:t>
            </a:r>
          </a:p>
        </p:txBody>
      </p:sp>
      <p:sp>
        <p:nvSpPr>
          <p:cNvPr id="25604" name="Text Box 7"/>
          <p:cNvSpPr txBox="1">
            <a:spLocks noChangeArrowheads="1"/>
          </p:cNvSpPr>
          <p:nvPr/>
        </p:nvSpPr>
        <p:spPr bwMode="auto">
          <a:xfrm>
            <a:off x="3179763" y="4724400"/>
            <a:ext cx="5640387" cy="157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2400" b="1">
                <a:solidFill>
                  <a:srgbClr val="CC0066"/>
                </a:solidFill>
              </a:rPr>
              <a:t>Иван </a:t>
            </a:r>
            <a:r>
              <a:rPr lang="en-US" altLang="ru-RU" sz="2400" b="1">
                <a:solidFill>
                  <a:srgbClr val="CC0066"/>
                </a:solidFill>
              </a:rPr>
              <a:t>IV</a:t>
            </a:r>
            <a:r>
              <a:rPr lang="ru-RU" altLang="ru-RU" sz="2400" b="1">
                <a:solidFill>
                  <a:srgbClr val="CC0066"/>
                </a:solidFill>
              </a:rPr>
              <a:t>Грозный</a:t>
            </a:r>
            <a:endParaRPr lang="ru-RU" altLang="ru-RU" sz="2000" i="1"/>
          </a:p>
          <a:p>
            <a:pPr algn="ctr"/>
            <a:r>
              <a:rPr lang="ru-RU" altLang="ru-RU" sz="2400" b="1">
                <a:solidFill>
                  <a:srgbClr val="333399"/>
                </a:solidFill>
              </a:rPr>
              <a:t>Казачий атаман Ермак. </a:t>
            </a:r>
          </a:p>
          <a:p>
            <a:pPr algn="ctr"/>
            <a:r>
              <a:rPr lang="ru-RU" altLang="ru-RU" sz="2400" b="1">
                <a:solidFill>
                  <a:srgbClr val="333399"/>
                </a:solidFill>
              </a:rPr>
              <a:t>1581г.-Присоединение Западной Сибири</a:t>
            </a:r>
          </a:p>
        </p:txBody>
      </p:sp>
      <p:pic>
        <p:nvPicPr>
          <p:cNvPr id="20" name="Picture 23" descr="13 призраков Москвы - 18 Августа 2009 - Путешествия, животные, природ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19673" y="4509120"/>
            <a:ext cx="1559743" cy="1992010"/>
          </a:xfrm>
          <a:prstGeom prst="rect">
            <a:avLst/>
          </a:prstGeom>
          <a:ln>
            <a:noFill/>
          </a:ln>
          <a:effectLst>
            <a:softEdge rad="127000"/>
          </a:effectLst>
        </p:spPr>
      </p:pic>
      <p:pic>
        <p:nvPicPr>
          <p:cNvPr id="21" name="Picture 21" descr="Статуэтка бюст Дмитрий Донской.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19673" y="439804"/>
            <a:ext cx="1512167" cy="1765060"/>
          </a:xfrm>
          <a:prstGeom prst="rect">
            <a:avLst/>
          </a:prstGeom>
          <a:ln>
            <a:noFill/>
          </a:ln>
          <a:effectLst>
            <a:softEdge rad="127000"/>
          </a:effectLst>
        </p:spPr>
      </p:pic>
      <p:pic>
        <p:nvPicPr>
          <p:cNvPr id="19" name="Picture 6" descr="иван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619673" y="2420888"/>
            <a:ext cx="1559743" cy="1800001"/>
          </a:xfrm>
          <a:prstGeom prst="rect">
            <a:avLst/>
          </a:prstGeom>
          <a:ln>
            <a:noFill/>
          </a:ln>
          <a:effectLst>
            <a:softEdge rad="127000"/>
          </a:effectLst>
        </p:spPr>
      </p:pic>
      <p:sp>
        <p:nvSpPr>
          <p:cNvPr id="25608" name="TextBox 22"/>
          <p:cNvSpPr txBox="1">
            <a:spLocks noChangeArrowheads="1"/>
          </p:cNvSpPr>
          <p:nvPr/>
        </p:nvSpPr>
        <p:spPr bwMode="auto">
          <a:xfrm>
            <a:off x="3132138" y="692150"/>
            <a:ext cx="5616575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2000">
                <a:solidFill>
                  <a:schemeClr val="accent2"/>
                </a:solidFill>
              </a:rPr>
              <a:t> </a:t>
            </a:r>
            <a:r>
              <a:rPr lang="ru-RU" altLang="ru-RU" sz="2400" b="1">
                <a:solidFill>
                  <a:srgbClr val="333399"/>
                </a:solidFill>
              </a:rPr>
              <a:t>Богатырь Пересвет (бывший инок монастыря Сергия Радонежского). </a:t>
            </a:r>
          </a:p>
          <a:p>
            <a:r>
              <a:rPr lang="ru-RU" altLang="ru-RU" sz="2400" b="1">
                <a:solidFill>
                  <a:srgbClr val="333399"/>
                </a:solidFill>
              </a:rPr>
              <a:t>1380г. –Куликовская битва</a:t>
            </a:r>
          </a:p>
        </p:txBody>
      </p:sp>
      <p:pic>
        <p:nvPicPr>
          <p:cNvPr id="25609" name="Picture 11" descr="C:\Users\Юзер\Desktop\конкрс\Рисунок28000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38125" y="188913"/>
            <a:ext cx="1223963" cy="1133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AutoShape 16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7888288" y="5935663"/>
            <a:ext cx="1009650" cy="595312"/>
          </a:xfrm>
          <a:prstGeom prst="cube">
            <a:avLst>
              <a:gd name="adj" fmla="val 23111"/>
            </a:avLst>
          </a:prstGeom>
          <a:solidFill>
            <a:schemeClr val="accent1">
              <a:lumMod val="40000"/>
              <a:lumOff val="60000"/>
            </a:schemeClr>
          </a:solidFill>
          <a:ln w="9525">
            <a:solidFill>
              <a:srgbClr val="978749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defRPr/>
            </a:pPr>
            <a:r>
              <a:rPr lang="ru-RU" altLang="ru-RU" sz="1100" b="1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В НАЧАЛО</a:t>
            </a:r>
          </a:p>
        </p:txBody>
      </p:sp>
      <p:pic>
        <p:nvPicPr>
          <p:cNvPr id="25611" name="Picture 2" descr="http://prodavezsira.narod.ru/pictures/subjects/notebook-1b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17475" y="5465763"/>
            <a:ext cx="1465263" cy="1220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extBox 6"/>
          <p:cNvSpPr txBox="1">
            <a:spLocks noChangeArrowheads="1"/>
          </p:cNvSpPr>
          <p:nvPr/>
        </p:nvSpPr>
        <p:spPr bwMode="auto">
          <a:xfrm>
            <a:off x="323850" y="765175"/>
            <a:ext cx="8561388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3200" b="1" dirty="0">
                <a:solidFill>
                  <a:srgbClr val="CC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charset="0"/>
              </a:rPr>
              <a:t>7 лот  «Эпоха в лицах»</a:t>
            </a:r>
          </a:p>
        </p:txBody>
      </p:sp>
      <p:sp>
        <p:nvSpPr>
          <p:cNvPr id="26627" name="Прямоугольник 5"/>
          <p:cNvSpPr>
            <a:spLocks noChangeArrowheads="1"/>
          </p:cNvSpPr>
          <p:nvPr/>
        </p:nvSpPr>
        <p:spPr bwMode="auto">
          <a:xfrm>
            <a:off x="474663" y="1749425"/>
            <a:ext cx="8561387" cy="30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2400" b="1">
                <a:solidFill>
                  <a:srgbClr val="333399"/>
                </a:solidFill>
                <a:cs typeface="Arial" charset="0"/>
              </a:rPr>
              <a:t>К Борису убийц он в шатер подослал </a:t>
            </a:r>
            <a:br>
              <a:rPr lang="ru-RU" altLang="ru-RU" sz="2400" b="1">
                <a:solidFill>
                  <a:srgbClr val="333399"/>
                </a:solidFill>
                <a:cs typeface="Arial" charset="0"/>
              </a:rPr>
            </a:br>
            <a:r>
              <a:rPr lang="ru-RU" altLang="ru-RU" sz="2400" b="1">
                <a:solidFill>
                  <a:srgbClr val="333399"/>
                </a:solidFill>
                <a:cs typeface="Arial" charset="0"/>
              </a:rPr>
              <a:t>И Глеба убил с Святославом. </a:t>
            </a:r>
            <a:br>
              <a:rPr lang="ru-RU" altLang="ru-RU" sz="2400" b="1">
                <a:solidFill>
                  <a:srgbClr val="333399"/>
                </a:solidFill>
                <a:cs typeface="Arial" charset="0"/>
              </a:rPr>
            </a:br>
            <a:r>
              <a:rPr lang="ru-RU" altLang="ru-RU" sz="2400" b="1">
                <a:solidFill>
                  <a:srgbClr val="333399"/>
                </a:solidFill>
                <a:cs typeface="Arial" charset="0"/>
              </a:rPr>
              <a:t>Мертвы мои братья, а этот нахал </a:t>
            </a:r>
            <a:br>
              <a:rPr lang="ru-RU" altLang="ru-RU" sz="2400" b="1">
                <a:solidFill>
                  <a:srgbClr val="333399"/>
                </a:solidFill>
                <a:cs typeface="Arial" charset="0"/>
              </a:rPr>
            </a:br>
            <a:r>
              <a:rPr lang="ru-RU" altLang="ru-RU" sz="2400" b="1">
                <a:solidFill>
                  <a:srgbClr val="333399"/>
                </a:solidFill>
                <a:cs typeface="Arial" charset="0"/>
              </a:rPr>
              <a:t>Из Польши позвал Болеслава. </a:t>
            </a:r>
            <a:br>
              <a:rPr lang="ru-RU" altLang="ru-RU" sz="2400" b="1">
                <a:solidFill>
                  <a:srgbClr val="333399"/>
                </a:solidFill>
                <a:cs typeface="Arial" charset="0"/>
              </a:rPr>
            </a:br>
            <a:r>
              <a:rPr lang="ru-RU" altLang="ru-RU" sz="2400" b="1">
                <a:solidFill>
                  <a:srgbClr val="333399"/>
                </a:solidFill>
                <a:cs typeface="Arial" charset="0"/>
              </a:rPr>
              <a:t>Но будет теперь Окаянный разбит, </a:t>
            </a:r>
            <a:br>
              <a:rPr lang="ru-RU" altLang="ru-RU" sz="2400" b="1">
                <a:solidFill>
                  <a:srgbClr val="333399"/>
                </a:solidFill>
                <a:cs typeface="Arial" charset="0"/>
              </a:rPr>
            </a:br>
            <a:r>
              <a:rPr lang="ru-RU" altLang="ru-RU" sz="2400" b="1">
                <a:solidFill>
                  <a:srgbClr val="333399"/>
                </a:solidFill>
                <a:cs typeface="Arial" charset="0"/>
              </a:rPr>
              <a:t>Честь князя вам в этом порукой! </a:t>
            </a:r>
            <a:br>
              <a:rPr lang="ru-RU" altLang="ru-RU" sz="2400" b="1">
                <a:solidFill>
                  <a:srgbClr val="333399"/>
                </a:solidFill>
                <a:cs typeface="Arial" charset="0"/>
              </a:rPr>
            </a:br>
            <a:r>
              <a:rPr lang="ru-RU" altLang="ru-RU" sz="2400" b="1">
                <a:solidFill>
                  <a:srgbClr val="333399"/>
                </a:solidFill>
                <a:cs typeface="Arial" charset="0"/>
              </a:rPr>
              <a:t>А если вдруг этот злодей победит, </a:t>
            </a:r>
            <a:br>
              <a:rPr lang="ru-RU" altLang="ru-RU" sz="2400" b="1">
                <a:solidFill>
                  <a:srgbClr val="333399"/>
                </a:solidFill>
                <a:cs typeface="Arial" charset="0"/>
              </a:rPr>
            </a:br>
            <a:r>
              <a:rPr lang="ru-RU" altLang="ru-RU" sz="2400" b="1">
                <a:solidFill>
                  <a:srgbClr val="333399"/>
                </a:solidFill>
                <a:cs typeface="Arial" charset="0"/>
              </a:rPr>
              <a:t>То ждут Русь жестокие муки». </a:t>
            </a:r>
          </a:p>
        </p:txBody>
      </p:sp>
      <p:pic>
        <p:nvPicPr>
          <p:cNvPr id="27654" name="Picture 2" descr="Энциклопедия знаменитых россиян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2278161"/>
            <a:ext cx="2435903" cy="3167063"/>
          </a:xfrm>
          <a:prstGeom prst="rect">
            <a:avLst/>
          </a:prstGeom>
          <a:noFill/>
          <a:ln>
            <a:noFill/>
          </a:ln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Управляющая кнопка: справка 7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8193088" y="5949950"/>
            <a:ext cx="641350" cy="574675"/>
          </a:xfrm>
          <a:prstGeom prst="actionButtonHelp">
            <a:avLst/>
          </a:prstGeom>
          <a:solidFill>
            <a:schemeClr val="accent1">
              <a:lumMod val="40000"/>
              <a:lumOff val="60000"/>
            </a:schemeClr>
          </a:solidFill>
          <a:ln w="9525" algn="ctr">
            <a:solidFill>
              <a:srgbClr val="978749"/>
            </a:solidFill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endParaRPr lang="ru-RU" dirty="0">
              <a:solidFill>
                <a:schemeClr val="lt1"/>
              </a:solidFill>
              <a:latin typeface="+mn-lt"/>
            </a:endParaRPr>
          </a:p>
        </p:txBody>
      </p:sp>
      <p:pic>
        <p:nvPicPr>
          <p:cNvPr id="26630" name="Picture 2" descr="http://prodavezsira.narod.ru/pictures/subjects/notebook-1b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7475" y="5465763"/>
            <a:ext cx="1465263" cy="1220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81" name="Picture 2" descr="Энциклопедия знаменитых россиян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13397" y="594668"/>
            <a:ext cx="2789212" cy="3626420"/>
          </a:xfrm>
          <a:prstGeom prst="rect">
            <a:avLst/>
          </a:prstGeom>
          <a:noFill/>
          <a:ln>
            <a:noFill/>
          </a:ln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651" name="TextBox 6"/>
          <p:cNvSpPr txBox="1">
            <a:spLocks noChangeArrowheads="1"/>
          </p:cNvSpPr>
          <p:nvPr/>
        </p:nvSpPr>
        <p:spPr bwMode="auto">
          <a:xfrm>
            <a:off x="395288" y="4437063"/>
            <a:ext cx="8424862" cy="95410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2800" b="1" dirty="0">
                <a:solidFill>
                  <a:srgbClr val="CC0066"/>
                </a:solidFill>
                <a:cs typeface="Arial" charset="0"/>
              </a:rPr>
              <a:t>СВЯТОПОЛК  ОКАЯННЫЙ.</a:t>
            </a:r>
          </a:p>
          <a:p>
            <a:pPr algn="ctr"/>
            <a:r>
              <a:rPr lang="ru-RU" altLang="ru-RU" sz="2800" b="1" dirty="0">
                <a:solidFill>
                  <a:srgbClr val="CC0066"/>
                </a:solidFill>
                <a:cs typeface="Arial" charset="0"/>
              </a:rPr>
              <a:t>1015-убийство князей Бориса и Глеба</a:t>
            </a:r>
          </a:p>
        </p:txBody>
      </p:sp>
      <p:sp>
        <p:nvSpPr>
          <p:cNvPr id="12" name="AutoShape 16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7888288" y="5935663"/>
            <a:ext cx="1009650" cy="595312"/>
          </a:xfrm>
          <a:prstGeom prst="cube">
            <a:avLst>
              <a:gd name="adj" fmla="val 23111"/>
            </a:avLst>
          </a:prstGeom>
          <a:solidFill>
            <a:schemeClr val="accent1">
              <a:lumMod val="40000"/>
              <a:lumOff val="60000"/>
            </a:schemeClr>
          </a:solidFill>
          <a:ln w="9525">
            <a:solidFill>
              <a:srgbClr val="978749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defRPr/>
            </a:pPr>
            <a:r>
              <a:rPr lang="ru-RU" altLang="ru-RU" sz="1100" b="1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В НАЧАЛО</a:t>
            </a:r>
          </a:p>
        </p:txBody>
      </p:sp>
      <p:pic>
        <p:nvPicPr>
          <p:cNvPr id="27653" name="Picture 2" descr="http://prodavezsira.narod.ru/pictures/subjects/notebook-1b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7475" y="5465763"/>
            <a:ext cx="1465263" cy="1220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extBox 6"/>
          <p:cNvSpPr txBox="1">
            <a:spLocks noChangeArrowheads="1"/>
          </p:cNvSpPr>
          <p:nvPr/>
        </p:nvSpPr>
        <p:spPr bwMode="auto">
          <a:xfrm>
            <a:off x="323850" y="908050"/>
            <a:ext cx="84963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3200" b="1" dirty="0">
                <a:solidFill>
                  <a:srgbClr val="CC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charset="0"/>
              </a:rPr>
              <a:t>8 лот  «Эпоха в лицах»</a:t>
            </a:r>
          </a:p>
        </p:txBody>
      </p:sp>
      <p:sp>
        <p:nvSpPr>
          <p:cNvPr id="28675" name="Прямоугольник 2"/>
          <p:cNvSpPr>
            <a:spLocks noChangeArrowheads="1"/>
          </p:cNvSpPr>
          <p:nvPr/>
        </p:nvSpPr>
        <p:spPr bwMode="auto">
          <a:xfrm>
            <a:off x="611188" y="1844675"/>
            <a:ext cx="6481762" cy="341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2400" b="1">
                <a:solidFill>
                  <a:srgbClr val="333399"/>
                </a:solidFill>
                <a:cs typeface="Arial" charset="0"/>
              </a:rPr>
              <a:t>Вселенский ему патриарх разрешил </a:t>
            </a:r>
            <a:br>
              <a:rPr lang="ru-RU" altLang="ru-RU" sz="2400" b="1">
                <a:solidFill>
                  <a:srgbClr val="333399"/>
                </a:solidFill>
                <a:cs typeface="Arial" charset="0"/>
              </a:rPr>
            </a:br>
            <a:r>
              <a:rPr lang="ru-RU" altLang="ru-RU" sz="2400" b="1">
                <a:solidFill>
                  <a:srgbClr val="333399"/>
                </a:solidFill>
                <a:cs typeface="Arial" charset="0"/>
              </a:rPr>
              <a:t>Назначить и митрополита. </a:t>
            </a:r>
            <a:br>
              <a:rPr lang="ru-RU" altLang="ru-RU" sz="2400" b="1">
                <a:solidFill>
                  <a:srgbClr val="333399"/>
                </a:solidFill>
                <a:cs typeface="Arial" charset="0"/>
              </a:rPr>
            </a:br>
            <a:r>
              <a:rPr lang="ru-RU" altLang="ru-RU" sz="2400" b="1">
                <a:solidFill>
                  <a:srgbClr val="333399"/>
                </a:solidFill>
                <a:cs typeface="Arial" charset="0"/>
              </a:rPr>
              <a:t>В духовных делах князь победил, </a:t>
            </a:r>
            <a:br>
              <a:rPr lang="ru-RU" altLang="ru-RU" sz="2400" b="1">
                <a:solidFill>
                  <a:srgbClr val="333399"/>
                </a:solidFill>
                <a:cs typeface="Arial" charset="0"/>
              </a:rPr>
            </a:br>
            <a:r>
              <a:rPr lang="ru-RU" altLang="ru-RU" sz="2400" b="1">
                <a:solidFill>
                  <a:srgbClr val="333399"/>
                </a:solidFill>
                <a:cs typeface="Arial" charset="0"/>
              </a:rPr>
              <a:t>Теперь все обиды забыты. </a:t>
            </a:r>
            <a:br>
              <a:rPr lang="ru-RU" altLang="ru-RU" sz="2400" b="1">
                <a:solidFill>
                  <a:srgbClr val="333399"/>
                </a:solidFill>
                <a:cs typeface="Arial" charset="0"/>
              </a:rPr>
            </a:br>
            <a:r>
              <a:rPr lang="ru-RU" altLang="ru-RU" sz="2400" b="1">
                <a:solidFill>
                  <a:srgbClr val="333399"/>
                </a:solidFill>
                <a:cs typeface="Arial" charset="0"/>
              </a:rPr>
              <a:t>По праву гордится величием он. </a:t>
            </a:r>
            <a:br>
              <a:rPr lang="ru-RU" altLang="ru-RU" sz="2400" b="1">
                <a:solidFill>
                  <a:srgbClr val="333399"/>
                </a:solidFill>
                <a:cs typeface="Arial" charset="0"/>
              </a:rPr>
            </a:br>
            <a:r>
              <a:rPr lang="ru-RU" altLang="ru-RU" sz="2400" b="1">
                <a:solidFill>
                  <a:srgbClr val="333399"/>
                </a:solidFill>
                <a:cs typeface="Arial" charset="0"/>
              </a:rPr>
              <a:t>Князь лично владыку поставил. </a:t>
            </a:r>
            <a:br>
              <a:rPr lang="ru-RU" altLang="ru-RU" sz="2400" b="1">
                <a:solidFill>
                  <a:srgbClr val="333399"/>
                </a:solidFill>
                <a:cs typeface="Arial" charset="0"/>
              </a:rPr>
            </a:br>
            <a:r>
              <a:rPr lang="ru-RU" altLang="ru-RU" sz="2400" b="1">
                <a:solidFill>
                  <a:srgbClr val="333399"/>
                </a:solidFill>
                <a:cs typeface="Arial" charset="0"/>
              </a:rPr>
              <a:t>И митрополит русский Илларион </a:t>
            </a:r>
            <a:br>
              <a:rPr lang="ru-RU" altLang="ru-RU" sz="2400" b="1">
                <a:solidFill>
                  <a:srgbClr val="333399"/>
                </a:solidFill>
                <a:cs typeface="Arial" charset="0"/>
              </a:rPr>
            </a:br>
            <a:r>
              <a:rPr lang="ru-RU" altLang="ru-RU" sz="2400" b="1">
                <a:solidFill>
                  <a:srgbClr val="333399"/>
                </a:solidFill>
                <a:cs typeface="Arial" charset="0"/>
              </a:rPr>
              <a:t>Теперь уже церковью правил. </a:t>
            </a:r>
          </a:p>
          <a:p>
            <a:r>
              <a:rPr lang="ru-RU" altLang="ru-RU" sz="2400">
                <a:solidFill>
                  <a:srgbClr val="333399"/>
                </a:solidFill>
                <a:cs typeface="Arial" charset="0"/>
              </a:rPr>
              <a:t> </a:t>
            </a:r>
          </a:p>
        </p:txBody>
      </p:sp>
      <p:pic>
        <p:nvPicPr>
          <p:cNvPr id="29702" name="Picture 6" descr="i?id=163218858-40-72&amp;n=21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97"/>
          <a:stretch/>
        </p:blipFill>
        <p:spPr bwMode="auto">
          <a:xfrm>
            <a:off x="6372201" y="2205038"/>
            <a:ext cx="2086000" cy="2866622"/>
          </a:xfrm>
          <a:prstGeom prst="rect">
            <a:avLst/>
          </a:prstGeom>
          <a:noFill/>
          <a:ln>
            <a:noFill/>
          </a:ln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77" name="Picture 2" descr="http://prodavezsira.narod.ru/pictures/subjects/notebook-1b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7475" y="5465763"/>
            <a:ext cx="1465263" cy="1220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Управляющая кнопка: справка 8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8193088" y="5949950"/>
            <a:ext cx="641350" cy="574675"/>
          </a:xfrm>
          <a:prstGeom prst="actionButtonHelp">
            <a:avLst/>
          </a:prstGeom>
          <a:solidFill>
            <a:schemeClr val="accent1">
              <a:lumMod val="40000"/>
              <a:lumOff val="60000"/>
            </a:schemeClr>
          </a:solidFill>
          <a:ln w="9525" algn="ctr">
            <a:solidFill>
              <a:srgbClr val="978749"/>
            </a:solidFill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endParaRPr lang="ru-RU" dirty="0">
              <a:solidFill>
                <a:schemeClr val="lt1"/>
              </a:solidFill>
              <a:latin typeface="+mn-lt"/>
            </a:endParaRPr>
          </a:p>
        </p:txBody>
      </p:sp>
    </p:spTree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ext Box 7"/>
          <p:cNvSpPr txBox="1">
            <a:spLocks noChangeArrowheads="1"/>
          </p:cNvSpPr>
          <p:nvPr/>
        </p:nvSpPr>
        <p:spPr bwMode="auto">
          <a:xfrm>
            <a:off x="323850" y="4365625"/>
            <a:ext cx="8496300" cy="138499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2800" b="1" dirty="0">
                <a:solidFill>
                  <a:srgbClr val="CC0066"/>
                </a:solidFill>
                <a:cs typeface="Arial" charset="0"/>
              </a:rPr>
              <a:t>ЯРОСЛАВ МУДРЫЙ</a:t>
            </a:r>
          </a:p>
          <a:p>
            <a:pPr algn="ctr"/>
            <a:r>
              <a:rPr lang="ru-RU" altLang="ru-RU" sz="2800" b="1" dirty="0">
                <a:solidFill>
                  <a:srgbClr val="CC0066"/>
                </a:solidFill>
                <a:cs typeface="Arial" charset="0"/>
              </a:rPr>
              <a:t>1051 - назначение  Иллариона митрополитом русской православной церкви</a:t>
            </a:r>
          </a:p>
        </p:txBody>
      </p:sp>
      <p:pic>
        <p:nvPicPr>
          <p:cNvPr id="30730" name="Picture 6" descr="i?id=163218858-40-72&amp;n=21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56" b="2952"/>
          <a:stretch/>
        </p:blipFill>
        <p:spPr bwMode="auto">
          <a:xfrm>
            <a:off x="3220140" y="692696"/>
            <a:ext cx="2703720" cy="3505418"/>
          </a:xfrm>
          <a:prstGeom prst="rect">
            <a:avLst/>
          </a:prstGeom>
          <a:noFill/>
          <a:ln>
            <a:noFill/>
          </a:ln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700" name="Picture 2" descr="http://prodavezsira.narod.ru/pictures/subjects/notebook-1b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7475" y="5465763"/>
            <a:ext cx="1465263" cy="1220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AutoShape 16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7888288" y="5935663"/>
            <a:ext cx="1009650" cy="595312"/>
          </a:xfrm>
          <a:prstGeom prst="cube">
            <a:avLst>
              <a:gd name="adj" fmla="val 23111"/>
            </a:avLst>
          </a:prstGeom>
          <a:solidFill>
            <a:schemeClr val="accent1">
              <a:lumMod val="40000"/>
              <a:lumOff val="60000"/>
            </a:schemeClr>
          </a:solidFill>
          <a:ln w="9525">
            <a:solidFill>
              <a:srgbClr val="978749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defRPr/>
            </a:pPr>
            <a:r>
              <a:rPr lang="ru-RU" altLang="ru-RU" sz="1100" b="1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В НАЧАЛО</a:t>
            </a:r>
          </a:p>
        </p:txBody>
      </p:sp>
    </p:spTree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5"/>
          <p:cNvSpPr>
            <a:spLocks noChangeArrowheads="1"/>
          </p:cNvSpPr>
          <p:nvPr/>
        </p:nvSpPr>
        <p:spPr bwMode="auto">
          <a:xfrm>
            <a:off x="1258888" y="549275"/>
            <a:ext cx="6708775" cy="4603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2400" b="1">
                <a:solidFill>
                  <a:srgbClr val="CC0066"/>
                </a:solidFill>
                <a:cs typeface="Arial" charset="0"/>
              </a:rPr>
              <a:t>«По следам походов великих князей»</a:t>
            </a:r>
          </a:p>
        </p:txBody>
      </p:sp>
      <p:sp>
        <p:nvSpPr>
          <p:cNvPr id="30723" name="Text Box 6"/>
          <p:cNvSpPr txBox="1">
            <a:spLocks noChangeArrowheads="1"/>
          </p:cNvSpPr>
          <p:nvPr/>
        </p:nvSpPr>
        <p:spPr bwMode="auto">
          <a:xfrm>
            <a:off x="935038" y="188913"/>
            <a:ext cx="71469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2800" b="1">
                <a:solidFill>
                  <a:srgbClr val="CC0066"/>
                </a:solidFill>
                <a:cs typeface="Arial" charset="0"/>
              </a:rPr>
              <a:t>Исторический квартет:</a:t>
            </a:r>
          </a:p>
        </p:txBody>
      </p:sp>
      <p:sp>
        <p:nvSpPr>
          <p:cNvPr id="30724" name="Text Box 9"/>
          <p:cNvSpPr txBox="1">
            <a:spLocks noChangeArrowheads="1"/>
          </p:cNvSpPr>
          <p:nvPr/>
        </p:nvSpPr>
        <p:spPr bwMode="auto">
          <a:xfrm>
            <a:off x="2124075" y="3789363"/>
            <a:ext cx="4378325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2000" b="1" dirty="0">
                <a:solidFill>
                  <a:schemeClr val="accent2"/>
                </a:solidFill>
                <a:cs typeface="Arial" charset="0"/>
              </a:rPr>
              <a:t>«</a:t>
            </a:r>
            <a:r>
              <a:rPr lang="ru-RU" altLang="ru-RU" sz="2000" b="1" dirty="0">
                <a:solidFill>
                  <a:srgbClr val="333399"/>
                </a:solidFill>
                <a:cs typeface="Arial" charset="0"/>
              </a:rPr>
              <a:t>Победой прославлено имя твое,</a:t>
            </a:r>
          </a:p>
          <a:p>
            <a:pPr algn="ctr"/>
            <a:r>
              <a:rPr lang="ru-RU" altLang="ru-RU" sz="2000" b="1" dirty="0">
                <a:solidFill>
                  <a:srgbClr val="333399"/>
                </a:solidFill>
                <a:cs typeface="Arial" charset="0"/>
              </a:rPr>
              <a:t>Твой щит на вратах </a:t>
            </a:r>
            <a:r>
              <a:rPr lang="ru-RU" altLang="ru-RU" sz="2000" b="1" dirty="0" err="1">
                <a:solidFill>
                  <a:srgbClr val="333399"/>
                </a:solidFill>
                <a:cs typeface="Arial" charset="0"/>
              </a:rPr>
              <a:t>Цареграда</a:t>
            </a:r>
            <a:r>
              <a:rPr lang="ru-RU" altLang="ru-RU" sz="2000" b="1" dirty="0">
                <a:solidFill>
                  <a:srgbClr val="333399"/>
                </a:solidFill>
                <a:cs typeface="Arial" charset="0"/>
              </a:rPr>
              <a:t>»</a:t>
            </a:r>
          </a:p>
          <a:p>
            <a:pPr algn="ctr"/>
            <a:r>
              <a:rPr lang="ru-RU" altLang="ru-RU" sz="2000" b="1" dirty="0">
                <a:solidFill>
                  <a:srgbClr val="333399"/>
                </a:solidFill>
                <a:cs typeface="Arial" charset="0"/>
              </a:rPr>
              <a:t>                                  (А.С.Пушкин)</a:t>
            </a:r>
          </a:p>
        </p:txBody>
      </p:sp>
      <p:sp>
        <p:nvSpPr>
          <p:cNvPr id="30725" name="Прямоугольник 15"/>
          <p:cNvSpPr>
            <a:spLocks noChangeArrowheads="1"/>
          </p:cNvSpPr>
          <p:nvPr/>
        </p:nvSpPr>
        <p:spPr bwMode="auto">
          <a:xfrm>
            <a:off x="2060575" y="2619375"/>
            <a:ext cx="4248150" cy="1322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2000" b="1" dirty="0">
                <a:solidFill>
                  <a:srgbClr val="333399"/>
                </a:solidFill>
                <a:cs typeface="Arial" charset="0"/>
              </a:rPr>
              <a:t>«Александр Македонский нашей</a:t>
            </a:r>
          </a:p>
          <a:p>
            <a:pPr algn="ctr"/>
            <a:r>
              <a:rPr lang="ru-RU" altLang="ru-RU" sz="2000" b="1" dirty="0">
                <a:solidFill>
                  <a:srgbClr val="333399"/>
                </a:solidFill>
                <a:cs typeface="Arial" charset="0"/>
              </a:rPr>
              <a:t> древней истории.»</a:t>
            </a:r>
          </a:p>
          <a:p>
            <a:pPr algn="ctr"/>
            <a:r>
              <a:rPr lang="ru-RU" altLang="ru-RU" sz="2000" b="1" dirty="0">
                <a:solidFill>
                  <a:srgbClr val="333399"/>
                </a:solidFill>
                <a:cs typeface="Arial" charset="0"/>
              </a:rPr>
              <a:t>                             (Н.М.Карамзин</a:t>
            </a:r>
            <a:r>
              <a:rPr lang="ru-RU" altLang="ru-RU" sz="2000" b="1" dirty="0">
                <a:solidFill>
                  <a:schemeClr val="accent2"/>
                </a:solidFill>
                <a:cs typeface="Arial" charset="0"/>
              </a:rPr>
              <a:t>)</a:t>
            </a:r>
            <a:endParaRPr lang="ru-RU" altLang="ru-RU" sz="2000" dirty="0">
              <a:solidFill>
                <a:schemeClr val="accent2"/>
              </a:solidFill>
              <a:cs typeface="Arial" charset="0"/>
            </a:endParaRPr>
          </a:p>
        </p:txBody>
      </p:sp>
      <p:sp>
        <p:nvSpPr>
          <p:cNvPr id="30726" name="Прямоугольник 16"/>
          <p:cNvSpPr>
            <a:spLocks noChangeArrowheads="1"/>
          </p:cNvSpPr>
          <p:nvPr/>
        </p:nvSpPr>
        <p:spPr bwMode="auto">
          <a:xfrm>
            <a:off x="2124075" y="1624013"/>
            <a:ext cx="5111750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2000" dirty="0">
                <a:solidFill>
                  <a:schemeClr val="accent2"/>
                </a:solidFill>
                <a:cs typeface="Arial" charset="0"/>
              </a:rPr>
              <a:t>«</a:t>
            </a:r>
            <a:r>
              <a:rPr lang="ru-RU" altLang="ru-RU" sz="2000" b="1" dirty="0">
                <a:solidFill>
                  <a:srgbClr val="333399"/>
                </a:solidFill>
                <a:cs typeface="Arial" charset="0"/>
              </a:rPr>
              <a:t>Многу поту утер за землю русскую, освободил ее от поганых половцев».</a:t>
            </a:r>
          </a:p>
          <a:p>
            <a:r>
              <a:rPr lang="ru-RU" altLang="ru-RU" sz="2000" b="1" dirty="0">
                <a:solidFill>
                  <a:srgbClr val="333399"/>
                </a:solidFill>
                <a:cs typeface="Arial" charset="0"/>
              </a:rPr>
              <a:t>(«Из Повести Временных лет»)</a:t>
            </a:r>
          </a:p>
        </p:txBody>
      </p:sp>
      <p:sp>
        <p:nvSpPr>
          <p:cNvPr id="31754" name="Text Box 12"/>
          <p:cNvSpPr txBox="1">
            <a:spLocks noChangeArrowheads="1"/>
          </p:cNvSpPr>
          <p:nvPr/>
        </p:nvSpPr>
        <p:spPr bwMode="auto">
          <a:xfrm>
            <a:off x="6444456" y="3109119"/>
            <a:ext cx="792162" cy="522288"/>
          </a:xfrm>
          <a:prstGeom prst="rect">
            <a:avLst/>
          </a:prstGeom>
          <a:gradFill rotWithShape="1">
            <a:gsLst>
              <a:gs pos="0">
                <a:srgbClr val="9A9A52"/>
              </a:gs>
              <a:gs pos="50000">
                <a:srgbClr val="DDDD79"/>
              </a:gs>
              <a:gs pos="100000">
                <a:srgbClr val="FFFF91"/>
              </a:gs>
            </a:gsLst>
            <a:lin ang="16200000" scaled="1"/>
          </a:gradFill>
          <a:ln>
            <a:noFill/>
          </a:ln>
          <a:effectLst>
            <a:softEdge rad="6350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defRPr/>
            </a:pPr>
            <a:r>
              <a:rPr lang="ru-RU" altLang="ru-RU" sz="2800" b="1" dirty="0" smtClean="0">
                <a:solidFill>
                  <a:srgbClr val="CC0066"/>
                </a:solidFill>
                <a:latin typeface="Times New Roman" pitchFamily="18" charset="0"/>
                <a:cs typeface="Times New Roman" pitchFamily="18" charset="0"/>
              </a:rPr>
              <a:t>907</a:t>
            </a:r>
            <a:endParaRPr lang="ru-RU" altLang="ru-RU" sz="2000" b="1" dirty="0" smtClean="0">
              <a:solidFill>
                <a:srgbClr val="CC006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755" name="Text Box 11"/>
          <p:cNvSpPr txBox="1">
            <a:spLocks noChangeArrowheads="1"/>
          </p:cNvSpPr>
          <p:nvPr/>
        </p:nvSpPr>
        <p:spPr bwMode="auto">
          <a:xfrm>
            <a:off x="6372225" y="3933825"/>
            <a:ext cx="936625" cy="522288"/>
          </a:xfrm>
          <a:prstGeom prst="rect">
            <a:avLst/>
          </a:prstGeom>
          <a:gradFill rotWithShape="1">
            <a:gsLst>
              <a:gs pos="0">
                <a:srgbClr val="9A9A52"/>
              </a:gs>
              <a:gs pos="50000">
                <a:srgbClr val="DDDD79"/>
              </a:gs>
              <a:gs pos="100000">
                <a:srgbClr val="FFFF91"/>
              </a:gs>
            </a:gsLst>
            <a:lin ang="10800000" scaled="1"/>
          </a:gradFill>
          <a:ln>
            <a:noFill/>
          </a:ln>
          <a:effectLst>
            <a:softEdge rad="6350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defRPr/>
            </a:pPr>
            <a:r>
              <a:rPr lang="ru-RU" altLang="ru-RU" sz="2800" b="1" dirty="0" smtClean="0">
                <a:solidFill>
                  <a:srgbClr val="CC0066"/>
                </a:solidFill>
                <a:latin typeface="Times New Roman" pitchFamily="18" charset="0"/>
                <a:cs typeface="Times New Roman" pitchFamily="18" charset="0"/>
              </a:rPr>
              <a:t>965</a:t>
            </a:r>
            <a:endParaRPr lang="ru-RU" altLang="ru-RU" sz="2000" b="1" dirty="0" smtClean="0">
              <a:solidFill>
                <a:srgbClr val="CC006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756" name="Text Box 12"/>
          <p:cNvSpPr txBox="1">
            <a:spLocks noChangeArrowheads="1"/>
          </p:cNvSpPr>
          <p:nvPr/>
        </p:nvSpPr>
        <p:spPr bwMode="auto">
          <a:xfrm>
            <a:off x="6372225" y="2261815"/>
            <a:ext cx="1008063" cy="519113"/>
          </a:xfrm>
          <a:prstGeom prst="rect">
            <a:avLst/>
          </a:prstGeom>
          <a:gradFill rotWithShape="1">
            <a:gsLst>
              <a:gs pos="0">
                <a:srgbClr val="9A9A52"/>
              </a:gs>
              <a:gs pos="50000">
                <a:srgbClr val="DDDD79"/>
              </a:gs>
              <a:gs pos="100000">
                <a:srgbClr val="FFFF91"/>
              </a:gs>
            </a:gsLst>
            <a:lin ang="16200000" scaled="1"/>
          </a:gradFill>
          <a:ln>
            <a:noFill/>
          </a:ln>
          <a:effectLst>
            <a:softEdge rad="6350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defRPr/>
            </a:pPr>
            <a:r>
              <a:rPr lang="ru-RU" altLang="ru-RU" sz="2800" b="1" dirty="0" smtClean="0">
                <a:solidFill>
                  <a:srgbClr val="CC0066"/>
                </a:solidFill>
                <a:latin typeface="Times New Roman" pitchFamily="18" charset="0"/>
                <a:cs typeface="Times New Roman" pitchFamily="18" charset="0"/>
              </a:rPr>
              <a:t>1111</a:t>
            </a:r>
          </a:p>
        </p:txBody>
      </p:sp>
      <p:sp>
        <p:nvSpPr>
          <p:cNvPr id="30736" name="TextBox 24"/>
          <p:cNvSpPr txBox="1">
            <a:spLocks noChangeArrowheads="1"/>
          </p:cNvSpPr>
          <p:nvPr/>
        </p:nvSpPr>
        <p:spPr bwMode="auto">
          <a:xfrm>
            <a:off x="1843088" y="1624013"/>
            <a:ext cx="43497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2400" b="1" dirty="0">
                <a:solidFill>
                  <a:srgbClr val="333399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r>
              <a:rPr lang="ru-RU" altLang="ru-RU" dirty="0"/>
              <a:t>.</a:t>
            </a:r>
          </a:p>
        </p:txBody>
      </p:sp>
      <p:sp>
        <p:nvSpPr>
          <p:cNvPr id="30737" name="TextBox 25"/>
          <p:cNvSpPr txBox="1">
            <a:spLocks noChangeArrowheads="1"/>
          </p:cNvSpPr>
          <p:nvPr/>
        </p:nvSpPr>
        <p:spPr bwMode="auto">
          <a:xfrm>
            <a:off x="1835150" y="2547938"/>
            <a:ext cx="496888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2400" b="1" dirty="0">
                <a:solidFill>
                  <a:srgbClr val="333399"/>
                </a:solidFill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altLang="ru-RU" dirty="0">
                <a:solidFill>
                  <a:srgbClr val="333399"/>
                </a:solidFill>
              </a:rPr>
              <a:t>.</a:t>
            </a:r>
          </a:p>
        </p:txBody>
      </p:sp>
      <p:sp>
        <p:nvSpPr>
          <p:cNvPr id="30738" name="TextBox 26"/>
          <p:cNvSpPr txBox="1">
            <a:spLocks noChangeArrowheads="1"/>
          </p:cNvSpPr>
          <p:nvPr/>
        </p:nvSpPr>
        <p:spPr bwMode="auto">
          <a:xfrm>
            <a:off x="1979712" y="3717032"/>
            <a:ext cx="455613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2400" b="1" dirty="0">
                <a:solidFill>
                  <a:srgbClr val="333399"/>
                </a:solidFill>
                <a:latin typeface="Times New Roman" pitchFamily="18" charset="0"/>
                <a:cs typeface="Times New Roman" pitchFamily="18" charset="0"/>
              </a:rPr>
              <a:t>6</a:t>
            </a:r>
            <a:r>
              <a:rPr lang="ru-RU" altLang="ru-RU" dirty="0">
                <a:solidFill>
                  <a:srgbClr val="333399"/>
                </a:solidFill>
              </a:rPr>
              <a:t>.</a:t>
            </a:r>
          </a:p>
        </p:txBody>
      </p:sp>
      <p:grpSp>
        <p:nvGrpSpPr>
          <p:cNvPr id="30739" name="Группа 1"/>
          <p:cNvGrpSpPr>
            <a:grpSpLocks/>
          </p:cNvGrpSpPr>
          <p:nvPr/>
        </p:nvGrpSpPr>
        <p:grpSpPr bwMode="auto">
          <a:xfrm>
            <a:off x="1647825" y="5108575"/>
            <a:ext cx="1844675" cy="1323975"/>
            <a:chOff x="868983" y="5108154"/>
            <a:chExt cx="1843822" cy="1323715"/>
          </a:xfrm>
        </p:grpSpPr>
        <p:pic>
          <p:nvPicPr>
            <p:cNvPr id="30756" name="Рисунок 30" descr="Рисунок24.gif"/>
            <p:cNvPicPr>
              <a:picLocks noChangeAspect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868983" y="5108154"/>
              <a:ext cx="1843822" cy="13237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0757" name="TextBox 27"/>
            <p:cNvSpPr txBox="1">
              <a:spLocks noChangeArrowheads="1"/>
            </p:cNvSpPr>
            <p:nvPr/>
          </p:nvSpPr>
          <p:spPr bwMode="auto">
            <a:xfrm>
              <a:off x="935831" y="5868193"/>
              <a:ext cx="431800" cy="461963"/>
            </a:xfrm>
            <a:prstGeom prst="rect">
              <a:avLst/>
            </a:prstGeom>
            <a:gradFill rotWithShape="1">
              <a:gsLst>
                <a:gs pos="0">
                  <a:srgbClr val="9A9A52"/>
                </a:gs>
                <a:gs pos="50000">
                  <a:srgbClr val="DDDD79"/>
                </a:gs>
                <a:gs pos="100000">
                  <a:srgbClr val="FFFF91"/>
                </a:gs>
              </a:gsLst>
              <a:lin ang="16200000" scaled="1"/>
            </a:gradFill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altLang="ru-RU" sz="2400" b="1" dirty="0">
                  <a:solidFill>
                    <a:srgbClr val="333399"/>
                  </a:solidFill>
                  <a:latin typeface="Times New Roman" pitchFamily="18" charset="0"/>
                  <a:cs typeface="Times New Roman" pitchFamily="18" charset="0"/>
                </a:rPr>
                <a:t>7</a:t>
              </a:r>
              <a:r>
                <a:rPr lang="ru-RU" altLang="ru-RU" dirty="0"/>
                <a:t>.</a:t>
              </a:r>
            </a:p>
          </p:txBody>
        </p:sp>
      </p:grpSp>
      <p:grpSp>
        <p:nvGrpSpPr>
          <p:cNvPr id="30740" name="Группа 2"/>
          <p:cNvGrpSpPr>
            <a:grpSpLocks/>
          </p:cNvGrpSpPr>
          <p:nvPr/>
        </p:nvGrpSpPr>
        <p:grpSpPr bwMode="auto">
          <a:xfrm>
            <a:off x="3825875" y="5108575"/>
            <a:ext cx="2016125" cy="1327150"/>
            <a:chOff x="3059113" y="5108154"/>
            <a:chExt cx="2016943" cy="1328363"/>
          </a:xfrm>
        </p:grpSpPr>
        <p:pic>
          <p:nvPicPr>
            <p:cNvPr id="30754" name="Рисунок 33" descr="Рисунок25.gif"/>
            <p:cNvPicPr>
              <a:picLocks noChangeAspect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059113" y="5108154"/>
              <a:ext cx="2016943" cy="13283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0755" name="TextBox 28"/>
            <p:cNvSpPr txBox="1">
              <a:spLocks noChangeArrowheads="1"/>
            </p:cNvSpPr>
            <p:nvPr/>
          </p:nvSpPr>
          <p:spPr bwMode="auto">
            <a:xfrm>
              <a:off x="3203848" y="5861843"/>
              <a:ext cx="431800" cy="461963"/>
            </a:xfrm>
            <a:prstGeom prst="rect">
              <a:avLst/>
            </a:prstGeom>
            <a:gradFill rotWithShape="1">
              <a:gsLst>
                <a:gs pos="0">
                  <a:srgbClr val="9A9A52"/>
                </a:gs>
                <a:gs pos="50000">
                  <a:srgbClr val="DDDD79"/>
                </a:gs>
                <a:gs pos="100000">
                  <a:srgbClr val="FFFF91"/>
                </a:gs>
              </a:gsLst>
              <a:lin ang="16200000" scaled="1"/>
            </a:gradFill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altLang="ru-RU" sz="2400" b="1" dirty="0">
                  <a:solidFill>
                    <a:srgbClr val="333399"/>
                  </a:solidFill>
                  <a:latin typeface="Times New Roman" pitchFamily="18" charset="0"/>
                  <a:cs typeface="Times New Roman" pitchFamily="18" charset="0"/>
                </a:rPr>
                <a:t>8</a:t>
              </a:r>
              <a:r>
                <a:rPr lang="ru-RU" altLang="ru-RU" dirty="0">
                  <a:solidFill>
                    <a:srgbClr val="333399"/>
                  </a:solidFill>
                </a:rPr>
                <a:t>.</a:t>
              </a:r>
            </a:p>
          </p:txBody>
        </p:sp>
      </p:grpSp>
      <p:grpSp>
        <p:nvGrpSpPr>
          <p:cNvPr id="30741" name="Группа 3"/>
          <p:cNvGrpSpPr>
            <a:grpSpLocks/>
          </p:cNvGrpSpPr>
          <p:nvPr/>
        </p:nvGrpSpPr>
        <p:grpSpPr bwMode="auto">
          <a:xfrm>
            <a:off x="6161088" y="5108575"/>
            <a:ext cx="1866900" cy="1327150"/>
            <a:chOff x="5579813" y="5108155"/>
            <a:chExt cx="1867943" cy="1328362"/>
          </a:xfrm>
        </p:grpSpPr>
        <p:pic>
          <p:nvPicPr>
            <p:cNvPr id="30752" name="Рисунок 36" descr="Рисунок26.gif"/>
            <p:cNvPicPr>
              <a:picLocks noChangeAspect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5579813" y="5108155"/>
              <a:ext cx="1867943" cy="13283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0753" name="TextBox 29"/>
            <p:cNvSpPr txBox="1">
              <a:spLocks noChangeArrowheads="1"/>
            </p:cNvSpPr>
            <p:nvPr/>
          </p:nvSpPr>
          <p:spPr bwMode="auto">
            <a:xfrm>
              <a:off x="5677520" y="5868193"/>
              <a:ext cx="431800" cy="461963"/>
            </a:xfrm>
            <a:prstGeom prst="rect">
              <a:avLst/>
            </a:prstGeom>
            <a:gradFill rotWithShape="1">
              <a:gsLst>
                <a:gs pos="0">
                  <a:srgbClr val="9A9A52"/>
                </a:gs>
                <a:gs pos="50000">
                  <a:srgbClr val="DDDD79"/>
                </a:gs>
                <a:gs pos="100000">
                  <a:srgbClr val="FFFF91"/>
                </a:gs>
              </a:gsLst>
              <a:lin ang="16200000" scaled="1"/>
            </a:gradFill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altLang="ru-RU" sz="2400" b="1" dirty="0">
                  <a:solidFill>
                    <a:srgbClr val="333399"/>
                  </a:solidFill>
                  <a:latin typeface="Times New Roman" pitchFamily="18" charset="0"/>
                  <a:cs typeface="Times New Roman" pitchFamily="18" charset="0"/>
                </a:rPr>
                <a:t>9</a:t>
              </a:r>
              <a:r>
                <a:rPr lang="ru-RU" altLang="ru-RU" dirty="0"/>
                <a:t>.</a:t>
              </a:r>
            </a:p>
          </p:txBody>
        </p:sp>
      </p:grpSp>
      <p:pic>
        <p:nvPicPr>
          <p:cNvPr id="31767" name="Picture 13" descr="олег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850" y="450523"/>
            <a:ext cx="1440631" cy="1839304"/>
          </a:xfrm>
          <a:prstGeom prst="rect">
            <a:avLst/>
          </a:prstGeom>
          <a:noFill/>
          <a:ln>
            <a:noFill/>
          </a:ln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43" name="TextBox 21"/>
          <p:cNvSpPr txBox="1">
            <a:spLocks noChangeArrowheads="1"/>
          </p:cNvSpPr>
          <p:nvPr/>
        </p:nvSpPr>
        <p:spPr bwMode="auto">
          <a:xfrm>
            <a:off x="7388225" y="519113"/>
            <a:ext cx="42386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altLang="ru-RU" sz="2400" b="1" dirty="0">
                <a:solidFill>
                  <a:srgbClr val="333399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altLang="ru-RU" sz="2400" dirty="0">
                <a:solidFill>
                  <a:srgbClr val="333399"/>
                </a:solidFill>
              </a:rPr>
              <a:t>.</a:t>
            </a:r>
          </a:p>
        </p:txBody>
      </p:sp>
      <p:pic>
        <p:nvPicPr>
          <p:cNvPr id="31769" name="Picture 4" descr="святослав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850" y="2579688"/>
            <a:ext cx="1480773" cy="1947862"/>
          </a:xfrm>
          <a:prstGeom prst="rect">
            <a:avLst/>
          </a:prstGeom>
          <a:noFill/>
          <a:ln>
            <a:noFill/>
          </a:ln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45" name="TextBox 22"/>
          <p:cNvSpPr txBox="1">
            <a:spLocks noChangeArrowheads="1"/>
          </p:cNvSpPr>
          <p:nvPr/>
        </p:nvSpPr>
        <p:spPr bwMode="auto">
          <a:xfrm>
            <a:off x="7451725" y="2708275"/>
            <a:ext cx="423863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altLang="ru-RU" sz="2400" b="1" dirty="0">
                <a:solidFill>
                  <a:srgbClr val="333399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altLang="ru-RU" sz="2400" dirty="0"/>
              <a:t>.</a:t>
            </a:r>
          </a:p>
        </p:txBody>
      </p:sp>
      <p:pic>
        <p:nvPicPr>
          <p:cNvPr id="31771" name="Picture 4" descr="мономах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1700212"/>
            <a:ext cx="1512887" cy="2016125"/>
          </a:xfrm>
          <a:prstGeom prst="rect">
            <a:avLst/>
          </a:prstGeom>
          <a:noFill/>
          <a:ln>
            <a:noFill/>
          </a:ln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47" name="TextBox 23"/>
          <p:cNvSpPr txBox="1">
            <a:spLocks noChangeArrowheads="1"/>
          </p:cNvSpPr>
          <p:nvPr/>
        </p:nvSpPr>
        <p:spPr bwMode="auto">
          <a:xfrm>
            <a:off x="468313" y="1743075"/>
            <a:ext cx="4318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2400" b="1" dirty="0">
                <a:solidFill>
                  <a:srgbClr val="333399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altLang="ru-RU" dirty="0"/>
              <a:t>.</a:t>
            </a:r>
          </a:p>
        </p:txBody>
      </p:sp>
      <p:pic>
        <p:nvPicPr>
          <p:cNvPr id="30748" name="Picture 11" descr="C:\Users\Юзер\Desktop\конкрс\Рисунок28000.p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38125" y="188913"/>
            <a:ext cx="1223963" cy="1133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" name="Управляющая кнопка: справка 33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8193088" y="5949950"/>
            <a:ext cx="641350" cy="574675"/>
          </a:xfrm>
          <a:prstGeom prst="actionButtonHelp">
            <a:avLst/>
          </a:prstGeom>
          <a:solidFill>
            <a:schemeClr val="accent1">
              <a:lumMod val="40000"/>
              <a:lumOff val="60000"/>
            </a:schemeClr>
          </a:solidFill>
          <a:ln w="9525" algn="ctr">
            <a:solidFill>
              <a:srgbClr val="978749"/>
            </a:solidFill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endParaRPr lang="ru-RU" dirty="0">
              <a:solidFill>
                <a:schemeClr val="lt1"/>
              </a:solidFill>
              <a:latin typeface="+mn-lt"/>
            </a:endParaRPr>
          </a:p>
        </p:txBody>
      </p:sp>
      <p:pic>
        <p:nvPicPr>
          <p:cNvPr id="30750" name="Picture 2" descr="http://prodavezsira.narod.ru/pictures/subjects/notebook-1b.pn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117475" y="5465763"/>
            <a:ext cx="1465263" cy="1220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51" name="Прямоугольник 6"/>
          <p:cNvSpPr>
            <a:spLocks noChangeArrowheads="1"/>
          </p:cNvSpPr>
          <p:nvPr/>
        </p:nvSpPr>
        <p:spPr bwMode="auto">
          <a:xfrm>
            <a:off x="539750" y="981075"/>
            <a:ext cx="7272338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b="1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altLang="ru-RU" sz="2000" b="1">
                <a:solidFill>
                  <a:srgbClr val="333399"/>
                </a:solidFill>
                <a:cs typeface="Arial" charset="0"/>
              </a:rPr>
              <a:t>Составьте квартет из  портрета князя, </a:t>
            </a:r>
          </a:p>
          <a:p>
            <a:pPr algn="ctr"/>
            <a:r>
              <a:rPr lang="ru-RU" altLang="ru-RU" sz="2000" b="1">
                <a:solidFill>
                  <a:srgbClr val="333399"/>
                </a:solidFill>
                <a:cs typeface="Arial" charset="0"/>
              </a:rPr>
              <a:t>высказывания, исторической карты, даты  походов</a:t>
            </a:r>
          </a:p>
        </p:txBody>
      </p:sp>
    </p:spTree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2" name="Text Box 12"/>
          <p:cNvSpPr txBox="1">
            <a:spLocks noChangeArrowheads="1"/>
          </p:cNvSpPr>
          <p:nvPr/>
        </p:nvSpPr>
        <p:spPr bwMode="auto">
          <a:xfrm>
            <a:off x="3635375" y="1341438"/>
            <a:ext cx="792163" cy="522287"/>
          </a:xfrm>
          <a:prstGeom prst="rect">
            <a:avLst/>
          </a:prstGeom>
          <a:gradFill rotWithShape="1">
            <a:gsLst>
              <a:gs pos="0">
                <a:srgbClr val="9A9A52"/>
              </a:gs>
              <a:gs pos="50000">
                <a:srgbClr val="DDDD79"/>
              </a:gs>
              <a:gs pos="100000">
                <a:srgbClr val="FFFF91"/>
              </a:gs>
            </a:gsLst>
            <a:lin ang="16200000" scaled="1"/>
          </a:gradFill>
          <a:ln>
            <a:noFill/>
          </a:ln>
          <a:effectLst>
            <a:softEdge rad="6350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defRPr/>
            </a:pPr>
            <a:r>
              <a:rPr lang="ru-RU" altLang="ru-RU" sz="2800" b="1" dirty="0" smtClean="0">
                <a:solidFill>
                  <a:srgbClr val="CC0066"/>
                </a:solidFill>
                <a:latin typeface="Times New Roman" pitchFamily="18" charset="0"/>
                <a:cs typeface="Times New Roman" pitchFamily="18" charset="0"/>
              </a:rPr>
              <a:t>907</a:t>
            </a:r>
            <a:endParaRPr lang="ru-RU" altLang="ru-RU" sz="2000" b="1" dirty="0" smtClean="0">
              <a:solidFill>
                <a:srgbClr val="CC006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749" name="Прямоугольник 5"/>
          <p:cNvSpPr>
            <a:spLocks noChangeArrowheads="1"/>
          </p:cNvSpPr>
          <p:nvPr/>
        </p:nvSpPr>
        <p:spPr bwMode="auto">
          <a:xfrm>
            <a:off x="4572000" y="1196975"/>
            <a:ext cx="424815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Tx/>
              <a:buChar char="-"/>
            </a:pPr>
            <a:r>
              <a:rPr lang="ru-RU" altLang="ru-RU" sz="2400" b="1">
                <a:solidFill>
                  <a:srgbClr val="CC0066"/>
                </a:solidFill>
                <a:cs typeface="Arial" charset="0"/>
              </a:rPr>
              <a:t> первый письменный </a:t>
            </a:r>
          </a:p>
          <a:p>
            <a:pPr algn="ctr"/>
            <a:r>
              <a:rPr lang="ru-RU" altLang="ru-RU" sz="2400" b="1">
                <a:solidFill>
                  <a:srgbClr val="CC0066"/>
                </a:solidFill>
                <a:cs typeface="Arial" charset="0"/>
              </a:rPr>
              <a:t>договор с Византией. </a:t>
            </a:r>
          </a:p>
          <a:p>
            <a:pPr algn="ctr"/>
            <a:r>
              <a:rPr lang="ru-RU" altLang="ru-RU" sz="2400" b="1">
                <a:solidFill>
                  <a:srgbClr val="CC0066"/>
                </a:solidFill>
                <a:cs typeface="Arial" charset="0"/>
              </a:rPr>
              <a:t>КНЯЗЬ ОЛЕГ-1, 6, 8</a:t>
            </a:r>
          </a:p>
        </p:txBody>
      </p:sp>
      <p:sp>
        <p:nvSpPr>
          <p:cNvPr id="32774" name="Text Box 11"/>
          <p:cNvSpPr txBox="1">
            <a:spLocks noChangeArrowheads="1"/>
          </p:cNvSpPr>
          <p:nvPr/>
        </p:nvSpPr>
        <p:spPr bwMode="auto">
          <a:xfrm>
            <a:off x="3492500" y="2852738"/>
            <a:ext cx="935038" cy="523875"/>
          </a:xfrm>
          <a:prstGeom prst="rect">
            <a:avLst/>
          </a:prstGeom>
          <a:gradFill rotWithShape="1">
            <a:gsLst>
              <a:gs pos="0">
                <a:srgbClr val="9A9A52"/>
              </a:gs>
              <a:gs pos="50000">
                <a:srgbClr val="DDDD79"/>
              </a:gs>
              <a:gs pos="100000">
                <a:srgbClr val="FFFF91"/>
              </a:gs>
            </a:gsLst>
            <a:lin ang="10800000" scaled="1"/>
          </a:gradFill>
          <a:ln>
            <a:noFill/>
          </a:ln>
          <a:effectLst>
            <a:softEdge rad="6350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defRPr/>
            </a:pPr>
            <a:r>
              <a:rPr lang="ru-RU" altLang="ru-RU" sz="2800" b="1" dirty="0" smtClean="0">
                <a:solidFill>
                  <a:srgbClr val="CC0066"/>
                </a:solidFill>
                <a:latin typeface="Times New Roman" pitchFamily="18" charset="0"/>
                <a:cs typeface="Times New Roman" pitchFamily="18" charset="0"/>
              </a:rPr>
              <a:t>965</a:t>
            </a:r>
            <a:endParaRPr lang="ru-RU" altLang="ru-RU" sz="2000" b="1" dirty="0" smtClean="0">
              <a:solidFill>
                <a:srgbClr val="CC006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753" name="Прямоугольник 9"/>
          <p:cNvSpPr>
            <a:spLocks noChangeArrowheads="1"/>
          </p:cNvSpPr>
          <p:nvPr/>
        </p:nvSpPr>
        <p:spPr bwMode="auto">
          <a:xfrm>
            <a:off x="4500563" y="2781300"/>
            <a:ext cx="431958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2400" b="1">
                <a:solidFill>
                  <a:srgbClr val="CC0066"/>
                </a:solidFill>
                <a:cs typeface="Arial" charset="0"/>
              </a:rPr>
              <a:t>– разгром Хазарского </a:t>
            </a:r>
          </a:p>
          <a:p>
            <a:pPr algn="ctr"/>
            <a:r>
              <a:rPr lang="ru-RU" altLang="ru-RU" sz="2400" b="1">
                <a:solidFill>
                  <a:srgbClr val="CC0066"/>
                </a:solidFill>
                <a:cs typeface="Arial" charset="0"/>
              </a:rPr>
              <a:t>Каганата.</a:t>
            </a:r>
          </a:p>
          <a:p>
            <a:pPr algn="ctr"/>
            <a:r>
              <a:rPr lang="ru-RU" altLang="ru-RU" sz="2400" b="1">
                <a:solidFill>
                  <a:srgbClr val="CC0066"/>
                </a:solidFill>
                <a:cs typeface="Arial" charset="0"/>
              </a:rPr>
              <a:t>КНЯЗЬ СВЯТОСЛАВ-2,5,9</a:t>
            </a:r>
          </a:p>
        </p:txBody>
      </p:sp>
      <p:sp>
        <p:nvSpPr>
          <p:cNvPr id="32776" name="Text Box 12"/>
          <p:cNvSpPr txBox="1">
            <a:spLocks noChangeArrowheads="1"/>
          </p:cNvSpPr>
          <p:nvPr/>
        </p:nvSpPr>
        <p:spPr bwMode="auto">
          <a:xfrm>
            <a:off x="3459956" y="5026645"/>
            <a:ext cx="1008063" cy="523875"/>
          </a:xfrm>
          <a:prstGeom prst="rect">
            <a:avLst/>
          </a:prstGeom>
          <a:gradFill rotWithShape="1">
            <a:gsLst>
              <a:gs pos="0">
                <a:srgbClr val="9A9A52"/>
              </a:gs>
              <a:gs pos="50000">
                <a:srgbClr val="DDDD79"/>
              </a:gs>
              <a:gs pos="100000">
                <a:srgbClr val="FFFF91"/>
              </a:gs>
            </a:gsLst>
            <a:lin ang="16200000" scaled="1"/>
          </a:gradFill>
          <a:ln>
            <a:noFill/>
          </a:ln>
          <a:effectLst>
            <a:softEdge rad="6350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defRPr/>
            </a:pPr>
            <a:r>
              <a:rPr lang="ru-RU" altLang="ru-RU" sz="2800" b="1" dirty="0" smtClean="0">
                <a:solidFill>
                  <a:srgbClr val="CC0066"/>
                </a:solidFill>
                <a:latin typeface="Times New Roman" pitchFamily="18" charset="0"/>
                <a:cs typeface="Times New Roman" pitchFamily="18" charset="0"/>
              </a:rPr>
              <a:t>1111</a:t>
            </a:r>
          </a:p>
        </p:txBody>
      </p:sp>
      <p:sp>
        <p:nvSpPr>
          <p:cNvPr id="31757" name="Прямоугольник 12"/>
          <p:cNvSpPr>
            <a:spLocks noChangeArrowheads="1"/>
          </p:cNvSpPr>
          <p:nvPr/>
        </p:nvSpPr>
        <p:spPr bwMode="auto">
          <a:xfrm>
            <a:off x="4572000" y="4749800"/>
            <a:ext cx="4176713" cy="1201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2400" b="1">
                <a:solidFill>
                  <a:srgbClr val="CC0066"/>
                </a:solidFill>
                <a:cs typeface="Arial" charset="0"/>
              </a:rPr>
              <a:t>- разгром половцев.</a:t>
            </a:r>
          </a:p>
          <a:p>
            <a:pPr algn="ctr"/>
            <a:r>
              <a:rPr lang="ru-RU" altLang="ru-RU" sz="2400" b="1">
                <a:solidFill>
                  <a:srgbClr val="CC0066"/>
                </a:solidFill>
                <a:cs typeface="Arial" charset="0"/>
              </a:rPr>
              <a:t>КНЯЗЬ ВЛАДИМИР МОНОМАХ- 3,4,7</a:t>
            </a:r>
          </a:p>
        </p:txBody>
      </p:sp>
      <p:pic>
        <p:nvPicPr>
          <p:cNvPr id="32780" name="Picture 13" descr="олег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713" y="404664"/>
            <a:ext cx="1440135" cy="2043529"/>
          </a:xfrm>
          <a:prstGeom prst="rect">
            <a:avLst/>
          </a:prstGeom>
          <a:noFill/>
          <a:ln>
            <a:noFill/>
          </a:ln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81" name="Picture 4" descr="святослав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21169" y="2492896"/>
            <a:ext cx="1525222" cy="2006332"/>
          </a:xfrm>
          <a:prstGeom prst="rect">
            <a:avLst/>
          </a:prstGeom>
          <a:noFill/>
          <a:ln>
            <a:noFill/>
          </a:ln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82" name="Picture 4" descr="мономах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4509120"/>
            <a:ext cx="1512888" cy="2016125"/>
          </a:xfrm>
          <a:prstGeom prst="rect">
            <a:avLst/>
          </a:prstGeom>
          <a:noFill/>
          <a:ln>
            <a:noFill/>
          </a:ln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61" name="Picture 11" descr="C:\Users\Юзер\Desktop\конкрс\Рисунок28000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38125" y="188913"/>
            <a:ext cx="1223963" cy="1133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62" name="Picture 2" descr="http://prodavezsira.narod.ru/pictures/subjects/notebook-1b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17475" y="5465763"/>
            <a:ext cx="1465263" cy="1220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AutoShape 16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7888288" y="5935663"/>
            <a:ext cx="1009650" cy="595312"/>
          </a:xfrm>
          <a:prstGeom prst="cube">
            <a:avLst>
              <a:gd name="adj" fmla="val 23111"/>
            </a:avLst>
          </a:prstGeom>
          <a:solidFill>
            <a:schemeClr val="accent1">
              <a:lumMod val="40000"/>
              <a:lumOff val="60000"/>
            </a:schemeClr>
          </a:solidFill>
          <a:ln w="9525">
            <a:solidFill>
              <a:srgbClr val="978749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defRPr/>
            </a:pPr>
            <a:r>
              <a:rPr lang="ru-RU" altLang="ru-RU" sz="1100" b="1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В НАЧАЛО</a:t>
            </a:r>
          </a:p>
        </p:txBody>
      </p:sp>
    </p:spTree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Прямоугольник 1"/>
          <p:cNvSpPr>
            <a:spLocks noChangeArrowheads="1"/>
          </p:cNvSpPr>
          <p:nvPr/>
        </p:nvSpPr>
        <p:spPr bwMode="auto">
          <a:xfrm>
            <a:off x="468313" y="333375"/>
            <a:ext cx="8280400" cy="6278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3200" b="1" dirty="0">
                <a:solidFill>
                  <a:srgbClr val="CC0066"/>
                </a:solidFill>
                <a:cs typeface="Times New Roman" pitchFamily="18" charset="0"/>
              </a:rPr>
              <a:t>Правила аукциона</a:t>
            </a:r>
          </a:p>
          <a:p>
            <a:pPr algn="ctr" eaLnBrk="0" hangingPunct="0"/>
            <a:endParaRPr lang="ru-RU" altLang="ru-RU" sz="200" dirty="0">
              <a:solidFill>
                <a:srgbClr val="990000"/>
              </a:solidFill>
              <a:cs typeface="Times New Roman" pitchFamily="18" charset="0"/>
            </a:endParaRPr>
          </a:p>
          <a:p>
            <a:pPr algn="ctr" eaLnBrk="0" hangingPunct="0"/>
            <a:r>
              <a:rPr lang="ru-RU" altLang="ru-RU" sz="2400" b="1" dirty="0">
                <a:solidFill>
                  <a:srgbClr val="333399"/>
                </a:solidFill>
                <a:cs typeface="Times New Roman" pitchFamily="18" charset="0"/>
              </a:rPr>
              <a:t>На аукционе представлено пять номинаций «Историческая рифма», «Эпоха в лицах», «Во славу побед!», «Вернисаж», «Историческая хроника». </a:t>
            </a:r>
          </a:p>
          <a:p>
            <a:pPr algn="ctr" eaLnBrk="0" hangingPunct="0"/>
            <a:r>
              <a:rPr lang="ru-RU" altLang="ru-RU" sz="2400" b="1" dirty="0">
                <a:solidFill>
                  <a:srgbClr val="333399"/>
                </a:solidFill>
                <a:cs typeface="Times New Roman" pitchFamily="18" charset="0"/>
              </a:rPr>
              <a:t>На аукционе вы сможете приобрести лоты с датами,  а условными единицами оплаты лота являются ваши знания. </a:t>
            </a:r>
          </a:p>
          <a:p>
            <a:pPr algn="ctr" eaLnBrk="0" hangingPunct="0"/>
            <a:r>
              <a:rPr lang="ru-RU" altLang="ru-RU" sz="2400" b="1" dirty="0">
                <a:solidFill>
                  <a:srgbClr val="333399"/>
                </a:solidFill>
                <a:cs typeface="Times New Roman" pitchFamily="18" charset="0"/>
              </a:rPr>
              <a:t>Команда выбирает вопрос из пяти номинаций, </a:t>
            </a:r>
          </a:p>
          <a:p>
            <a:pPr algn="ctr" eaLnBrk="0" hangingPunct="0"/>
            <a:r>
              <a:rPr lang="ru-RU" altLang="ru-RU" sz="2400" b="1" dirty="0">
                <a:solidFill>
                  <a:srgbClr val="333399"/>
                </a:solidFill>
                <a:cs typeface="Times New Roman" pitchFamily="18" charset="0"/>
              </a:rPr>
              <a:t>отвечает та команда, которая первая поднимет флажок.</a:t>
            </a:r>
          </a:p>
          <a:p>
            <a:pPr algn="ctr" eaLnBrk="0" hangingPunct="0"/>
            <a:r>
              <a:rPr lang="ru-RU" altLang="ru-RU" sz="2400" b="1" dirty="0">
                <a:solidFill>
                  <a:srgbClr val="333399"/>
                </a:solidFill>
                <a:cs typeface="Times New Roman" pitchFamily="18" charset="0"/>
              </a:rPr>
              <a:t> Полный ответ на вопрос даёт возможность приобрести лот с датой.</a:t>
            </a:r>
          </a:p>
          <a:p>
            <a:pPr algn="ctr" eaLnBrk="0" hangingPunct="0"/>
            <a:r>
              <a:rPr lang="ru-RU" altLang="ru-RU" sz="2400" b="1" dirty="0">
                <a:solidFill>
                  <a:srgbClr val="333399"/>
                </a:solidFill>
                <a:cs typeface="Times New Roman" pitchFamily="18" charset="0"/>
              </a:rPr>
              <a:t> В каждой номинации есть вопрос-сюрприз, отвечая на который участники могут приобрести одновременно три даты.</a:t>
            </a:r>
          </a:p>
          <a:p>
            <a:pPr algn="ctr" eaLnBrk="0" hangingPunct="0"/>
            <a:endParaRPr lang="ru-RU" altLang="ru-RU" sz="200" dirty="0">
              <a:solidFill>
                <a:srgbClr val="990000"/>
              </a:solidFill>
              <a:cs typeface="Times New Roman" pitchFamily="18" charset="0"/>
            </a:endParaRPr>
          </a:p>
          <a:p>
            <a:pPr algn="ctr" eaLnBrk="0" hangingPunct="0"/>
            <a:r>
              <a:rPr lang="ru-RU" altLang="ru-RU" sz="2400" b="1" dirty="0">
                <a:solidFill>
                  <a:srgbClr val="CC0066"/>
                </a:solidFill>
              </a:rPr>
              <a:t>Желаю успеха!</a:t>
            </a:r>
          </a:p>
        </p:txBody>
      </p:sp>
      <p:pic>
        <p:nvPicPr>
          <p:cNvPr id="5123" name="Picture 2" descr="http://prodavezsira.narod.ru/pictures/subjects/notebook-1b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7475" y="5465763"/>
            <a:ext cx="1465263" cy="1220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AutoShape 16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7888288" y="5935663"/>
            <a:ext cx="1009650" cy="595312"/>
          </a:xfrm>
          <a:prstGeom prst="cube">
            <a:avLst>
              <a:gd name="adj" fmla="val 23111"/>
            </a:avLst>
          </a:prstGeom>
          <a:solidFill>
            <a:schemeClr val="accent1">
              <a:lumMod val="40000"/>
              <a:lumOff val="60000"/>
            </a:schemeClr>
          </a:solidFill>
          <a:ln w="9525">
            <a:solidFill>
              <a:srgbClr val="978749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defRPr/>
            </a:pPr>
            <a:r>
              <a:rPr lang="ru-RU" altLang="ru-RU" sz="1100" b="1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в оглавление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4"/>
          <p:cNvSpPr>
            <a:spLocks noChangeArrowheads="1"/>
          </p:cNvSpPr>
          <p:nvPr/>
        </p:nvSpPr>
        <p:spPr bwMode="auto">
          <a:xfrm>
            <a:off x="323850" y="620713"/>
            <a:ext cx="8561388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3200" b="1" dirty="0">
                <a:solidFill>
                  <a:srgbClr val="CC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charset="0"/>
              </a:rPr>
              <a:t>9 Лот «Во славу  победы!»</a:t>
            </a:r>
          </a:p>
        </p:txBody>
      </p:sp>
      <p:sp>
        <p:nvSpPr>
          <p:cNvPr id="32771" name="Rectangle 5"/>
          <p:cNvSpPr>
            <a:spLocks noChangeArrowheads="1"/>
          </p:cNvSpPr>
          <p:nvPr/>
        </p:nvSpPr>
        <p:spPr bwMode="auto">
          <a:xfrm>
            <a:off x="323850" y="1196975"/>
            <a:ext cx="8496300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Clr>
                <a:schemeClr val="accent1"/>
              </a:buClr>
              <a:buSzPct val="80000"/>
              <a:buFont typeface="Wingdings" pitchFamily="2" charset="2"/>
              <a:buNone/>
            </a:pPr>
            <a:r>
              <a:rPr lang="ru-RU" altLang="ru-RU" sz="2400" b="1">
                <a:solidFill>
                  <a:srgbClr val="333399"/>
                </a:solidFill>
                <a:cs typeface="Arial" charset="0"/>
              </a:rPr>
              <a:t>Когда и в связи с какими историческими </a:t>
            </a:r>
          </a:p>
          <a:p>
            <a:pPr algn="ctr">
              <a:buClr>
                <a:schemeClr val="accent1"/>
              </a:buClr>
              <a:buSzPct val="80000"/>
              <a:buFont typeface="Wingdings" pitchFamily="2" charset="2"/>
              <a:buNone/>
            </a:pPr>
            <a:r>
              <a:rPr lang="ru-RU" altLang="ru-RU" sz="2400" b="1">
                <a:solidFill>
                  <a:srgbClr val="333399"/>
                </a:solidFill>
                <a:cs typeface="Arial" charset="0"/>
              </a:rPr>
              <a:t>событиями были построены эти храмы?</a:t>
            </a:r>
          </a:p>
        </p:txBody>
      </p:sp>
      <p:sp>
        <p:nvSpPr>
          <p:cNvPr id="32772" name="Rectangle 8"/>
          <p:cNvSpPr>
            <a:spLocks noChangeArrowheads="1"/>
          </p:cNvSpPr>
          <p:nvPr/>
        </p:nvSpPr>
        <p:spPr bwMode="auto">
          <a:xfrm>
            <a:off x="2555776" y="5589240"/>
            <a:ext cx="4607966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2800" b="1" dirty="0">
                <a:solidFill>
                  <a:srgbClr val="CC0066"/>
                </a:solidFill>
                <a:cs typeface="Arial" charset="0"/>
              </a:rPr>
              <a:t>Софийский собор в Киеве</a:t>
            </a:r>
          </a:p>
        </p:txBody>
      </p:sp>
      <p:pic>
        <p:nvPicPr>
          <p:cNvPr id="10" name="Picture 11" descr="На территории Софийского заповедника в Киеве появился бесплатный Wi-Fi Смак подорожник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38833" y="2204863"/>
            <a:ext cx="3931099" cy="3437111"/>
          </a:xfrm>
          <a:prstGeom prst="rect">
            <a:avLst/>
          </a:prstGeom>
          <a:ln>
            <a:noFill/>
          </a:ln>
          <a:effectLst>
            <a:softEdge rad="127000"/>
          </a:effectLst>
        </p:spPr>
      </p:pic>
      <p:sp>
        <p:nvSpPr>
          <p:cNvPr id="9" name="Управляющая кнопка: справка 8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8193088" y="5949950"/>
            <a:ext cx="641350" cy="574675"/>
          </a:xfrm>
          <a:prstGeom prst="actionButtonHelp">
            <a:avLst/>
          </a:prstGeom>
          <a:solidFill>
            <a:schemeClr val="accent1">
              <a:lumMod val="40000"/>
              <a:lumOff val="60000"/>
            </a:schemeClr>
          </a:solidFill>
          <a:ln w="9525" algn="ctr">
            <a:solidFill>
              <a:srgbClr val="978749"/>
            </a:solidFill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endParaRPr lang="ru-RU" dirty="0">
              <a:solidFill>
                <a:schemeClr val="lt1"/>
              </a:solidFill>
              <a:latin typeface="+mn-lt"/>
            </a:endParaRPr>
          </a:p>
        </p:txBody>
      </p:sp>
      <p:pic>
        <p:nvPicPr>
          <p:cNvPr id="32775" name="Picture 2" descr="http://prodavezsira.narod.ru/pictures/subjects/notebook-1b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7475" y="5465763"/>
            <a:ext cx="1465263" cy="1220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Прямоугольник 7"/>
          <p:cNvSpPr>
            <a:spLocks noChangeArrowheads="1"/>
          </p:cNvSpPr>
          <p:nvPr/>
        </p:nvSpPr>
        <p:spPr bwMode="auto">
          <a:xfrm>
            <a:off x="2288030" y="5041900"/>
            <a:ext cx="4590167" cy="52322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altLang="ru-RU" sz="2800" b="1" dirty="0">
                <a:solidFill>
                  <a:srgbClr val="CC0066"/>
                </a:solidFill>
                <a:cs typeface="Arial" charset="0"/>
              </a:rPr>
              <a:t>1036- Разгром печенегов</a:t>
            </a:r>
          </a:p>
        </p:txBody>
      </p:sp>
      <p:pic>
        <p:nvPicPr>
          <p:cNvPr id="10" name="Picture 11" descr="На территории Софийского заповедника в Киеве появился бесплатный Wi-Fi Смак подорожник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48510" y="790787"/>
            <a:ext cx="4468938" cy="4242283"/>
          </a:xfrm>
          <a:prstGeom prst="rect">
            <a:avLst/>
          </a:prstGeom>
          <a:ln>
            <a:noFill/>
          </a:ln>
          <a:effectLst>
            <a:softEdge rad="127000"/>
          </a:effectLst>
        </p:spPr>
      </p:pic>
      <p:pic>
        <p:nvPicPr>
          <p:cNvPr id="33796" name="Picture 2" descr="http://prodavezsira.narod.ru/pictures/subjects/notebook-1b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7475" y="5465763"/>
            <a:ext cx="1465263" cy="1220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AutoShape 16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7888288" y="5935663"/>
            <a:ext cx="1009650" cy="595312"/>
          </a:xfrm>
          <a:prstGeom prst="cube">
            <a:avLst>
              <a:gd name="adj" fmla="val 23111"/>
            </a:avLst>
          </a:prstGeom>
          <a:solidFill>
            <a:schemeClr val="accent1">
              <a:lumMod val="40000"/>
              <a:lumOff val="60000"/>
            </a:schemeClr>
          </a:solidFill>
          <a:ln w="9525">
            <a:solidFill>
              <a:srgbClr val="978749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defRPr/>
            </a:pPr>
            <a:r>
              <a:rPr lang="ru-RU" altLang="ru-RU" sz="1100" b="1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В НАЧАЛО</a:t>
            </a:r>
          </a:p>
        </p:txBody>
      </p:sp>
    </p:spTree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5"/>
          <p:cNvSpPr>
            <a:spLocks noChangeArrowheads="1"/>
          </p:cNvSpPr>
          <p:nvPr/>
        </p:nvSpPr>
        <p:spPr bwMode="auto">
          <a:xfrm>
            <a:off x="323850" y="5229225"/>
            <a:ext cx="8488363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2800" b="1" dirty="0">
                <a:solidFill>
                  <a:srgbClr val="CC0066"/>
                </a:solidFill>
                <a:cs typeface="Arial" charset="0"/>
              </a:rPr>
              <a:t>Храм </a:t>
            </a:r>
            <a:r>
              <a:rPr lang="ru-RU" altLang="ru-RU" sz="2800" b="1" dirty="0" smtClean="0">
                <a:solidFill>
                  <a:srgbClr val="CC0066"/>
                </a:solidFill>
                <a:cs typeface="Arial" charset="0"/>
              </a:rPr>
              <a:t>Василия Блаженного</a:t>
            </a:r>
            <a:endParaRPr lang="ru-RU" altLang="ru-RU" sz="2800" b="1" dirty="0">
              <a:solidFill>
                <a:srgbClr val="CC0066"/>
              </a:solidFill>
              <a:cs typeface="Arial" charset="0"/>
            </a:endParaRPr>
          </a:p>
          <a:p>
            <a:pPr algn="ctr"/>
            <a:r>
              <a:rPr lang="ru-RU" altLang="ru-RU" sz="2800" b="1" dirty="0">
                <a:solidFill>
                  <a:srgbClr val="CC0066"/>
                </a:solidFill>
                <a:cs typeface="Arial" charset="0"/>
              </a:rPr>
              <a:t> в Москве</a:t>
            </a:r>
          </a:p>
        </p:txBody>
      </p:sp>
      <p:sp>
        <p:nvSpPr>
          <p:cNvPr id="34819" name="Rectangle 4"/>
          <p:cNvSpPr>
            <a:spLocks noChangeArrowheads="1"/>
          </p:cNvSpPr>
          <p:nvPr/>
        </p:nvSpPr>
        <p:spPr bwMode="auto">
          <a:xfrm>
            <a:off x="323850" y="620713"/>
            <a:ext cx="8488363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3200" b="1" dirty="0">
                <a:solidFill>
                  <a:srgbClr val="CC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charset="0"/>
              </a:rPr>
              <a:t>10 Лот «Во славу  победы!»</a:t>
            </a:r>
          </a:p>
        </p:txBody>
      </p:sp>
      <p:pic>
        <p:nvPicPr>
          <p:cNvPr id="30732" name="Picture 12" descr="Дневник toshka_ek : Дневники на КП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4104" y="1268760"/>
            <a:ext cx="4140460" cy="3960440"/>
          </a:xfrm>
          <a:prstGeom prst="rect">
            <a:avLst/>
          </a:prstGeom>
          <a:ln>
            <a:noFill/>
          </a:ln>
          <a:effectLst>
            <a:softEdge rad="127000"/>
          </a:effectLst>
        </p:spPr>
      </p:pic>
      <p:sp>
        <p:nvSpPr>
          <p:cNvPr id="9" name="Управляющая кнопка: справка 8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8193088" y="5949950"/>
            <a:ext cx="641350" cy="574675"/>
          </a:xfrm>
          <a:prstGeom prst="actionButtonHelp">
            <a:avLst/>
          </a:prstGeom>
          <a:solidFill>
            <a:schemeClr val="accent1">
              <a:lumMod val="40000"/>
              <a:lumOff val="60000"/>
            </a:schemeClr>
          </a:solidFill>
          <a:ln w="9525" algn="ctr">
            <a:solidFill>
              <a:srgbClr val="978749"/>
            </a:solidFill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endParaRPr lang="ru-RU" dirty="0">
              <a:solidFill>
                <a:schemeClr val="lt1"/>
              </a:solidFill>
              <a:latin typeface="+mn-lt"/>
            </a:endParaRPr>
          </a:p>
        </p:txBody>
      </p:sp>
      <p:pic>
        <p:nvPicPr>
          <p:cNvPr id="34822" name="Picture 2" descr="http://prodavezsira.narod.ru/pictures/subjects/notebook-1b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7475" y="5465763"/>
            <a:ext cx="1465263" cy="1220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6"/>
          <p:cNvSpPr>
            <a:spLocks noChangeArrowheads="1"/>
          </p:cNvSpPr>
          <p:nvPr/>
        </p:nvSpPr>
        <p:spPr bwMode="auto">
          <a:xfrm>
            <a:off x="323850" y="4757738"/>
            <a:ext cx="8496300" cy="95410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2800" b="1" dirty="0">
                <a:solidFill>
                  <a:srgbClr val="CC0066"/>
                </a:solidFill>
                <a:cs typeface="Arial" charset="0"/>
              </a:rPr>
              <a:t>1552 - Присоединение </a:t>
            </a:r>
          </a:p>
          <a:p>
            <a:pPr algn="ctr"/>
            <a:r>
              <a:rPr lang="ru-RU" altLang="ru-RU" sz="2800" b="1" dirty="0">
                <a:solidFill>
                  <a:srgbClr val="CC0066"/>
                </a:solidFill>
                <a:cs typeface="Arial" charset="0"/>
              </a:rPr>
              <a:t>Казанского ханства</a:t>
            </a:r>
          </a:p>
        </p:txBody>
      </p:sp>
      <p:pic>
        <p:nvPicPr>
          <p:cNvPr id="30732" name="Picture 12" descr="Дневник toshka_ek : Дневники на КП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91618" y="838186"/>
            <a:ext cx="3960440" cy="378824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AutoShape 16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7888288" y="5935663"/>
            <a:ext cx="1009650" cy="595312"/>
          </a:xfrm>
          <a:prstGeom prst="cube">
            <a:avLst>
              <a:gd name="adj" fmla="val 23111"/>
            </a:avLst>
          </a:prstGeom>
          <a:solidFill>
            <a:schemeClr val="accent1">
              <a:lumMod val="40000"/>
              <a:lumOff val="60000"/>
            </a:schemeClr>
          </a:solidFill>
          <a:ln w="9525">
            <a:solidFill>
              <a:srgbClr val="978749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defRPr/>
            </a:pPr>
            <a:r>
              <a:rPr lang="ru-RU" altLang="ru-RU" sz="1100" b="1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В НАЧАЛО</a:t>
            </a:r>
          </a:p>
        </p:txBody>
      </p:sp>
      <p:pic>
        <p:nvPicPr>
          <p:cNvPr id="35845" name="Picture 2" descr="http://prodavezsira.narod.ru/pictures/subjects/notebook-1b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7475" y="5465763"/>
            <a:ext cx="1465263" cy="1220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5"/>
          <p:cNvSpPr>
            <a:spLocks noChangeArrowheads="1"/>
          </p:cNvSpPr>
          <p:nvPr/>
        </p:nvSpPr>
        <p:spPr bwMode="auto">
          <a:xfrm>
            <a:off x="323850" y="5272088"/>
            <a:ext cx="8488363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2800" b="1" dirty="0" smtClean="0">
                <a:solidFill>
                  <a:srgbClr val="CC0066"/>
                </a:solidFill>
              </a:rPr>
              <a:t>Александро-Невская Лавра </a:t>
            </a:r>
            <a:endParaRPr lang="ru-RU" altLang="ru-RU" sz="2800" b="1" dirty="0">
              <a:solidFill>
                <a:srgbClr val="CC0066"/>
              </a:solidFill>
            </a:endParaRPr>
          </a:p>
        </p:txBody>
      </p:sp>
      <p:sp>
        <p:nvSpPr>
          <p:cNvPr id="36867" name="Rectangle 4"/>
          <p:cNvSpPr>
            <a:spLocks noChangeArrowheads="1"/>
          </p:cNvSpPr>
          <p:nvPr/>
        </p:nvSpPr>
        <p:spPr bwMode="auto">
          <a:xfrm>
            <a:off x="323850" y="908050"/>
            <a:ext cx="8488363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3200" b="1" dirty="0">
                <a:solidFill>
                  <a:srgbClr val="CC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charset="0"/>
              </a:rPr>
              <a:t>11 Лот «Во славу  победы!»</a:t>
            </a:r>
          </a:p>
        </p:txBody>
      </p:sp>
      <p:pic>
        <p:nvPicPr>
          <p:cNvPr id="9" name="Picture 10" descr="Санкт-Петербург. Свято-Троицкая Александро-Невская лавра. Собор Троицы Живоначальной, фотография"/>
          <p:cNvPicPr>
            <a:picLocks noChangeAspect="1" noChangeArrowheads="1"/>
          </p:cNvPicPr>
          <p:nvPr/>
        </p:nvPicPr>
        <p:blipFill rotWithShape="1">
          <a:blip r:embed="rId2" cstate="print"/>
          <a:srcRect b="5905"/>
          <a:stretch/>
        </p:blipFill>
        <p:spPr bwMode="auto">
          <a:xfrm>
            <a:off x="2106125" y="1695016"/>
            <a:ext cx="4923489" cy="325738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Управляющая кнопка: справка 7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8193088" y="5949950"/>
            <a:ext cx="641350" cy="574675"/>
          </a:xfrm>
          <a:prstGeom prst="actionButtonHelp">
            <a:avLst/>
          </a:prstGeom>
          <a:solidFill>
            <a:schemeClr val="accent1">
              <a:lumMod val="40000"/>
              <a:lumOff val="60000"/>
            </a:schemeClr>
          </a:solidFill>
          <a:ln w="9525" algn="ctr">
            <a:solidFill>
              <a:srgbClr val="978749"/>
            </a:solidFill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endParaRPr lang="ru-RU" dirty="0">
              <a:solidFill>
                <a:schemeClr val="lt1"/>
              </a:solidFill>
              <a:latin typeface="+mn-lt"/>
            </a:endParaRPr>
          </a:p>
        </p:txBody>
      </p:sp>
      <p:pic>
        <p:nvPicPr>
          <p:cNvPr id="36870" name="Picture 2" descr="http://prodavezsira.narod.ru/pictures/subjects/notebook-1b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7475" y="5465763"/>
            <a:ext cx="1465263" cy="1220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Прямоугольник 6"/>
          <p:cNvSpPr>
            <a:spLocks noChangeArrowheads="1"/>
          </p:cNvSpPr>
          <p:nvPr/>
        </p:nvSpPr>
        <p:spPr bwMode="auto">
          <a:xfrm>
            <a:off x="323850" y="4983163"/>
            <a:ext cx="8497888" cy="52322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2800" b="1" dirty="0">
                <a:solidFill>
                  <a:srgbClr val="CC0066"/>
                </a:solidFill>
                <a:cs typeface="Arial" charset="0"/>
              </a:rPr>
              <a:t>1240 - Невская битва</a:t>
            </a:r>
          </a:p>
        </p:txBody>
      </p:sp>
      <p:pic>
        <p:nvPicPr>
          <p:cNvPr id="9" name="Picture 10" descr="Санкт-Петербург. Свято-Троицкая Александро-Невская лавра. Собор Троицы Живоначальной, фотография"/>
          <p:cNvPicPr>
            <a:picLocks noChangeAspect="1" noChangeArrowheads="1"/>
          </p:cNvPicPr>
          <p:nvPr/>
        </p:nvPicPr>
        <p:blipFill rotWithShape="1">
          <a:blip r:embed="rId2" cstate="print"/>
          <a:srcRect b="5690"/>
          <a:stretch/>
        </p:blipFill>
        <p:spPr bwMode="auto">
          <a:xfrm>
            <a:off x="2267744" y="908720"/>
            <a:ext cx="5223612" cy="346387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AutoShape 16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7888288" y="5935663"/>
            <a:ext cx="1009650" cy="595312"/>
          </a:xfrm>
          <a:prstGeom prst="cube">
            <a:avLst>
              <a:gd name="adj" fmla="val 23111"/>
            </a:avLst>
          </a:prstGeom>
          <a:solidFill>
            <a:schemeClr val="accent1">
              <a:lumMod val="40000"/>
              <a:lumOff val="60000"/>
            </a:schemeClr>
          </a:solidFill>
          <a:ln w="9525">
            <a:solidFill>
              <a:srgbClr val="978749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defRPr/>
            </a:pPr>
            <a:r>
              <a:rPr lang="ru-RU" altLang="ru-RU" sz="1100" b="1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В НАЧАЛО</a:t>
            </a:r>
          </a:p>
        </p:txBody>
      </p:sp>
      <p:pic>
        <p:nvPicPr>
          <p:cNvPr id="37893" name="Picture 2" descr="http://prodavezsira.narod.ru/pictures/subjects/notebook-1b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7475" y="5465763"/>
            <a:ext cx="1465263" cy="1220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Text Box 6"/>
          <p:cNvSpPr txBox="1">
            <a:spLocks noChangeArrowheads="1"/>
          </p:cNvSpPr>
          <p:nvPr/>
        </p:nvSpPr>
        <p:spPr bwMode="auto">
          <a:xfrm>
            <a:off x="323850" y="5487988"/>
            <a:ext cx="8496300" cy="52322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2800" b="1" dirty="0" smtClean="0">
                <a:solidFill>
                  <a:srgbClr val="CC0066"/>
                </a:solidFill>
                <a:cs typeface="Arial" charset="0"/>
              </a:rPr>
              <a:t>Донской монастырь в Москве </a:t>
            </a:r>
            <a:endParaRPr lang="ru-RU" altLang="ru-RU" sz="2800" b="1" dirty="0">
              <a:solidFill>
                <a:srgbClr val="CC0066"/>
              </a:solidFill>
              <a:cs typeface="Arial" charset="0"/>
            </a:endParaRPr>
          </a:p>
        </p:txBody>
      </p:sp>
      <p:sp>
        <p:nvSpPr>
          <p:cNvPr id="38915" name="Rectangle 4"/>
          <p:cNvSpPr>
            <a:spLocks noChangeArrowheads="1"/>
          </p:cNvSpPr>
          <p:nvPr/>
        </p:nvSpPr>
        <p:spPr bwMode="auto">
          <a:xfrm>
            <a:off x="323850" y="620713"/>
            <a:ext cx="8561388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3200" b="1" dirty="0">
                <a:solidFill>
                  <a:srgbClr val="CC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charset="0"/>
              </a:rPr>
              <a:t>12 Лот «Во славу  победы!»</a:t>
            </a:r>
          </a:p>
        </p:txBody>
      </p:sp>
      <p:pic>
        <p:nvPicPr>
          <p:cNvPr id="38916" name="Рисунок 10" descr="Рисунок2.gif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95513" y="1193800"/>
            <a:ext cx="5246687" cy="4100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Управляющая кнопка: справка 8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8193088" y="5949950"/>
            <a:ext cx="641350" cy="574675"/>
          </a:xfrm>
          <a:prstGeom prst="actionButtonHelp">
            <a:avLst/>
          </a:prstGeom>
          <a:solidFill>
            <a:schemeClr val="accent1">
              <a:lumMod val="40000"/>
              <a:lumOff val="60000"/>
            </a:schemeClr>
          </a:solidFill>
          <a:ln w="9525" algn="ctr">
            <a:solidFill>
              <a:srgbClr val="978749"/>
            </a:solidFill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endParaRPr lang="ru-RU" dirty="0">
              <a:solidFill>
                <a:schemeClr val="lt1"/>
              </a:solidFill>
              <a:latin typeface="+mn-lt"/>
            </a:endParaRPr>
          </a:p>
        </p:txBody>
      </p:sp>
      <p:pic>
        <p:nvPicPr>
          <p:cNvPr id="38918" name="Picture 2" descr="http://prodavezsira.narod.ru/pictures/subjects/notebook-1b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7475" y="5465763"/>
            <a:ext cx="1465263" cy="1220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Text Box 4"/>
          <p:cNvSpPr txBox="1">
            <a:spLocks noChangeArrowheads="1"/>
          </p:cNvSpPr>
          <p:nvPr/>
        </p:nvSpPr>
        <p:spPr bwMode="auto">
          <a:xfrm>
            <a:off x="323850" y="5300663"/>
            <a:ext cx="8496300" cy="52322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2800" b="1" dirty="0">
                <a:solidFill>
                  <a:srgbClr val="CC0066"/>
                </a:solidFill>
                <a:cs typeface="Arial" charset="0"/>
              </a:rPr>
              <a:t>1591 - Разгром крымского хана</a:t>
            </a:r>
          </a:p>
        </p:txBody>
      </p:sp>
      <p:pic>
        <p:nvPicPr>
          <p:cNvPr id="39939" name="Рисунок 10" descr="Рисунок2.gif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92275" y="652463"/>
            <a:ext cx="5670550" cy="4432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AutoShape 16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7888288" y="5935663"/>
            <a:ext cx="1009650" cy="595312"/>
          </a:xfrm>
          <a:prstGeom prst="cube">
            <a:avLst>
              <a:gd name="adj" fmla="val 23111"/>
            </a:avLst>
          </a:prstGeom>
          <a:solidFill>
            <a:schemeClr val="accent1">
              <a:lumMod val="40000"/>
              <a:lumOff val="60000"/>
            </a:schemeClr>
          </a:solidFill>
          <a:ln w="9525">
            <a:solidFill>
              <a:srgbClr val="978749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defRPr/>
            </a:pPr>
            <a:r>
              <a:rPr lang="ru-RU" altLang="ru-RU" sz="1100" b="1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В НАЧАЛО</a:t>
            </a:r>
          </a:p>
        </p:txBody>
      </p:sp>
      <p:pic>
        <p:nvPicPr>
          <p:cNvPr id="39941" name="Picture 2" descr="http://prodavezsira.narod.ru/pictures/subjects/notebook-1b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7475" y="5465763"/>
            <a:ext cx="1465263" cy="1220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2" descr="призвание варягов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79388" y="0"/>
            <a:ext cx="932338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987" name="Text Box 3"/>
          <p:cNvSpPr txBox="1">
            <a:spLocks noChangeArrowheads="1"/>
          </p:cNvSpPr>
          <p:nvPr/>
        </p:nvSpPr>
        <p:spPr bwMode="auto">
          <a:xfrm>
            <a:off x="1691680" y="5982379"/>
            <a:ext cx="5886451" cy="830997"/>
          </a:xfrm>
          <a:prstGeom prst="rect">
            <a:avLst/>
          </a:prstGeom>
          <a:solidFill>
            <a:schemeClr val="bg2"/>
          </a:solidFill>
          <a:ln>
            <a:noFill/>
          </a:ln>
          <a:effectLst>
            <a:softEdge rad="6350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defRPr/>
            </a:pPr>
            <a:r>
              <a:rPr lang="ru-RU" altLang="ru-RU" sz="2400" b="1" dirty="0" smtClean="0">
                <a:solidFill>
                  <a:srgbClr val="33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В. М. Васнецов </a:t>
            </a:r>
          </a:p>
          <a:p>
            <a:pPr algn="ctr" eaLnBrk="1" hangingPunct="1">
              <a:defRPr/>
            </a:pPr>
            <a:r>
              <a:rPr lang="ru-RU" altLang="ru-RU" sz="2400" b="1" dirty="0" smtClean="0">
                <a:solidFill>
                  <a:srgbClr val="33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«Призвание варягов»</a:t>
            </a:r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4283968" y="97468"/>
            <a:ext cx="4860032" cy="584775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  <a:effectLst>
            <a:softEdge rad="31750"/>
          </a:effectLst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3200" b="1" dirty="0">
                <a:solidFill>
                  <a:srgbClr val="CC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13 Лот «ВЕРНИСАЖ»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-180528" y="0"/>
            <a:ext cx="4896544" cy="1200329"/>
          </a:xfrm>
          <a:prstGeom prst="rect">
            <a:avLst/>
          </a:prstGeom>
          <a:solidFill>
            <a:schemeClr val="bg2"/>
          </a:solidFill>
          <a:effectLst>
            <a:softEdge rad="63500"/>
          </a:effectLst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400" b="1" dirty="0">
                <a:solidFill>
                  <a:srgbClr val="33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 </a:t>
            </a:r>
            <a:r>
              <a:rPr lang="ru-RU" sz="2400" b="1" dirty="0" smtClean="0">
                <a:solidFill>
                  <a:srgbClr val="33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сюжету и названию </a:t>
            </a:r>
            <a:r>
              <a:rPr lang="ru-RU" sz="2400" b="1" dirty="0">
                <a:solidFill>
                  <a:srgbClr val="33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картины </a:t>
            </a:r>
            <a:r>
              <a:rPr lang="ru-RU" sz="2400" b="1" dirty="0" smtClean="0">
                <a:solidFill>
                  <a:srgbClr val="33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укажите точную </a:t>
            </a:r>
            <a:r>
              <a:rPr lang="ru-RU" sz="2400" b="1" dirty="0">
                <a:solidFill>
                  <a:srgbClr val="33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дату </a:t>
            </a:r>
            <a:r>
              <a:rPr lang="ru-RU" sz="2400" b="1" dirty="0" smtClean="0">
                <a:solidFill>
                  <a:srgbClr val="33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событий.</a:t>
            </a:r>
            <a:endParaRPr lang="ru-RU" sz="2400" b="1" dirty="0">
              <a:solidFill>
                <a:srgbClr val="33339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Управляющая кнопка: справка 6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8193088" y="5949950"/>
            <a:ext cx="641350" cy="574675"/>
          </a:xfrm>
          <a:prstGeom prst="actionButtonHelp">
            <a:avLst/>
          </a:prstGeom>
          <a:solidFill>
            <a:schemeClr val="accent1">
              <a:lumMod val="40000"/>
              <a:lumOff val="60000"/>
            </a:schemeClr>
          </a:solidFill>
          <a:ln w="9525" algn="ctr">
            <a:solidFill>
              <a:srgbClr val="978749"/>
            </a:solidFill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endParaRPr lang="ru-RU" dirty="0">
              <a:solidFill>
                <a:schemeClr val="lt1"/>
              </a:solidFill>
              <a:latin typeface="+mn-lt"/>
            </a:endParaRPr>
          </a:p>
        </p:txBody>
      </p:sp>
    </p:spTree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Text Box 4"/>
          <p:cNvSpPr txBox="1">
            <a:spLocks noChangeArrowheads="1"/>
          </p:cNvSpPr>
          <p:nvPr/>
        </p:nvSpPr>
        <p:spPr bwMode="auto">
          <a:xfrm>
            <a:off x="323850" y="5300663"/>
            <a:ext cx="8496300" cy="52322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2800" b="1" dirty="0" smtClean="0">
                <a:solidFill>
                  <a:srgbClr val="CC0066"/>
                </a:solidFill>
                <a:cs typeface="Arial" charset="0"/>
              </a:rPr>
              <a:t>862-</a:t>
            </a:r>
            <a:r>
              <a:rPr lang="ru-RU" altLang="ru-RU" sz="2800" b="1" dirty="0">
                <a:solidFill>
                  <a:srgbClr val="CC0066"/>
                </a:solidFill>
                <a:cs typeface="Arial" charset="0"/>
              </a:rPr>
              <a:t>	Призвание варягов</a:t>
            </a:r>
          </a:p>
        </p:txBody>
      </p:sp>
      <p:sp>
        <p:nvSpPr>
          <p:cNvPr id="7" name="AutoShape 16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7888288" y="5935663"/>
            <a:ext cx="1009650" cy="595312"/>
          </a:xfrm>
          <a:prstGeom prst="cube">
            <a:avLst>
              <a:gd name="adj" fmla="val 23111"/>
            </a:avLst>
          </a:prstGeom>
          <a:solidFill>
            <a:schemeClr val="accent1">
              <a:lumMod val="40000"/>
              <a:lumOff val="60000"/>
            </a:schemeClr>
          </a:solidFill>
          <a:ln w="9525">
            <a:solidFill>
              <a:srgbClr val="978749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defRPr/>
            </a:pPr>
            <a:r>
              <a:rPr lang="ru-RU" altLang="ru-RU" sz="1100" b="1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В НАЧАЛО</a:t>
            </a:r>
          </a:p>
        </p:txBody>
      </p:sp>
      <p:pic>
        <p:nvPicPr>
          <p:cNvPr id="41988" name="Picture 2" descr="http://prodavezsira.narod.ru/pictures/subjects/notebook-1b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7475" y="5465763"/>
            <a:ext cx="1465263" cy="1220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 descr="призвание варягов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5535" y="764704"/>
            <a:ext cx="5972930" cy="4392488"/>
          </a:xfrm>
          <a:prstGeom prst="rect">
            <a:avLst/>
          </a:prstGeom>
          <a:noFill/>
          <a:ln>
            <a:noFill/>
          </a:ln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4"/>
          <p:cNvSpPr>
            <a:spLocks noChangeArrowheads="1"/>
          </p:cNvSpPr>
          <p:nvPr/>
        </p:nvSpPr>
        <p:spPr bwMode="auto">
          <a:xfrm>
            <a:off x="323850" y="1341438"/>
            <a:ext cx="5111750" cy="209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2800" b="1" dirty="0">
                <a:solidFill>
                  <a:srgbClr val="CC0066"/>
                </a:solidFill>
                <a:cs typeface="Arial" charset="0"/>
              </a:rPr>
              <a:t>Муза ИСТОРИИ </a:t>
            </a:r>
          </a:p>
          <a:p>
            <a:pPr algn="ctr"/>
            <a:r>
              <a:rPr lang="ru-RU" altLang="ru-RU" sz="2800" b="1" dirty="0">
                <a:solidFill>
                  <a:srgbClr val="CC0066"/>
                </a:solidFill>
                <a:cs typeface="Arial" charset="0"/>
              </a:rPr>
              <a:t>           КЛИО</a:t>
            </a:r>
            <a:br>
              <a:rPr lang="ru-RU" altLang="ru-RU" sz="2800" b="1" dirty="0">
                <a:solidFill>
                  <a:srgbClr val="CC0066"/>
                </a:solidFill>
                <a:cs typeface="Arial" charset="0"/>
              </a:rPr>
            </a:br>
            <a:r>
              <a:rPr lang="ru-RU" altLang="ru-RU" sz="2800" b="1" dirty="0">
                <a:solidFill>
                  <a:srgbClr val="CC0066"/>
                </a:solidFill>
                <a:cs typeface="Arial" charset="0"/>
              </a:rPr>
              <a:t> и Бог ВРЕМЕНИ </a:t>
            </a:r>
          </a:p>
          <a:p>
            <a:pPr algn="ctr"/>
            <a:r>
              <a:rPr lang="ru-RU" altLang="ru-RU" sz="2800" b="1" dirty="0">
                <a:solidFill>
                  <a:srgbClr val="CC0066"/>
                </a:solidFill>
                <a:cs typeface="Arial" charset="0"/>
              </a:rPr>
              <a:t>        ХРОНОС </a:t>
            </a:r>
            <a:br>
              <a:rPr lang="ru-RU" altLang="ru-RU" sz="2800" b="1" dirty="0">
                <a:solidFill>
                  <a:srgbClr val="CC0066"/>
                </a:solidFill>
                <a:cs typeface="Arial" charset="0"/>
              </a:rPr>
            </a:br>
            <a:endParaRPr lang="ru-RU" altLang="ru-RU" b="1" dirty="0">
              <a:solidFill>
                <a:srgbClr val="CC0066"/>
              </a:solidFill>
              <a:cs typeface="Arial" charset="0"/>
            </a:endParaRPr>
          </a:p>
        </p:txBody>
      </p:sp>
      <p:pic>
        <p:nvPicPr>
          <p:cNvPr id="1030" name="Picture 10" descr="img2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92080" y="1196752"/>
            <a:ext cx="2592288" cy="410368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TextBox 5"/>
          <p:cNvSpPr txBox="1"/>
          <p:nvPr/>
        </p:nvSpPr>
        <p:spPr>
          <a:xfrm>
            <a:off x="323850" y="3208338"/>
            <a:ext cx="5040313" cy="23082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400" b="1" dirty="0">
                <a:solidFill>
                  <a:srgbClr val="33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приветствуют </a:t>
            </a:r>
            <a:br>
              <a:rPr lang="ru-RU" sz="2400" b="1" dirty="0">
                <a:solidFill>
                  <a:srgbClr val="333399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400" b="1" dirty="0">
                <a:solidFill>
                  <a:srgbClr val="33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участников аукциона </a:t>
            </a:r>
            <a:br>
              <a:rPr lang="ru-RU" sz="2400" b="1" dirty="0">
                <a:solidFill>
                  <a:srgbClr val="333399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400" b="1" dirty="0">
                <a:solidFill>
                  <a:srgbClr val="33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и проверяют их</a:t>
            </a:r>
          </a:p>
          <a:p>
            <a:pPr algn="ctr">
              <a:defRPr/>
            </a:pPr>
            <a:r>
              <a:rPr lang="ru-RU" sz="2400" b="1" dirty="0">
                <a:solidFill>
                  <a:srgbClr val="33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платежеспособность, </a:t>
            </a:r>
          </a:p>
          <a:p>
            <a:pPr algn="ctr">
              <a:defRPr/>
            </a:pPr>
            <a:r>
              <a:rPr lang="ru-RU" sz="2400" b="1" dirty="0">
                <a:solidFill>
                  <a:srgbClr val="33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т. е. их знания! </a:t>
            </a:r>
            <a:r>
              <a:rPr lang="ru-RU" sz="24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24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ru-RU" sz="2400" b="1" dirty="0">
              <a:solidFill>
                <a:schemeClr val="accent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149" name="Picture 2" descr="http://prodavezsira.narod.ru/pictures/subjects/notebook-1b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7475" y="5465763"/>
            <a:ext cx="1465263" cy="1220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Управляющая кнопка: справка 6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8193088" y="5949950"/>
            <a:ext cx="641350" cy="574675"/>
          </a:xfrm>
          <a:prstGeom prst="actionButtonHelp">
            <a:avLst/>
          </a:prstGeom>
          <a:solidFill>
            <a:schemeClr val="accent1">
              <a:lumMod val="40000"/>
              <a:lumOff val="60000"/>
            </a:schemeClr>
          </a:solidFill>
          <a:ln w="9525" algn="ctr">
            <a:solidFill>
              <a:srgbClr val="978749"/>
            </a:solidFill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endParaRPr lang="ru-RU" dirty="0">
              <a:solidFill>
                <a:schemeClr val="lt1"/>
              </a:solidFill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title"/>
          </p:nvPr>
        </p:nvSpPr>
        <p:spPr>
          <a:xfrm>
            <a:off x="503238" y="4983163"/>
            <a:ext cx="8183562" cy="1052512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endParaRPr lang="ru-RU" dirty="0">
              <a:solidFill>
                <a:schemeClr val="accent1">
                  <a:tint val="88000"/>
                  <a:satMod val="150000"/>
                </a:schemeClr>
              </a:solidFill>
            </a:endParaRPr>
          </a:p>
        </p:txBody>
      </p:sp>
      <p:sp>
        <p:nvSpPr>
          <p:cNvPr id="43011" name="Rectangle 3"/>
          <p:cNvSpPr>
            <a:spLocks noGrp="1" noChangeArrowheads="1"/>
          </p:cNvSpPr>
          <p:nvPr>
            <p:ph idx="1"/>
          </p:nvPr>
        </p:nvSpPr>
        <p:spPr>
          <a:xfrm>
            <a:off x="503238" y="530225"/>
            <a:ext cx="8183562" cy="4187825"/>
          </a:xfrm>
        </p:spPr>
        <p:txBody>
          <a:bodyPr/>
          <a:lstStyle/>
          <a:p>
            <a:pPr eaLnBrk="1" hangingPunct="1"/>
            <a:endParaRPr lang="ru-RU" altLang="ru-RU" dirty="0" smtClean="0"/>
          </a:p>
        </p:txBody>
      </p:sp>
      <p:pic>
        <p:nvPicPr>
          <p:cNvPr id="43012" name="Picture 4" descr="СУД ВО ВРЕМЕНА РУССКОЙ ПРАВДЫ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4037" name="Text Box 5"/>
          <p:cNvSpPr txBox="1">
            <a:spLocks noChangeArrowheads="1"/>
          </p:cNvSpPr>
          <p:nvPr/>
        </p:nvSpPr>
        <p:spPr bwMode="auto">
          <a:xfrm>
            <a:off x="467544" y="5901195"/>
            <a:ext cx="6913562" cy="830997"/>
          </a:xfrm>
          <a:prstGeom prst="rect">
            <a:avLst/>
          </a:prstGeom>
          <a:solidFill>
            <a:schemeClr val="bg2"/>
          </a:solidFill>
          <a:ln>
            <a:noFill/>
          </a:ln>
          <a:effectLst>
            <a:softEdge rad="6350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defRPr/>
            </a:pPr>
            <a:r>
              <a:rPr lang="ru-RU" altLang="ru-RU" sz="2400" b="1" dirty="0" smtClean="0">
                <a:solidFill>
                  <a:srgbClr val="33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А. Я. </a:t>
            </a:r>
            <a:r>
              <a:rPr lang="ru-RU" altLang="ru-RU" sz="2400" b="1" dirty="0" err="1" smtClean="0">
                <a:solidFill>
                  <a:srgbClr val="33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Билибин</a:t>
            </a:r>
            <a:r>
              <a:rPr lang="ru-RU" altLang="ru-RU" sz="2400" b="1" dirty="0" smtClean="0">
                <a:solidFill>
                  <a:srgbClr val="33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«Суд во времена Русской Правды»</a:t>
            </a:r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3331790" y="188913"/>
            <a:ext cx="5288607" cy="584775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  <a:effectLst>
            <a:softEdge rad="31750"/>
          </a:effectLst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3200" b="1" dirty="0">
                <a:solidFill>
                  <a:srgbClr val="CC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14 Лот «ВЕРНИСАЖ»</a:t>
            </a:r>
          </a:p>
        </p:txBody>
      </p:sp>
      <p:sp>
        <p:nvSpPr>
          <p:cNvPr id="8" name="Управляющая кнопка: справка 7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8193088" y="5949950"/>
            <a:ext cx="641350" cy="574675"/>
          </a:xfrm>
          <a:prstGeom prst="actionButtonHelp">
            <a:avLst/>
          </a:prstGeom>
          <a:solidFill>
            <a:schemeClr val="accent1">
              <a:lumMod val="40000"/>
              <a:lumOff val="60000"/>
            </a:schemeClr>
          </a:solidFill>
          <a:ln w="9525" algn="ctr">
            <a:solidFill>
              <a:srgbClr val="978749"/>
            </a:solidFill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endParaRPr lang="ru-RU" dirty="0">
              <a:solidFill>
                <a:schemeClr val="lt1"/>
              </a:solidFill>
              <a:latin typeface="+mn-lt"/>
            </a:endParaRPr>
          </a:p>
        </p:txBody>
      </p:sp>
    </p:spTree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Text Box 4"/>
          <p:cNvSpPr txBox="1">
            <a:spLocks noChangeArrowheads="1"/>
          </p:cNvSpPr>
          <p:nvPr/>
        </p:nvSpPr>
        <p:spPr bwMode="auto">
          <a:xfrm>
            <a:off x="323850" y="5300663"/>
            <a:ext cx="8496300" cy="52322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2800" b="1" dirty="0">
                <a:solidFill>
                  <a:srgbClr val="CC0066"/>
                </a:solidFill>
                <a:cs typeface="Arial" charset="0"/>
              </a:rPr>
              <a:t>1072 – создание «Русской </a:t>
            </a:r>
            <a:r>
              <a:rPr lang="ru-RU" altLang="ru-RU" sz="2800" b="1" dirty="0" smtClean="0">
                <a:solidFill>
                  <a:srgbClr val="CC0066"/>
                </a:solidFill>
                <a:cs typeface="Arial" charset="0"/>
              </a:rPr>
              <a:t>Правды</a:t>
            </a:r>
            <a:r>
              <a:rPr lang="ru-RU" altLang="ru-RU" sz="2800" b="1" dirty="0">
                <a:solidFill>
                  <a:srgbClr val="CC0066"/>
                </a:solidFill>
                <a:cs typeface="Arial" charset="0"/>
              </a:rPr>
              <a:t>»</a:t>
            </a:r>
          </a:p>
        </p:txBody>
      </p:sp>
      <p:sp>
        <p:nvSpPr>
          <p:cNvPr id="7" name="AutoShape 16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7888288" y="5935663"/>
            <a:ext cx="1009650" cy="595312"/>
          </a:xfrm>
          <a:prstGeom prst="cube">
            <a:avLst>
              <a:gd name="adj" fmla="val 23111"/>
            </a:avLst>
          </a:prstGeom>
          <a:solidFill>
            <a:schemeClr val="accent1">
              <a:lumMod val="40000"/>
              <a:lumOff val="60000"/>
            </a:schemeClr>
          </a:solidFill>
          <a:ln w="9525">
            <a:solidFill>
              <a:srgbClr val="978749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defRPr/>
            </a:pPr>
            <a:r>
              <a:rPr lang="ru-RU" altLang="ru-RU" sz="1100" b="1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altLang="ru-RU" sz="1100" b="1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НАЧАЛО</a:t>
            </a:r>
            <a:endParaRPr lang="ru-RU" altLang="ru-RU" sz="1100" b="1" dirty="0" smtClean="0">
              <a:solidFill>
                <a:schemeClr val="accent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4036" name="Picture 2" descr="http://prodavezsira.narod.ru/pictures/subjects/notebook-1b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7475" y="5465763"/>
            <a:ext cx="1465263" cy="1220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4" descr="СУД ВО ВРЕМЕНА РУССКОЙ ПРАВДЫ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836712"/>
            <a:ext cx="5723808" cy="4293457"/>
          </a:xfrm>
          <a:prstGeom prst="rect">
            <a:avLst/>
          </a:prstGeom>
          <a:noFill/>
          <a:ln>
            <a:noFill/>
          </a:ln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Picture 2" descr="земский собор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0"/>
            <a:ext cx="9144000" cy="6858000"/>
          </a:xfrm>
          <a:noFill/>
        </p:spPr>
      </p:pic>
      <p:sp>
        <p:nvSpPr>
          <p:cNvPr id="46083" name="Text Box 3"/>
          <p:cNvSpPr txBox="1">
            <a:spLocks noChangeArrowheads="1"/>
          </p:cNvSpPr>
          <p:nvPr/>
        </p:nvSpPr>
        <p:spPr bwMode="auto">
          <a:xfrm>
            <a:off x="539552" y="6092825"/>
            <a:ext cx="6551613" cy="457200"/>
          </a:xfrm>
          <a:prstGeom prst="rect">
            <a:avLst/>
          </a:prstGeom>
          <a:solidFill>
            <a:schemeClr val="bg2"/>
          </a:solidFill>
          <a:ln>
            <a:noFill/>
          </a:ln>
          <a:effectLst>
            <a:softEdge rad="3175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defRPr/>
            </a:pPr>
            <a:r>
              <a:rPr lang="ru-RU" altLang="ru-RU" sz="2400" b="1" dirty="0" smtClean="0">
                <a:solidFill>
                  <a:srgbClr val="33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М. В. Иванов «Земский Собор»</a:t>
            </a:r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2699792" y="188640"/>
            <a:ext cx="5972175" cy="584775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  <a:effectLst>
            <a:softEdge rad="31750"/>
          </a:effectLst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3200" b="1" dirty="0">
                <a:solidFill>
                  <a:srgbClr val="CC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15 Лот «ВЕРНИСАЖ»</a:t>
            </a:r>
          </a:p>
        </p:txBody>
      </p:sp>
      <p:sp>
        <p:nvSpPr>
          <p:cNvPr id="7" name="Управляющая кнопка: справка 6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8193088" y="5949950"/>
            <a:ext cx="641350" cy="574675"/>
          </a:xfrm>
          <a:prstGeom prst="actionButtonHelp">
            <a:avLst/>
          </a:prstGeom>
          <a:solidFill>
            <a:schemeClr val="accent1">
              <a:lumMod val="40000"/>
              <a:lumOff val="60000"/>
            </a:schemeClr>
          </a:solidFill>
          <a:ln w="9525" algn="ctr">
            <a:solidFill>
              <a:srgbClr val="978749"/>
            </a:solidFill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endParaRPr lang="ru-RU" dirty="0">
              <a:solidFill>
                <a:schemeClr val="lt1"/>
              </a:solidFill>
              <a:latin typeface="+mn-lt"/>
            </a:endParaRPr>
          </a:p>
        </p:txBody>
      </p:sp>
    </p:spTree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Text Box 4"/>
          <p:cNvSpPr txBox="1">
            <a:spLocks noChangeArrowheads="1"/>
          </p:cNvSpPr>
          <p:nvPr/>
        </p:nvSpPr>
        <p:spPr bwMode="auto">
          <a:xfrm>
            <a:off x="323850" y="5478463"/>
            <a:ext cx="8496300" cy="95410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2800" b="1" dirty="0">
                <a:solidFill>
                  <a:srgbClr val="CC0066"/>
                </a:solidFill>
                <a:cs typeface="Arial" charset="0"/>
              </a:rPr>
              <a:t>1549-созыв первого</a:t>
            </a:r>
          </a:p>
          <a:p>
            <a:pPr algn="ctr"/>
            <a:r>
              <a:rPr lang="ru-RU" altLang="ru-RU" sz="2800" b="1" dirty="0">
                <a:solidFill>
                  <a:srgbClr val="CC0066"/>
                </a:solidFill>
                <a:cs typeface="Arial" charset="0"/>
              </a:rPr>
              <a:t> Земского Совета</a:t>
            </a:r>
          </a:p>
        </p:txBody>
      </p:sp>
      <p:sp>
        <p:nvSpPr>
          <p:cNvPr id="7" name="AutoShape 16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7888288" y="5935663"/>
            <a:ext cx="1009650" cy="595312"/>
          </a:xfrm>
          <a:prstGeom prst="cube">
            <a:avLst>
              <a:gd name="adj" fmla="val 23111"/>
            </a:avLst>
          </a:prstGeom>
          <a:solidFill>
            <a:schemeClr val="accent1">
              <a:lumMod val="40000"/>
              <a:lumOff val="60000"/>
            </a:schemeClr>
          </a:solidFill>
          <a:ln w="9525">
            <a:solidFill>
              <a:srgbClr val="978749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defRPr/>
            </a:pPr>
            <a:r>
              <a:rPr lang="ru-RU" altLang="ru-RU" sz="1100" b="1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В НАЧАЛО</a:t>
            </a:r>
          </a:p>
        </p:txBody>
      </p:sp>
      <p:pic>
        <p:nvPicPr>
          <p:cNvPr id="46084" name="Picture 2" descr="http://prodavezsira.narod.ru/pictures/subjects/notebook-1b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7475" y="5465763"/>
            <a:ext cx="1465263" cy="1220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 descr="земский собор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550064"/>
            <a:ext cx="6336704" cy="4751144"/>
          </a:xfrm>
          <a:prstGeom prst="rect">
            <a:avLst/>
          </a:prstGeom>
          <a:noFill/>
          <a:ln>
            <a:noFill/>
          </a:ln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Picture 4" descr="В Москве отметили юбилей первого русского книгопечатника Ивана Фёдорова :: Новости :: Минкомсвязь Росси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8131" name="TextBox 6"/>
          <p:cNvSpPr txBox="1">
            <a:spLocks noChangeArrowheads="1"/>
          </p:cNvSpPr>
          <p:nvPr/>
        </p:nvSpPr>
        <p:spPr bwMode="auto">
          <a:xfrm>
            <a:off x="467544" y="6165850"/>
            <a:ext cx="7410427" cy="461665"/>
          </a:xfrm>
          <a:prstGeom prst="rect">
            <a:avLst/>
          </a:prstGeom>
          <a:solidFill>
            <a:schemeClr val="bg2"/>
          </a:solidFill>
          <a:ln>
            <a:noFill/>
          </a:ln>
          <a:effectLst>
            <a:softEdge rad="3175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r>
              <a:rPr lang="ru-RU" altLang="ru-RU" sz="2400" b="1" dirty="0" smtClean="0">
                <a:solidFill>
                  <a:srgbClr val="33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А.В. </a:t>
            </a:r>
            <a:r>
              <a:rPr lang="ru-RU" altLang="ru-RU" sz="2400" b="1" dirty="0" err="1" smtClean="0">
                <a:solidFill>
                  <a:srgbClr val="33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Моравов</a:t>
            </a:r>
            <a:r>
              <a:rPr lang="ru-RU" altLang="ru-RU" sz="2400" b="1" dirty="0" smtClean="0">
                <a:solidFill>
                  <a:srgbClr val="33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«Первопечатник Иван Федоров».</a:t>
            </a:r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2843808" y="188913"/>
            <a:ext cx="5972175" cy="584200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  <a:effectLst>
            <a:softEdge rad="31750"/>
          </a:effectLst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3200" b="1" dirty="0">
                <a:solidFill>
                  <a:srgbClr val="CC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16 Лот «ВЕРНИСАЖ</a:t>
            </a:r>
            <a:r>
              <a:rPr lang="ru-RU" sz="32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»</a:t>
            </a:r>
          </a:p>
        </p:txBody>
      </p:sp>
      <p:sp>
        <p:nvSpPr>
          <p:cNvPr id="6" name="Управляющая кнопка: справка 5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8193088" y="5949950"/>
            <a:ext cx="641350" cy="574675"/>
          </a:xfrm>
          <a:prstGeom prst="actionButtonHelp">
            <a:avLst/>
          </a:prstGeom>
          <a:solidFill>
            <a:schemeClr val="accent1">
              <a:lumMod val="40000"/>
              <a:lumOff val="60000"/>
            </a:schemeClr>
          </a:solidFill>
          <a:ln w="9525" algn="ctr">
            <a:solidFill>
              <a:srgbClr val="978749"/>
            </a:solidFill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endParaRPr lang="ru-RU" dirty="0">
              <a:solidFill>
                <a:schemeClr val="lt1"/>
              </a:solidFill>
              <a:latin typeface="+mn-lt"/>
            </a:endParaRPr>
          </a:p>
        </p:txBody>
      </p:sp>
    </p:spTree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TextBox 3"/>
          <p:cNvSpPr txBox="1">
            <a:spLocks noChangeArrowheads="1"/>
          </p:cNvSpPr>
          <p:nvPr/>
        </p:nvSpPr>
        <p:spPr bwMode="auto">
          <a:xfrm>
            <a:off x="323850" y="4906963"/>
            <a:ext cx="8424863" cy="52322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2800" b="1" dirty="0">
                <a:solidFill>
                  <a:srgbClr val="CC0066"/>
                </a:solidFill>
                <a:cs typeface="Arial" charset="0"/>
              </a:rPr>
              <a:t>1564 - возникновение книгопечатания</a:t>
            </a:r>
          </a:p>
        </p:txBody>
      </p:sp>
      <p:pic>
        <p:nvPicPr>
          <p:cNvPr id="49157" name="Picture 4" descr="В Москве отметили юбилей первого русского книгопечатника Ивана Фёдорова :: Новости :: Минкомсвязь России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71700" y="664789"/>
            <a:ext cx="5328592" cy="3995863"/>
          </a:xfrm>
          <a:prstGeom prst="rect">
            <a:avLst/>
          </a:prstGeom>
          <a:noFill/>
          <a:ln>
            <a:noFill/>
          </a:ln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AutoShape 16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7888288" y="5935663"/>
            <a:ext cx="1009650" cy="595312"/>
          </a:xfrm>
          <a:prstGeom prst="cube">
            <a:avLst>
              <a:gd name="adj" fmla="val 23111"/>
            </a:avLst>
          </a:prstGeom>
          <a:solidFill>
            <a:schemeClr val="accent1">
              <a:lumMod val="40000"/>
              <a:lumOff val="60000"/>
            </a:schemeClr>
          </a:solidFill>
          <a:ln w="9525">
            <a:solidFill>
              <a:srgbClr val="978749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defRPr/>
            </a:pPr>
            <a:r>
              <a:rPr lang="ru-RU" altLang="ru-RU" sz="1100" b="1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В НАЧАЛО</a:t>
            </a:r>
          </a:p>
        </p:txBody>
      </p:sp>
      <p:pic>
        <p:nvPicPr>
          <p:cNvPr id="48133" name="Picture 2" descr="http://prodavezsira.narod.ru/pictures/subjects/notebook-1b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7475" y="5465763"/>
            <a:ext cx="1465263" cy="1220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5"/>
          <p:cNvSpPr>
            <a:spLocks noChangeArrowheads="1"/>
          </p:cNvSpPr>
          <p:nvPr/>
        </p:nvSpPr>
        <p:spPr bwMode="auto">
          <a:xfrm>
            <a:off x="3492500" y="823913"/>
            <a:ext cx="5000625" cy="2676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tabLst>
                <a:tab pos="457200" algn="l"/>
              </a:tabLst>
            </a:pPr>
            <a:r>
              <a:rPr lang="ru-RU" altLang="ru-RU" sz="2400" b="1">
                <a:solidFill>
                  <a:srgbClr val="333399"/>
                </a:solidFill>
              </a:rPr>
              <a:t>Постройте логическую цепочку из дат, назвав точные даты событий, изображённых на картине. Покажите развитие трех основных этапов борьбы русского народа с монголо-татарскими захватчиками. </a:t>
            </a:r>
          </a:p>
        </p:txBody>
      </p:sp>
      <p:sp>
        <p:nvSpPr>
          <p:cNvPr id="49155" name="Rectangle 14"/>
          <p:cNvSpPr>
            <a:spLocks noChangeArrowheads="1"/>
          </p:cNvSpPr>
          <p:nvPr/>
        </p:nvSpPr>
        <p:spPr bwMode="auto">
          <a:xfrm>
            <a:off x="323850" y="5157788"/>
            <a:ext cx="371157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0" hangingPunct="0"/>
            <a:r>
              <a:rPr lang="ru-RU" altLang="ru-RU" sz="2000" b="1">
                <a:solidFill>
                  <a:srgbClr val="333399"/>
                </a:solidFill>
              </a:rPr>
              <a:t>Разорение Рязани Батыем </a:t>
            </a:r>
          </a:p>
        </p:txBody>
      </p:sp>
      <p:sp>
        <p:nvSpPr>
          <p:cNvPr id="49156" name="Прямоугольник 12"/>
          <p:cNvSpPr>
            <a:spLocks noChangeArrowheads="1"/>
          </p:cNvSpPr>
          <p:nvPr/>
        </p:nvSpPr>
        <p:spPr bwMode="auto">
          <a:xfrm>
            <a:off x="3781425" y="5732463"/>
            <a:ext cx="4859338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2000" b="1">
                <a:solidFill>
                  <a:srgbClr val="333399"/>
                </a:solidFill>
              </a:rPr>
              <a:t>А.Д.Кившенко «Иван </a:t>
            </a:r>
            <a:r>
              <a:rPr lang="en-US" altLang="ru-RU" sz="2000" b="1">
                <a:solidFill>
                  <a:srgbClr val="333399"/>
                </a:solidFill>
              </a:rPr>
              <a:t>III</a:t>
            </a:r>
            <a:r>
              <a:rPr lang="ru-RU" altLang="ru-RU" sz="2000" b="1">
                <a:solidFill>
                  <a:srgbClr val="333399"/>
                </a:solidFill>
              </a:rPr>
              <a:t> топчет ханскую басму»</a:t>
            </a:r>
          </a:p>
        </p:txBody>
      </p:sp>
      <p:sp>
        <p:nvSpPr>
          <p:cNvPr id="49157" name="Прямоугольник 13"/>
          <p:cNvSpPr>
            <a:spLocks noChangeArrowheads="1"/>
          </p:cNvSpPr>
          <p:nvPr/>
        </p:nvSpPr>
        <p:spPr bwMode="auto">
          <a:xfrm>
            <a:off x="3414713" y="300038"/>
            <a:ext cx="45720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tabLst>
                <a:tab pos="457200" algn="l"/>
              </a:tabLst>
            </a:pPr>
            <a:r>
              <a:rPr lang="ru-RU" altLang="ru-RU" sz="3200" b="1" dirty="0" smtClean="0">
                <a:solidFill>
                  <a:srgbClr val="CC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charset="0"/>
              </a:rPr>
              <a:t>«Загадки </a:t>
            </a:r>
            <a:r>
              <a:rPr lang="ru-RU" altLang="ru-RU" sz="3200" b="1" dirty="0" err="1" smtClean="0">
                <a:solidFill>
                  <a:srgbClr val="CC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charset="0"/>
              </a:rPr>
              <a:t>Хроноса</a:t>
            </a:r>
            <a:r>
              <a:rPr lang="ru-RU" altLang="ru-RU" sz="3200" b="1" dirty="0" smtClean="0">
                <a:solidFill>
                  <a:srgbClr val="CC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charset="0"/>
              </a:rPr>
              <a:t>»</a:t>
            </a:r>
            <a:endParaRPr lang="ru-RU" altLang="ru-RU" sz="3200" b="1" dirty="0">
              <a:solidFill>
                <a:srgbClr val="CC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charset="0"/>
            </a:endParaRPr>
          </a:p>
        </p:txBody>
      </p:sp>
      <p:pic>
        <p:nvPicPr>
          <p:cNvPr id="50187" name="Рисунок 17" descr="Рисунок19.gif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24" r="4588" b="7620"/>
          <a:stretch/>
        </p:blipFill>
        <p:spPr bwMode="auto">
          <a:xfrm>
            <a:off x="529511" y="336600"/>
            <a:ext cx="3145509" cy="2156296"/>
          </a:xfrm>
          <a:prstGeom prst="rect">
            <a:avLst/>
          </a:prstGeom>
          <a:noFill/>
          <a:ln>
            <a:noFill/>
          </a:ln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0188" name="Рисунок 16" descr="Рисунок18.gif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38" t="5578" r="5638" b="5773"/>
          <a:stretch/>
        </p:blipFill>
        <p:spPr bwMode="auto">
          <a:xfrm>
            <a:off x="615060" y="2938407"/>
            <a:ext cx="2974410" cy="2218785"/>
          </a:xfrm>
          <a:prstGeom prst="rect">
            <a:avLst/>
          </a:prstGeom>
          <a:noFill/>
          <a:ln>
            <a:noFill/>
          </a:ln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0189" name="Рисунок 13" descr="Рисунок15.gif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56" t="5558" r="4335" b="4702"/>
          <a:stretch/>
        </p:blipFill>
        <p:spPr bwMode="auto">
          <a:xfrm>
            <a:off x="4481471" y="3501008"/>
            <a:ext cx="3330889" cy="2245429"/>
          </a:xfrm>
          <a:prstGeom prst="rect">
            <a:avLst/>
          </a:prstGeom>
          <a:noFill/>
          <a:ln>
            <a:noFill/>
          </a:ln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9161" name="Picture 11" descr="C:\Users\Юзер\Desktop\конкрс\Рисунок28000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027988" y="188913"/>
            <a:ext cx="1223962" cy="1133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162" name="Picture 2" descr="http://prodavezsira.narod.ru/pictures/subjects/notebook-1b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17475" y="5465763"/>
            <a:ext cx="1465263" cy="1220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9163" name="TextBox 11"/>
          <p:cNvSpPr txBox="1">
            <a:spLocks noChangeArrowheads="1"/>
          </p:cNvSpPr>
          <p:nvPr/>
        </p:nvSpPr>
        <p:spPr bwMode="auto">
          <a:xfrm>
            <a:off x="395536" y="2276872"/>
            <a:ext cx="332263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2000" b="1" dirty="0">
                <a:solidFill>
                  <a:srgbClr val="333399"/>
                </a:solidFill>
              </a:rPr>
              <a:t>А.П.Бубнов «Утро на Куликовом поле»</a:t>
            </a:r>
          </a:p>
        </p:txBody>
      </p:sp>
      <p:sp>
        <p:nvSpPr>
          <p:cNvPr id="17" name="Управляющая кнопка: справка 16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8193088" y="5949950"/>
            <a:ext cx="641350" cy="574675"/>
          </a:xfrm>
          <a:prstGeom prst="actionButtonHelp">
            <a:avLst/>
          </a:prstGeom>
          <a:solidFill>
            <a:schemeClr val="accent1">
              <a:lumMod val="40000"/>
              <a:lumOff val="60000"/>
            </a:schemeClr>
          </a:solidFill>
          <a:ln w="9525" algn="ctr">
            <a:solidFill>
              <a:srgbClr val="978749"/>
            </a:solidFill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endParaRPr lang="ru-RU" dirty="0">
              <a:solidFill>
                <a:schemeClr val="lt1"/>
              </a:solidFill>
              <a:latin typeface="+mn-lt"/>
            </a:endParaRPr>
          </a:p>
        </p:txBody>
      </p:sp>
    </p:spTree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14"/>
          <p:cNvSpPr>
            <a:spLocks noChangeArrowheads="1"/>
          </p:cNvSpPr>
          <p:nvPr/>
        </p:nvSpPr>
        <p:spPr bwMode="auto">
          <a:xfrm>
            <a:off x="1149350" y="5548313"/>
            <a:ext cx="2716213" cy="83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ru-RU" altLang="ru-RU" sz="2400" b="1">
                <a:solidFill>
                  <a:srgbClr val="333399"/>
                </a:solidFill>
              </a:rPr>
              <a:t>Разорение </a:t>
            </a:r>
          </a:p>
          <a:p>
            <a:pPr algn="ctr" eaLnBrk="0" hangingPunct="0"/>
            <a:r>
              <a:rPr lang="ru-RU" altLang="ru-RU" sz="2400" b="1">
                <a:solidFill>
                  <a:srgbClr val="333399"/>
                </a:solidFill>
              </a:rPr>
              <a:t>Рязани Батыем </a:t>
            </a:r>
          </a:p>
        </p:txBody>
      </p:sp>
      <p:sp>
        <p:nvSpPr>
          <p:cNvPr id="50179" name="TextBox 11"/>
          <p:cNvSpPr txBox="1">
            <a:spLocks noChangeArrowheads="1"/>
          </p:cNvSpPr>
          <p:nvPr/>
        </p:nvSpPr>
        <p:spPr bwMode="auto">
          <a:xfrm>
            <a:off x="5851525" y="1090613"/>
            <a:ext cx="2900363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2400" b="1">
                <a:solidFill>
                  <a:srgbClr val="333399"/>
                </a:solidFill>
              </a:rPr>
              <a:t>А.П.Бубнов </a:t>
            </a:r>
          </a:p>
          <a:p>
            <a:pPr algn="ctr"/>
            <a:r>
              <a:rPr lang="ru-RU" altLang="ru-RU" sz="2400" b="1">
                <a:solidFill>
                  <a:srgbClr val="333399"/>
                </a:solidFill>
              </a:rPr>
              <a:t>«Утро на Куликовом поле»</a:t>
            </a:r>
          </a:p>
        </p:txBody>
      </p:sp>
      <p:sp>
        <p:nvSpPr>
          <p:cNvPr id="50180" name="Прямоугольник 12"/>
          <p:cNvSpPr>
            <a:spLocks noChangeArrowheads="1"/>
          </p:cNvSpPr>
          <p:nvPr/>
        </p:nvSpPr>
        <p:spPr bwMode="auto">
          <a:xfrm>
            <a:off x="3924300" y="5548313"/>
            <a:ext cx="4859338" cy="83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2400" b="1">
                <a:solidFill>
                  <a:srgbClr val="333399"/>
                </a:solidFill>
              </a:rPr>
              <a:t>А.Д.Кившенко «Иван </a:t>
            </a:r>
            <a:r>
              <a:rPr lang="en-US" altLang="ru-RU" sz="2400" b="1">
                <a:solidFill>
                  <a:srgbClr val="333399"/>
                </a:solidFill>
              </a:rPr>
              <a:t>III</a:t>
            </a:r>
            <a:r>
              <a:rPr lang="ru-RU" altLang="ru-RU" sz="2400" b="1">
                <a:solidFill>
                  <a:srgbClr val="333399"/>
                </a:solidFill>
              </a:rPr>
              <a:t> топчет ханскую басму»</a:t>
            </a:r>
          </a:p>
        </p:txBody>
      </p:sp>
      <p:sp>
        <p:nvSpPr>
          <p:cNvPr id="50181" name="Прямоугольник 13"/>
          <p:cNvSpPr>
            <a:spLocks noChangeArrowheads="1"/>
          </p:cNvSpPr>
          <p:nvPr/>
        </p:nvSpPr>
        <p:spPr bwMode="auto">
          <a:xfrm>
            <a:off x="323850" y="2565400"/>
            <a:ext cx="8459788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tabLst>
                <a:tab pos="457200" algn="l"/>
              </a:tabLst>
            </a:pPr>
            <a:r>
              <a:rPr lang="ru-RU" altLang="ru-RU" sz="3200" b="1" dirty="0" smtClean="0">
                <a:solidFill>
                  <a:srgbClr val="CC0066"/>
                </a:solidFill>
                <a:cs typeface="Arial" charset="0"/>
              </a:rPr>
              <a:t>«Загадки </a:t>
            </a:r>
            <a:r>
              <a:rPr lang="ru-RU" altLang="ru-RU" sz="3200" b="1" dirty="0" err="1" smtClean="0">
                <a:solidFill>
                  <a:srgbClr val="CC0066"/>
                </a:solidFill>
                <a:cs typeface="Arial" charset="0"/>
              </a:rPr>
              <a:t>Хроноса</a:t>
            </a:r>
            <a:r>
              <a:rPr lang="ru-RU" altLang="ru-RU" sz="3200" b="1" dirty="0" smtClean="0">
                <a:solidFill>
                  <a:srgbClr val="CC0066"/>
                </a:solidFill>
                <a:cs typeface="Arial" charset="0"/>
              </a:rPr>
              <a:t>»</a:t>
            </a:r>
            <a:endParaRPr lang="ru-RU" altLang="ru-RU" sz="3200" b="1" dirty="0">
              <a:solidFill>
                <a:srgbClr val="CC0066"/>
              </a:solidFill>
              <a:cs typeface="Arial" charset="0"/>
            </a:endParaRPr>
          </a:p>
        </p:txBody>
      </p:sp>
      <p:sp>
        <p:nvSpPr>
          <p:cNvPr id="50182" name="TextBox 14"/>
          <p:cNvSpPr txBox="1">
            <a:spLocks noChangeArrowheads="1"/>
          </p:cNvSpPr>
          <p:nvPr/>
        </p:nvSpPr>
        <p:spPr bwMode="auto">
          <a:xfrm>
            <a:off x="6581775" y="523875"/>
            <a:ext cx="1439863" cy="46196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2400" b="1">
                <a:solidFill>
                  <a:srgbClr val="333399"/>
                </a:solidFill>
                <a:cs typeface="Arial" charset="0"/>
              </a:rPr>
              <a:t>1380</a:t>
            </a:r>
          </a:p>
        </p:txBody>
      </p:sp>
      <p:sp>
        <p:nvSpPr>
          <p:cNvPr id="50183" name="TextBox 15"/>
          <p:cNvSpPr txBox="1">
            <a:spLocks noChangeArrowheads="1"/>
          </p:cNvSpPr>
          <p:nvPr/>
        </p:nvSpPr>
        <p:spPr bwMode="auto">
          <a:xfrm>
            <a:off x="5754688" y="5157788"/>
            <a:ext cx="1439862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2400" b="1">
                <a:solidFill>
                  <a:srgbClr val="333399"/>
                </a:solidFill>
                <a:cs typeface="Arial" charset="0"/>
              </a:rPr>
              <a:t>1480</a:t>
            </a:r>
          </a:p>
        </p:txBody>
      </p:sp>
      <p:sp>
        <p:nvSpPr>
          <p:cNvPr id="50184" name="TextBox 16"/>
          <p:cNvSpPr txBox="1">
            <a:spLocks noChangeArrowheads="1"/>
          </p:cNvSpPr>
          <p:nvPr/>
        </p:nvSpPr>
        <p:spPr bwMode="auto">
          <a:xfrm>
            <a:off x="1822450" y="5157788"/>
            <a:ext cx="14414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2400" b="1">
                <a:solidFill>
                  <a:srgbClr val="333399"/>
                </a:solidFill>
                <a:cs typeface="Arial" charset="0"/>
              </a:rPr>
              <a:t>1237</a:t>
            </a:r>
          </a:p>
        </p:txBody>
      </p:sp>
      <p:pic>
        <p:nvPicPr>
          <p:cNvPr id="51213" name="Рисунок 17" descr="Рисунок19.gif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47" t="5405" r="4317" b="6402"/>
          <a:stretch/>
        </p:blipFill>
        <p:spPr bwMode="auto">
          <a:xfrm>
            <a:off x="2611140" y="458902"/>
            <a:ext cx="3306763" cy="2106002"/>
          </a:xfrm>
          <a:prstGeom prst="rect">
            <a:avLst/>
          </a:prstGeom>
          <a:noFill/>
          <a:ln>
            <a:noFill/>
          </a:ln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14" name="Рисунок 16" descr="Рисунок18.gif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04" t="7080" r="2923" b="5277"/>
          <a:stretch/>
        </p:blipFill>
        <p:spPr bwMode="auto">
          <a:xfrm>
            <a:off x="971600" y="3140968"/>
            <a:ext cx="3143250" cy="2082801"/>
          </a:xfrm>
          <a:prstGeom prst="rect">
            <a:avLst/>
          </a:prstGeom>
          <a:noFill/>
          <a:ln>
            <a:noFill/>
          </a:ln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15" name="Рисунок 13" descr="Рисунок15.gif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71" t="7235" r="3242" b="6495"/>
          <a:stretch/>
        </p:blipFill>
        <p:spPr bwMode="auto">
          <a:xfrm>
            <a:off x="4920201" y="3157128"/>
            <a:ext cx="3110274" cy="2066641"/>
          </a:xfrm>
          <a:prstGeom prst="rect">
            <a:avLst/>
          </a:prstGeom>
          <a:noFill/>
          <a:ln>
            <a:noFill/>
          </a:ln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0188" name="Picture 11" descr="C:\Users\Юзер\Desktop\конкрс\Рисунок28000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38125" y="188913"/>
            <a:ext cx="1223963" cy="1133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0189" name="Picture 2" descr="http://prodavezsira.narod.ru/pictures/subjects/notebook-1b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17475" y="5465763"/>
            <a:ext cx="1465263" cy="1220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AutoShape 16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7888288" y="5935663"/>
            <a:ext cx="1009650" cy="595312"/>
          </a:xfrm>
          <a:prstGeom prst="cube">
            <a:avLst>
              <a:gd name="adj" fmla="val 23111"/>
            </a:avLst>
          </a:prstGeom>
          <a:solidFill>
            <a:schemeClr val="accent1">
              <a:lumMod val="40000"/>
              <a:lumOff val="60000"/>
            </a:schemeClr>
          </a:solidFill>
          <a:ln w="9525">
            <a:solidFill>
              <a:srgbClr val="978749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defRPr/>
            </a:pPr>
            <a:r>
              <a:rPr lang="ru-RU" altLang="ru-RU" sz="1100" b="1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В НАЧАЛО</a:t>
            </a:r>
          </a:p>
        </p:txBody>
      </p:sp>
    </p:spTree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AutoShape 2"/>
          <p:cNvSpPr>
            <a:spLocks noChangeArrowheads="1"/>
          </p:cNvSpPr>
          <p:nvPr/>
        </p:nvSpPr>
        <p:spPr bwMode="auto">
          <a:xfrm>
            <a:off x="395288" y="765175"/>
            <a:ext cx="8424862" cy="172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ctr">
              <a:defRPr/>
            </a:pPr>
            <a:r>
              <a:rPr lang="ru-RU" sz="3600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/>
            </a:r>
            <a:br>
              <a:rPr lang="ru-RU" sz="3600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</a:br>
            <a:r>
              <a:rPr lang="ru-RU" sz="2800" b="1" dirty="0">
                <a:solidFill>
                  <a:srgbClr val="CC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       </a:t>
            </a:r>
          </a:p>
          <a:p>
            <a:pPr algn="ctr">
              <a:defRPr/>
            </a:pPr>
            <a:endParaRPr lang="ru-RU" sz="2800" b="1" dirty="0">
              <a:solidFill>
                <a:srgbClr val="CC006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>
              <a:defRPr/>
            </a:pPr>
            <a:r>
              <a:rPr lang="ru-RU" sz="3200" b="1" dirty="0">
                <a:solidFill>
                  <a:srgbClr val="CC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17 лот</a:t>
            </a:r>
          </a:p>
          <a:p>
            <a:pPr algn="ctr">
              <a:defRPr/>
            </a:pPr>
            <a:r>
              <a:rPr lang="ru-RU" sz="3200" b="1" dirty="0">
                <a:solidFill>
                  <a:srgbClr val="CC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«Историческая хроника»</a:t>
            </a:r>
            <a:br>
              <a:rPr lang="ru-RU" sz="3200" b="1" dirty="0">
                <a:solidFill>
                  <a:srgbClr val="CC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800" b="1" dirty="0">
                <a:solidFill>
                  <a:srgbClr val="CC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2800" b="1" dirty="0">
                <a:solidFill>
                  <a:srgbClr val="CC0066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ru-RU" sz="2800" b="1" dirty="0">
              <a:solidFill>
                <a:srgbClr val="CC006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1203" name="Text Box 6"/>
          <p:cNvSpPr txBox="1">
            <a:spLocks noChangeArrowheads="1"/>
          </p:cNvSpPr>
          <p:nvPr/>
        </p:nvSpPr>
        <p:spPr bwMode="auto">
          <a:xfrm>
            <a:off x="395288" y="1916113"/>
            <a:ext cx="6192837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2400" b="1" dirty="0" smtClean="0">
                <a:solidFill>
                  <a:srgbClr val="333399"/>
                </a:solidFill>
                <a:cs typeface="Arial" charset="0"/>
              </a:rPr>
              <a:t>Определите по фрагменту из летописей или исторических сочинений, когда произошли эти события.</a:t>
            </a:r>
            <a:endParaRPr lang="ru-RU" altLang="ru-RU" sz="2400" b="1" dirty="0">
              <a:solidFill>
                <a:srgbClr val="333399"/>
              </a:solidFill>
              <a:cs typeface="Arial" charset="0"/>
            </a:endParaRPr>
          </a:p>
        </p:txBody>
      </p:sp>
      <p:sp>
        <p:nvSpPr>
          <p:cNvPr id="51204" name="Rectangle 8"/>
          <p:cNvSpPr>
            <a:spLocks noChangeArrowheads="1"/>
          </p:cNvSpPr>
          <p:nvPr/>
        </p:nvSpPr>
        <p:spPr bwMode="auto">
          <a:xfrm>
            <a:off x="395288" y="3789363"/>
            <a:ext cx="5929312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2400" b="1" i="1">
                <a:solidFill>
                  <a:srgbClr val="333399"/>
                </a:solidFill>
              </a:rPr>
              <a:t>«ДА БУДЕТ КИЕВ –МАТЕРЬЮ </a:t>
            </a:r>
          </a:p>
          <a:p>
            <a:pPr algn="ctr"/>
            <a:r>
              <a:rPr lang="ru-RU" altLang="ru-RU" sz="2400" b="1" i="1">
                <a:solidFill>
                  <a:srgbClr val="333399"/>
                </a:solidFill>
              </a:rPr>
              <a:t>ГОРОДОВ РУССКИХ!»</a:t>
            </a:r>
          </a:p>
          <a:p>
            <a:pPr algn="ctr"/>
            <a:r>
              <a:rPr lang="ru-RU" altLang="ru-RU" sz="2400" b="1" i="1">
                <a:solidFill>
                  <a:srgbClr val="333399"/>
                </a:solidFill>
              </a:rPr>
              <a:t>(«Повесть временных лет»)</a:t>
            </a:r>
          </a:p>
        </p:txBody>
      </p:sp>
      <p:pic>
        <p:nvPicPr>
          <p:cNvPr id="52231" name="Picture 10" descr="C:\Users\Юзер\Desktop\конкрс\111.gif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18" t="2942" r="6776" b="3979"/>
          <a:stretch/>
        </p:blipFill>
        <p:spPr bwMode="auto">
          <a:xfrm>
            <a:off x="6156177" y="2293166"/>
            <a:ext cx="2084536" cy="3840934"/>
          </a:xfrm>
          <a:prstGeom prst="rect">
            <a:avLst/>
          </a:prstGeom>
          <a:noFill/>
          <a:ln>
            <a:noFill/>
          </a:ln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06" name="Picture 2" descr="http://prodavezsira.narod.ru/pictures/subjects/notebook-1b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7475" y="5465763"/>
            <a:ext cx="1465263" cy="1220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Управляющая кнопка: справка 9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8193088" y="5949950"/>
            <a:ext cx="641350" cy="574675"/>
          </a:xfrm>
          <a:prstGeom prst="actionButtonHelp">
            <a:avLst/>
          </a:prstGeom>
          <a:solidFill>
            <a:schemeClr val="accent1">
              <a:lumMod val="40000"/>
              <a:lumOff val="60000"/>
            </a:schemeClr>
          </a:solidFill>
          <a:ln w="9525" algn="ctr">
            <a:solidFill>
              <a:srgbClr val="978749"/>
            </a:solidFill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endParaRPr lang="ru-RU" dirty="0">
              <a:solidFill>
                <a:schemeClr val="lt1"/>
              </a:solidFill>
              <a:latin typeface="+mn-lt"/>
            </a:endParaRPr>
          </a:p>
        </p:txBody>
      </p:sp>
    </p:spTree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TextBox 2"/>
          <p:cNvSpPr txBox="1">
            <a:spLocks noChangeArrowheads="1"/>
          </p:cNvSpPr>
          <p:nvPr/>
        </p:nvSpPr>
        <p:spPr bwMode="auto">
          <a:xfrm>
            <a:off x="323850" y="4902200"/>
            <a:ext cx="8496300" cy="95410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2800" b="1" dirty="0">
                <a:solidFill>
                  <a:srgbClr val="CC0066"/>
                </a:solidFill>
                <a:cs typeface="Arial" charset="0"/>
              </a:rPr>
              <a:t>882-создание </a:t>
            </a:r>
          </a:p>
          <a:p>
            <a:pPr algn="ctr"/>
            <a:r>
              <a:rPr lang="ru-RU" altLang="ru-RU" sz="2800" b="1" dirty="0">
                <a:solidFill>
                  <a:srgbClr val="CC0066"/>
                </a:solidFill>
                <a:cs typeface="Arial" charset="0"/>
              </a:rPr>
              <a:t>Древнерусского государства</a:t>
            </a:r>
          </a:p>
        </p:txBody>
      </p:sp>
      <p:pic>
        <p:nvPicPr>
          <p:cNvPr id="53252" name="Picture 10" descr="C:\Users\Юзер\Desktop\конкрс\111.gif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41" t="2439" r="4487" b="2988"/>
          <a:stretch/>
        </p:blipFill>
        <p:spPr bwMode="auto">
          <a:xfrm>
            <a:off x="3733800" y="762000"/>
            <a:ext cx="2171700" cy="3911600"/>
          </a:xfrm>
          <a:prstGeom prst="rect">
            <a:avLst/>
          </a:prstGeom>
          <a:noFill/>
          <a:ln>
            <a:noFill/>
          </a:ln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228" name="Picture 2" descr="http://prodavezsira.narod.ru/pictures/subjects/notebook-1b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7475" y="5465763"/>
            <a:ext cx="1465263" cy="1220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AutoShape 16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7888288" y="5935663"/>
            <a:ext cx="1009650" cy="595312"/>
          </a:xfrm>
          <a:prstGeom prst="cube">
            <a:avLst>
              <a:gd name="adj" fmla="val 23111"/>
            </a:avLst>
          </a:prstGeom>
          <a:solidFill>
            <a:schemeClr val="accent1">
              <a:lumMod val="40000"/>
              <a:lumOff val="60000"/>
            </a:schemeClr>
          </a:solidFill>
          <a:ln w="9525">
            <a:solidFill>
              <a:srgbClr val="978749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defRPr/>
            </a:pPr>
            <a:r>
              <a:rPr lang="ru-RU" altLang="ru-RU" sz="1100" b="1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В НАЧАЛО</a:t>
            </a:r>
          </a:p>
        </p:txBody>
      </p:sp>
    </p:spTree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AutoShape 5" descr="Question Images Clipart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 altLang="ru-RU"/>
          </a:p>
        </p:txBody>
      </p:sp>
      <p:sp>
        <p:nvSpPr>
          <p:cNvPr id="7171" name="AutoShape 7" descr="Question Images Clipart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 altLang="ru-RU"/>
          </a:p>
        </p:txBody>
      </p:sp>
      <p:sp>
        <p:nvSpPr>
          <p:cNvPr id="7172" name="AutoShape 9" descr="Question Images Clipart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 altLang="ru-RU"/>
          </a:p>
        </p:txBody>
      </p:sp>
      <p:sp>
        <p:nvSpPr>
          <p:cNvPr id="7173" name="AutoShape 11" descr="Question Images Clipart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 altLang="ru-RU"/>
          </a:p>
        </p:txBody>
      </p:sp>
      <p:sp>
        <p:nvSpPr>
          <p:cNvPr id="7174" name="Rectangle 3"/>
          <p:cNvSpPr>
            <a:spLocks noChangeArrowheads="1"/>
          </p:cNvSpPr>
          <p:nvPr/>
        </p:nvSpPr>
        <p:spPr bwMode="auto">
          <a:xfrm>
            <a:off x="2339975" y="1484313"/>
            <a:ext cx="3097213" cy="2305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82880" tIns="91440"/>
          <a:lstStyle/>
          <a:p>
            <a:pPr marL="265113" indent="-265113">
              <a:lnSpc>
                <a:spcPct val="90000"/>
              </a:lnSpc>
              <a:spcBef>
                <a:spcPts val="250"/>
              </a:spcBef>
              <a:buClr>
                <a:schemeClr val="accent1"/>
              </a:buClr>
              <a:buSzPct val="80000"/>
              <a:buFont typeface="Wingdings 2" pitchFamily="18" charset="2"/>
              <a:buChar char=""/>
            </a:pPr>
            <a:endParaRPr lang="ru-RU" altLang="ru-RU" sz="2000" b="1">
              <a:solidFill>
                <a:schemeClr val="accent2"/>
              </a:solidFill>
              <a:latin typeface="Century" pitchFamily="18" charset="0"/>
            </a:endParaRPr>
          </a:p>
          <a:p>
            <a:pPr marL="265113" indent="-265113">
              <a:lnSpc>
                <a:spcPct val="90000"/>
              </a:lnSpc>
              <a:spcBef>
                <a:spcPts val="250"/>
              </a:spcBef>
              <a:buClr>
                <a:schemeClr val="accent1"/>
              </a:buClr>
              <a:buSzPct val="80000"/>
              <a:buFont typeface="Wingdings 2" pitchFamily="18" charset="2"/>
              <a:buChar char=""/>
            </a:pPr>
            <a:r>
              <a:rPr lang="ru-RU" altLang="ru-RU" sz="2400" b="1">
                <a:solidFill>
                  <a:srgbClr val="333399"/>
                </a:solidFill>
                <a:cs typeface="Arial" charset="0"/>
              </a:rPr>
              <a:t>СМЕРД-</a:t>
            </a:r>
          </a:p>
          <a:p>
            <a:pPr marL="265113" indent="-265113">
              <a:lnSpc>
                <a:spcPct val="90000"/>
              </a:lnSpc>
              <a:spcBef>
                <a:spcPts val="250"/>
              </a:spcBef>
              <a:buClr>
                <a:schemeClr val="accent1"/>
              </a:buClr>
              <a:buSzPct val="80000"/>
              <a:buFont typeface="Wingdings 2" pitchFamily="18" charset="2"/>
              <a:buChar char=""/>
            </a:pPr>
            <a:endParaRPr lang="ru-RU" altLang="ru-RU" sz="2000">
              <a:solidFill>
                <a:srgbClr val="333399"/>
              </a:solidFill>
              <a:cs typeface="Arial" charset="0"/>
            </a:endParaRPr>
          </a:p>
          <a:p>
            <a:pPr marL="265113" indent="-265113">
              <a:lnSpc>
                <a:spcPct val="90000"/>
              </a:lnSpc>
              <a:spcBef>
                <a:spcPts val="250"/>
              </a:spcBef>
              <a:buClr>
                <a:schemeClr val="accent1"/>
              </a:buClr>
              <a:buSzPct val="80000"/>
              <a:buFont typeface="Wingdings 2" pitchFamily="18" charset="2"/>
              <a:buChar char=""/>
            </a:pPr>
            <a:r>
              <a:rPr lang="ru-RU" altLang="ru-RU" sz="2400" b="1">
                <a:solidFill>
                  <a:srgbClr val="333399"/>
                </a:solidFill>
                <a:cs typeface="Arial" charset="0"/>
              </a:rPr>
              <a:t>ЯРЛЫК-</a:t>
            </a:r>
          </a:p>
          <a:p>
            <a:pPr marL="265113" indent="-265113">
              <a:lnSpc>
                <a:spcPct val="90000"/>
              </a:lnSpc>
              <a:spcBef>
                <a:spcPts val="250"/>
              </a:spcBef>
              <a:buClr>
                <a:schemeClr val="accent1"/>
              </a:buClr>
              <a:buSzPct val="80000"/>
              <a:buFont typeface="Wingdings 2" pitchFamily="18" charset="2"/>
              <a:buChar char=""/>
            </a:pPr>
            <a:endParaRPr lang="ru-RU" altLang="ru-RU" sz="2400" b="1">
              <a:solidFill>
                <a:srgbClr val="333399"/>
              </a:solidFill>
              <a:cs typeface="Arial" charset="0"/>
            </a:endParaRPr>
          </a:p>
          <a:p>
            <a:pPr marL="265113" indent="-265113">
              <a:lnSpc>
                <a:spcPct val="90000"/>
              </a:lnSpc>
              <a:spcBef>
                <a:spcPts val="250"/>
              </a:spcBef>
              <a:buClr>
                <a:schemeClr val="accent1"/>
              </a:buClr>
              <a:buSzPct val="80000"/>
              <a:buFont typeface="Wingdings 2" pitchFamily="18" charset="2"/>
              <a:buChar char=""/>
            </a:pPr>
            <a:r>
              <a:rPr lang="ru-RU" altLang="ru-RU" sz="2400" b="1">
                <a:solidFill>
                  <a:srgbClr val="333399"/>
                </a:solidFill>
                <a:cs typeface="Arial" charset="0"/>
              </a:rPr>
              <a:t>СТОГЛАВ</a:t>
            </a:r>
          </a:p>
          <a:p>
            <a:pPr marL="265113" indent="-265113">
              <a:lnSpc>
                <a:spcPct val="90000"/>
              </a:lnSpc>
              <a:spcBef>
                <a:spcPts val="250"/>
              </a:spcBef>
              <a:buClr>
                <a:schemeClr val="accent1"/>
              </a:buClr>
              <a:buSzPct val="80000"/>
              <a:buFont typeface="Wingdings 2" pitchFamily="18" charset="2"/>
              <a:buChar char=""/>
            </a:pPr>
            <a:endParaRPr lang="ru-RU" altLang="ru-RU" sz="2400" b="1">
              <a:solidFill>
                <a:schemeClr val="accent2"/>
              </a:solidFill>
              <a:latin typeface="Centaur" pitchFamily="18" charset="0"/>
            </a:endParaRPr>
          </a:p>
          <a:p>
            <a:pPr marL="265113" indent="-265113">
              <a:lnSpc>
                <a:spcPct val="90000"/>
              </a:lnSpc>
              <a:spcBef>
                <a:spcPts val="250"/>
              </a:spcBef>
              <a:buClr>
                <a:schemeClr val="accent1"/>
              </a:buClr>
              <a:buSzPct val="80000"/>
              <a:buFont typeface="Wingdings 2" pitchFamily="18" charset="2"/>
              <a:buChar char=""/>
            </a:pPr>
            <a:r>
              <a:rPr lang="ru-RU" altLang="ru-RU" sz="2400" b="1">
                <a:solidFill>
                  <a:srgbClr val="333399"/>
                </a:solidFill>
                <a:cs typeface="Arial" charset="0"/>
              </a:rPr>
              <a:t>СТРЕЛЬЦЫ</a:t>
            </a:r>
          </a:p>
          <a:p>
            <a:pPr marL="265113" indent="-265113">
              <a:lnSpc>
                <a:spcPct val="90000"/>
              </a:lnSpc>
              <a:spcBef>
                <a:spcPts val="250"/>
              </a:spcBef>
              <a:buClr>
                <a:schemeClr val="accent1"/>
              </a:buClr>
              <a:buSzPct val="80000"/>
              <a:buFont typeface="Wingdings 2" pitchFamily="18" charset="2"/>
              <a:buChar char=""/>
            </a:pPr>
            <a:endParaRPr lang="ru-RU" altLang="ru-RU" sz="2400" b="1">
              <a:solidFill>
                <a:srgbClr val="333399"/>
              </a:solidFill>
              <a:cs typeface="Arial" charset="0"/>
            </a:endParaRPr>
          </a:p>
          <a:p>
            <a:pPr marL="265113" indent="-265113">
              <a:lnSpc>
                <a:spcPct val="90000"/>
              </a:lnSpc>
              <a:spcBef>
                <a:spcPts val="250"/>
              </a:spcBef>
              <a:buClr>
                <a:schemeClr val="accent1"/>
              </a:buClr>
              <a:buSzPct val="80000"/>
              <a:buFont typeface="Wingdings 2" pitchFamily="18" charset="2"/>
              <a:buChar char=""/>
            </a:pPr>
            <a:r>
              <a:rPr lang="ru-RU" altLang="ru-RU" sz="2400" b="1">
                <a:solidFill>
                  <a:srgbClr val="333399"/>
                </a:solidFill>
                <a:cs typeface="Arial" charset="0"/>
              </a:rPr>
              <a:t>ОПРИЧНИНА</a:t>
            </a:r>
          </a:p>
          <a:p>
            <a:pPr marL="265113" indent="-265113">
              <a:lnSpc>
                <a:spcPct val="90000"/>
              </a:lnSpc>
              <a:spcBef>
                <a:spcPts val="250"/>
              </a:spcBef>
              <a:buClr>
                <a:schemeClr val="accent1"/>
              </a:buClr>
              <a:buSzPct val="80000"/>
              <a:buFont typeface="Wingdings 2" pitchFamily="18" charset="2"/>
              <a:buChar char=""/>
            </a:pPr>
            <a:endParaRPr lang="ru-RU" altLang="ru-RU" sz="2400" b="1">
              <a:solidFill>
                <a:schemeClr val="accent2"/>
              </a:solidFill>
              <a:latin typeface="Centaur" pitchFamily="18" charset="0"/>
            </a:endParaRPr>
          </a:p>
          <a:p>
            <a:pPr marL="265113" indent="-265113">
              <a:lnSpc>
                <a:spcPct val="90000"/>
              </a:lnSpc>
              <a:spcBef>
                <a:spcPts val="250"/>
              </a:spcBef>
              <a:buClr>
                <a:schemeClr val="accent1"/>
              </a:buClr>
              <a:buSzPct val="80000"/>
              <a:buFont typeface="Wingdings 2" pitchFamily="18" charset="2"/>
              <a:buChar char=""/>
            </a:pPr>
            <a:endParaRPr lang="ru-RU" altLang="ru-RU" sz="2000">
              <a:latin typeface="Centaur" pitchFamily="18" charset="0"/>
            </a:endParaRPr>
          </a:p>
          <a:p>
            <a:pPr marL="265113" indent="-265113">
              <a:lnSpc>
                <a:spcPct val="90000"/>
              </a:lnSpc>
              <a:spcBef>
                <a:spcPts val="250"/>
              </a:spcBef>
              <a:buClr>
                <a:schemeClr val="accent1"/>
              </a:buClr>
              <a:buSzPct val="80000"/>
              <a:buFont typeface="Wingdings 2" pitchFamily="18" charset="2"/>
              <a:buChar char=""/>
            </a:pPr>
            <a:endParaRPr lang="ru-RU" altLang="ru-RU" sz="2000">
              <a:latin typeface="Verdana" pitchFamily="34" charset="0"/>
            </a:endParaRPr>
          </a:p>
        </p:txBody>
      </p:sp>
      <p:sp>
        <p:nvSpPr>
          <p:cNvPr id="8201" name="Rectangle 6"/>
          <p:cNvSpPr>
            <a:spLocks noChangeArrowheads="1"/>
          </p:cNvSpPr>
          <p:nvPr/>
        </p:nvSpPr>
        <p:spPr bwMode="auto">
          <a:xfrm>
            <a:off x="5148263" y="1628775"/>
            <a:ext cx="1368425" cy="647700"/>
          </a:xfrm>
          <a:prstGeom prst="rect">
            <a:avLst/>
          </a:prstGeom>
          <a:gradFill rotWithShape="1">
            <a:gsLst>
              <a:gs pos="0">
                <a:srgbClr val="9A9A52"/>
              </a:gs>
              <a:gs pos="50000">
                <a:srgbClr val="DDDD79"/>
              </a:gs>
              <a:gs pos="100000">
                <a:srgbClr val="FFFF91"/>
              </a:gs>
            </a:gsLst>
            <a:lin ang="16200000" scaled="1"/>
          </a:gradFill>
          <a:ln w="9525">
            <a:noFill/>
            <a:miter lim="800000"/>
            <a:headEnd/>
            <a:tailEnd/>
          </a:ln>
          <a:effectLst>
            <a:softEdge rad="63500"/>
          </a:effec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defRPr/>
            </a:pPr>
            <a:endParaRPr lang="ru-RU" altLang="ru-RU" sz="2800" b="1" smtClean="0">
              <a:solidFill>
                <a:schemeClr val="accent2"/>
              </a:solidFill>
              <a:latin typeface="Times New Roman" pitchFamily="18" charset="0"/>
            </a:endParaRPr>
          </a:p>
        </p:txBody>
      </p:sp>
      <p:sp>
        <p:nvSpPr>
          <p:cNvPr id="8202" name="Rectangle 4"/>
          <p:cNvSpPr>
            <a:spLocks noChangeArrowheads="1"/>
          </p:cNvSpPr>
          <p:nvPr/>
        </p:nvSpPr>
        <p:spPr bwMode="auto">
          <a:xfrm>
            <a:off x="5148263" y="2420938"/>
            <a:ext cx="1368425" cy="647700"/>
          </a:xfrm>
          <a:prstGeom prst="rect">
            <a:avLst/>
          </a:prstGeom>
          <a:gradFill rotWithShape="1">
            <a:gsLst>
              <a:gs pos="0">
                <a:srgbClr val="9A9A52"/>
              </a:gs>
              <a:gs pos="50000">
                <a:srgbClr val="DDDD79"/>
              </a:gs>
              <a:gs pos="100000">
                <a:srgbClr val="FFFF91"/>
              </a:gs>
            </a:gsLst>
            <a:lin ang="16200000" scaled="1"/>
          </a:gradFill>
          <a:ln w="9525">
            <a:noFill/>
            <a:miter lim="800000"/>
            <a:headEnd/>
            <a:tailEnd/>
          </a:ln>
          <a:effectLst>
            <a:softEdge rad="63500"/>
          </a:effec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defRPr/>
            </a:pPr>
            <a:endParaRPr lang="ru-RU" altLang="ru-RU" sz="3200" b="1" smtClean="0">
              <a:solidFill>
                <a:schemeClr val="accent2"/>
              </a:solidFill>
              <a:latin typeface="Times New Roman" pitchFamily="18" charset="0"/>
            </a:endParaRPr>
          </a:p>
        </p:txBody>
      </p:sp>
      <p:sp>
        <p:nvSpPr>
          <p:cNvPr id="8203" name="Rectangle 4"/>
          <p:cNvSpPr>
            <a:spLocks noChangeArrowheads="1"/>
          </p:cNvSpPr>
          <p:nvPr/>
        </p:nvSpPr>
        <p:spPr bwMode="auto">
          <a:xfrm>
            <a:off x="5148263" y="3213100"/>
            <a:ext cx="1368425" cy="647700"/>
          </a:xfrm>
          <a:prstGeom prst="rect">
            <a:avLst/>
          </a:prstGeom>
          <a:gradFill rotWithShape="1">
            <a:gsLst>
              <a:gs pos="0">
                <a:srgbClr val="9A9A52"/>
              </a:gs>
              <a:gs pos="50000">
                <a:srgbClr val="DDDD79"/>
              </a:gs>
              <a:gs pos="100000">
                <a:srgbClr val="FFFF91"/>
              </a:gs>
            </a:gsLst>
            <a:lin ang="16200000" scaled="1"/>
          </a:gradFill>
          <a:ln w="9525">
            <a:noFill/>
            <a:miter lim="800000"/>
            <a:headEnd/>
            <a:tailEnd/>
          </a:ln>
          <a:effectLst>
            <a:softEdge rad="63500"/>
          </a:effec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defRPr/>
            </a:pPr>
            <a:endParaRPr lang="ru-RU" altLang="ru-RU" sz="3200" b="1" smtClean="0">
              <a:solidFill>
                <a:schemeClr val="accent2"/>
              </a:solidFill>
              <a:latin typeface="Times New Roman" pitchFamily="18" charset="0"/>
            </a:endParaRPr>
          </a:p>
        </p:txBody>
      </p:sp>
      <p:sp>
        <p:nvSpPr>
          <p:cNvPr id="8204" name="Rectangle 4"/>
          <p:cNvSpPr>
            <a:spLocks noChangeArrowheads="1"/>
          </p:cNvSpPr>
          <p:nvPr/>
        </p:nvSpPr>
        <p:spPr bwMode="auto">
          <a:xfrm>
            <a:off x="5148263" y="3933825"/>
            <a:ext cx="1368425" cy="719138"/>
          </a:xfrm>
          <a:prstGeom prst="rect">
            <a:avLst/>
          </a:prstGeom>
          <a:gradFill rotWithShape="1">
            <a:gsLst>
              <a:gs pos="0">
                <a:srgbClr val="9A9A52"/>
              </a:gs>
              <a:gs pos="50000">
                <a:srgbClr val="DDDD79"/>
              </a:gs>
              <a:gs pos="100000">
                <a:srgbClr val="FFFF91"/>
              </a:gs>
            </a:gsLst>
            <a:lin ang="16200000" scaled="1"/>
          </a:gradFill>
          <a:ln w="9525">
            <a:noFill/>
            <a:miter lim="800000"/>
            <a:headEnd/>
            <a:tailEnd/>
          </a:ln>
          <a:effectLst>
            <a:softEdge rad="63500"/>
          </a:effec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defRPr/>
            </a:pPr>
            <a:endParaRPr lang="ru-RU" altLang="ru-RU" sz="3200" b="1" smtClean="0">
              <a:solidFill>
                <a:schemeClr val="accent2"/>
              </a:solidFill>
              <a:latin typeface="Times New Roman" pitchFamily="18" charset="0"/>
            </a:endParaRPr>
          </a:p>
        </p:txBody>
      </p:sp>
      <p:sp>
        <p:nvSpPr>
          <p:cNvPr id="28674" name="AutoShape 2"/>
          <p:cNvSpPr>
            <a:spLocks noChangeArrowheads="1"/>
          </p:cNvSpPr>
          <p:nvPr/>
        </p:nvSpPr>
        <p:spPr bwMode="auto">
          <a:xfrm>
            <a:off x="2268538" y="981075"/>
            <a:ext cx="6048375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>
              <a:defRPr/>
            </a:pPr>
            <a:endParaRPr lang="ru-RU" sz="4000" b="1" dirty="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Centaur" pitchFamily="18" charset="0"/>
            </a:endParaRPr>
          </a:p>
        </p:txBody>
      </p:sp>
      <p:sp>
        <p:nvSpPr>
          <p:cNvPr id="7188" name="Rectangle 22"/>
          <p:cNvSpPr>
            <a:spLocks noChangeArrowheads="1"/>
          </p:cNvSpPr>
          <p:nvPr/>
        </p:nvSpPr>
        <p:spPr bwMode="auto">
          <a:xfrm>
            <a:off x="1979613" y="908050"/>
            <a:ext cx="5688012" cy="7620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2400" b="1">
                <a:solidFill>
                  <a:srgbClr val="FF0000"/>
                </a:solidFill>
              </a:rPr>
              <a:t>   </a:t>
            </a:r>
            <a:r>
              <a:rPr lang="ru-RU" altLang="ru-RU" sz="2000" b="1">
                <a:solidFill>
                  <a:srgbClr val="CC0066"/>
                </a:solidFill>
                <a:latin typeface="Centaur" pitchFamily="18" charset="0"/>
              </a:rPr>
              <a:t>КОГДА  МОГЛИ ПОЯВИТЬСЯ ЭТИ                 ТЕРМИНЫ?</a:t>
            </a:r>
          </a:p>
        </p:txBody>
      </p:sp>
      <p:sp>
        <p:nvSpPr>
          <p:cNvPr id="8207" name="Rectangle 4"/>
          <p:cNvSpPr>
            <a:spLocks noChangeArrowheads="1"/>
          </p:cNvSpPr>
          <p:nvPr/>
        </p:nvSpPr>
        <p:spPr bwMode="auto">
          <a:xfrm>
            <a:off x="5148263" y="4797425"/>
            <a:ext cx="1368425" cy="719138"/>
          </a:xfrm>
          <a:prstGeom prst="rect">
            <a:avLst/>
          </a:prstGeom>
          <a:gradFill rotWithShape="1">
            <a:gsLst>
              <a:gs pos="0">
                <a:srgbClr val="9A9A52"/>
              </a:gs>
              <a:gs pos="50000">
                <a:srgbClr val="DDDD79"/>
              </a:gs>
              <a:gs pos="100000">
                <a:srgbClr val="FFFF91"/>
              </a:gs>
            </a:gsLst>
            <a:lin ang="16200000" scaled="1"/>
          </a:gradFill>
          <a:ln w="9525">
            <a:noFill/>
            <a:miter lim="800000"/>
            <a:headEnd/>
            <a:tailEnd/>
          </a:ln>
          <a:effectLst>
            <a:softEdge rad="63500"/>
          </a:effec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defRPr/>
            </a:pPr>
            <a:endParaRPr lang="ru-RU" altLang="ru-RU" sz="3200" b="1" smtClean="0">
              <a:solidFill>
                <a:schemeClr val="accent2"/>
              </a:solidFill>
              <a:latin typeface="Times New Roman" pitchFamily="18" charset="0"/>
            </a:endParaRPr>
          </a:p>
        </p:txBody>
      </p:sp>
      <p:sp>
        <p:nvSpPr>
          <p:cNvPr id="17" name="Управляющая кнопка: справка 16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8193088" y="5949950"/>
            <a:ext cx="641350" cy="574675"/>
          </a:xfrm>
          <a:prstGeom prst="actionButtonHelp">
            <a:avLst/>
          </a:prstGeom>
          <a:solidFill>
            <a:schemeClr val="accent1">
              <a:lumMod val="40000"/>
              <a:lumOff val="60000"/>
            </a:schemeClr>
          </a:solidFill>
          <a:ln w="9525" algn="ctr">
            <a:solidFill>
              <a:srgbClr val="978749"/>
            </a:solidFill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endParaRPr lang="ru-RU" dirty="0">
              <a:solidFill>
                <a:schemeClr val="lt1"/>
              </a:solidFill>
              <a:latin typeface="+mn-lt"/>
            </a:endParaRPr>
          </a:p>
        </p:txBody>
      </p:sp>
      <p:pic>
        <p:nvPicPr>
          <p:cNvPr id="7193" name="Picture 2" descr="http://prodavezsira.narod.ru/pictures/subjects/notebook-1b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7475" y="5465763"/>
            <a:ext cx="1465263" cy="1220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94" name="Picture 11" descr="C:\Users\Юзер\Desktop\конкрс\Рисунок28000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8125" y="188913"/>
            <a:ext cx="1223963" cy="1133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4"/>
          <p:cNvSpPr>
            <a:spLocks noChangeArrowheads="1"/>
          </p:cNvSpPr>
          <p:nvPr/>
        </p:nvSpPr>
        <p:spPr bwMode="auto">
          <a:xfrm>
            <a:off x="2484438" y="692150"/>
            <a:ext cx="5759450" cy="591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 altLang="ru-RU">
              <a:solidFill>
                <a:schemeClr val="accent2"/>
              </a:solidFill>
            </a:endParaRPr>
          </a:p>
          <a:p>
            <a:pPr algn="ctr"/>
            <a:r>
              <a:rPr lang="ru-RU" altLang="ru-RU" sz="2400" b="1">
                <a:solidFill>
                  <a:srgbClr val="333399"/>
                </a:solidFill>
              </a:rPr>
              <a:t>«…И когда стало смеркаться, приказала… своим воинам пустить голубей и воробьев…И так загорелись где голубятни, где клети, где сараи и сеновалы. И не было двора, где бы не горело. И побежали люди из города, и приказала… воинам своим хватать их. И так взяла город и сожгла его, городских же старейшин забрала в плен, а прочих людей убила, а третьих отдала в рабство мужам своим, а остальных оставила платить дань».</a:t>
            </a:r>
          </a:p>
          <a:p>
            <a:pPr algn="ctr"/>
            <a:r>
              <a:rPr lang="ru-RU" altLang="ru-RU" sz="2400" b="1">
                <a:solidFill>
                  <a:srgbClr val="333399"/>
                </a:solidFill>
              </a:rPr>
              <a:t>(«Повесть  Временных лет»)</a:t>
            </a:r>
          </a:p>
        </p:txBody>
      </p:sp>
      <p:sp>
        <p:nvSpPr>
          <p:cNvPr id="8" name="AutoShape 2"/>
          <p:cNvSpPr>
            <a:spLocks noChangeArrowheads="1"/>
          </p:cNvSpPr>
          <p:nvPr/>
        </p:nvSpPr>
        <p:spPr bwMode="auto">
          <a:xfrm>
            <a:off x="323850" y="-171450"/>
            <a:ext cx="8561388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ctr">
              <a:defRPr/>
            </a:pPr>
            <a:r>
              <a:rPr lang="ru-RU" sz="3200" b="1" dirty="0">
                <a:solidFill>
                  <a:srgbClr val="CC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18 лот «Историческая хроника»</a:t>
            </a:r>
            <a:r>
              <a:rPr lang="ru-RU" sz="3200" dirty="0">
                <a:solidFill>
                  <a:srgbClr val="CC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3200" dirty="0">
                <a:solidFill>
                  <a:srgbClr val="CC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3200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/>
            </a:r>
            <a:br>
              <a:rPr lang="ru-RU" sz="3200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</a:br>
            <a:endParaRPr lang="ru-RU" sz="1600" dirty="0"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Verdana" pitchFamily="34" charset="0"/>
            </a:endParaRPr>
          </a:p>
        </p:txBody>
      </p:sp>
      <p:pic>
        <p:nvPicPr>
          <p:cNvPr id="54278" name="Picture 9" descr="C:\Users\Юзер\Desktop\конкрс\Рисунок19.gif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36" t="3071" r="8410" b="4323"/>
          <a:stretch/>
        </p:blipFill>
        <p:spPr bwMode="auto">
          <a:xfrm>
            <a:off x="635000" y="1778000"/>
            <a:ext cx="1943100" cy="3162300"/>
          </a:xfrm>
          <a:prstGeom prst="rect">
            <a:avLst/>
          </a:prstGeom>
          <a:noFill/>
          <a:ln>
            <a:noFill/>
          </a:ln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253" name="Picture 2" descr="http://prodavezsira.narod.ru/pictures/subjects/notebook-1b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7475" y="5465763"/>
            <a:ext cx="1465263" cy="1220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Управляющая кнопка: справка 9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8193088" y="5949950"/>
            <a:ext cx="641350" cy="574675"/>
          </a:xfrm>
          <a:prstGeom prst="actionButtonHelp">
            <a:avLst/>
          </a:prstGeom>
          <a:solidFill>
            <a:schemeClr val="accent1">
              <a:lumMod val="40000"/>
              <a:lumOff val="60000"/>
            </a:schemeClr>
          </a:solidFill>
          <a:ln w="9525" algn="ctr">
            <a:solidFill>
              <a:srgbClr val="978749"/>
            </a:solidFill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endParaRPr lang="ru-RU" dirty="0">
              <a:solidFill>
                <a:schemeClr val="lt1"/>
              </a:solidFill>
              <a:latin typeface="+mn-lt"/>
            </a:endParaRPr>
          </a:p>
        </p:txBody>
      </p:sp>
    </p:spTree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299" name="Picture 9" descr="C:\Users\Юзер\Desktop\конкрс\Рисунок19.gif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24" t="4429" r="5123" b="4904"/>
          <a:stretch/>
        </p:blipFill>
        <p:spPr bwMode="auto">
          <a:xfrm>
            <a:off x="3441699" y="1155701"/>
            <a:ext cx="2362201" cy="3581400"/>
          </a:xfrm>
          <a:prstGeom prst="rect">
            <a:avLst/>
          </a:prstGeom>
          <a:noFill/>
          <a:ln>
            <a:noFill/>
          </a:ln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4275" name="Rectangle 6"/>
          <p:cNvSpPr>
            <a:spLocks noChangeArrowheads="1"/>
          </p:cNvSpPr>
          <p:nvPr/>
        </p:nvSpPr>
        <p:spPr bwMode="auto">
          <a:xfrm>
            <a:off x="1187624" y="4978400"/>
            <a:ext cx="7344816" cy="52322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2800" b="1" dirty="0">
                <a:solidFill>
                  <a:srgbClr val="CC0066"/>
                </a:solidFill>
                <a:cs typeface="Arial" charset="0"/>
              </a:rPr>
              <a:t>945 - Месть княгини Ольги древлянам</a:t>
            </a:r>
          </a:p>
        </p:txBody>
      </p:sp>
      <p:pic>
        <p:nvPicPr>
          <p:cNvPr id="54276" name="Picture 2" descr="http://prodavezsira.narod.ru/pictures/subjects/notebook-1b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7475" y="5465763"/>
            <a:ext cx="1465263" cy="1220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AutoShape 16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7888288" y="5935663"/>
            <a:ext cx="1009650" cy="595312"/>
          </a:xfrm>
          <a:prstGeom prst="cube">
            <a:avLst>
              <a:gd name="adj" fmla="val 23111"/>
            </a:avLst>
          </a:prstGeom>
          <a:solidFill>
            <a:schemeClr val="accent1">
              <a:lumMod val="40000"/>
              <a:lumOff val="60000"/>
            </a:schemeClr>
          </a:solidFill>
          <a:ln w="9525">
            <a:solidFill>
              <a:srgbClr val="978749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defRPr/>
            </a:pPr>
            <a:r>
              <a:rPr lang="ru-RU" altLang="ru-RU" sz="1100" b="1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В НАЧАЛО</a:t>
            </a:r>
          </a:p>
        </p:txBody>
      </p:sp>
    </p:spTree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Text Box 5"/>
          <p:cNvSpPr txBox="1">
            <a:spLocks noChangeArrowheads="1"/>
          </p:cNvSpPr>
          <p:nvPr/>
        </p:nvSpPr>
        <p:spPr bwMode="auto">
          <a:xfrm>
            <a:off x="2555776" y="1412776"/>
            <a:ext cx="6265391" cy="48936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altLang="ru-RU" sz="2400" dirty="0">
                <a:solidFill>
                  <a:srgbClr val="333399"/>
                </a:solidFill>
              </a:rPr>
              <a:t>«Сей город, весьма незнаменитый, имел  князя </a:t>
            </a:r>
            <a:r>
              <a:rPr lang="ru-RU" altLang="ru-RU" sz="2400" dirty="0" smtClean="0">
                <a:solidFill>
                  <a:srgbClr val="333399"/>
                </a:solidFill>
              </a:rPr>
              <a:t>в  </a:t>
            </a:r>
            <a:r>
              <a:rPr lang="ru-RU" altLang="ru-RU" sz="2400" dirty="0">
                <a:solidFill>
                  <a:srgbClr val="333399"/>
                </a:solidFill>
              </a:rPr>
              <a:t>детском возрасте, именем Василия. Татары </a:t>
            </a:r>
            <a:r>
              <a:rPr lang="ru-RU" altLang="ru-RU" sz="2400" dirty="0" smtClean="0">
                <a:solidFill>
                  <a:srgbClr val="333399"/>
                </a:solidFill>
              </a:rPr>
              <a:t>семь </a:t>
            </a:r>
            <a:r>
              <a:rPr lang="ru-RU" altLang="ru-RU" sz="2400" dirty="0">
                <a:solidFill>
                  <a:srgbClr val="333399"/>
                </a:solidFill>
              </a:rPr>
              <a:t>недель стояли  под </a:t>
            </a:r>
            <a:r>
              <a:rPr lang="ru-RU" altLang="ru-RU" sz="2400" dirty="0" err="1">
                <a:solidFill>
                  <a:srgbClr val="333399"/>
                </a:solidFill>
              </a:rPr>
              <a:t>крепостию</a:t>
            </a:r>
            <a:r>
              <a:rPr lang="ru-RU" altLang="ru-RU" sz="2400" dirty="0">
                <a:solidFill>
                  <a:srgbClr val="333399"/>
                </a:solidFill>
              </a:rPr>
              <a:t> и не </a:t>
            </a:r>
            <a:r>
              <a:rPr lang="ru-RU" altLang="ru-RU" sz="2400" dirty="0" smtClean="0">
                <a:solidFill>
                  <a:srgbClr val="333399"/>
                </a:solidFill>
              </a:rPr>
              <a:t>могли </a:t>
            </a:r>
            <a:r>
              <a:rPr lang="ru-RU" altLang="ru-RU" sz="2400" dirty="0">
                <a:solidFill>
                  <a:srgbClr val="333399"/>
                </a:solidFill>
              </a:rPr>
              <a:t>поколебать твердости жителей никакими</a:t>
            </a:r>
          </a:p>
          <a:p>
            <a:r>
              <a:rPr lang="ru-RU" altLang="ru-RU" sz="2400" dirty="0">
                <a:solidFill>
                  <a:srgbClr val="333399"/>
                </a:solidFill>
              </a:rPr>
              <a:t> угрозами; разбили стены и взошли на вал.. </a:t>
            </a:r>
          </a:p>
          <a:p>
            <a:r>
              <a:rPr lang="ru-RU" altLang="ru-RU" sz="2400" dirty="0">
                <a:solidFill>
                  <a:srgbClr val="333399"/>
                </a:solidFill>
              </a:rPr>
              <a:t>Хан велел умертвить в городе всех людей </a:t>
            </a:r>
          </a:p>
          <a:p>
            <a:r>
              <a:rPr lang="ru-RU" altLang="ru-RU" sz="2400" dirty="0">
                <a:solidFill>
                  <a:srgbClr val="333399"/>
                </a:solidFill>
              </a:rPr>
              <a:t>Безоружных жен, младенцев.. Юный </a:t>
            </a:r>
          </a:p>
          <a:p>
            <a:r>
              <a:rPr lang="ru-RU" altLang="ru-RU" sz="2400" dirty="0">
                <a:solidFill>
                  <a:srgbClr val="333399"/>
                </a:solidFill>
              </a:rPr>
              <a:t>князь Василий пропал без вести:</a:t>
            </a:r>
          </a:p>
          <a:p>
            <a:r>
              <a:rPr lang="ru-RU" altLang="ru-RU" sz="2400" dirty="0">
                <a:solidFill>
                  <a:srgbClr val="333399"/>
                </a:solidFill>
              </a:rPr>
              <a:t>Говорили, что он утонул в крови».</a:t>
            </a:r>
          </a:p>
          <a:p>
            <a:r>
              <a:rPr lang="ru-RU" altLang="ru-RU" sz="2400" dirty="0">
                <a:solidFill>
                  <a:srgbClr val="333399"/>
                </a:solidFill>
              </a:rPr>
              <a:t>(Н.М.Карамзин).</a:t>
            </a:r>
          </a:p>
          <a:p>
            <a:r>
              <a:rPr lang="ru-RU" altLang="ru-RU" sz="2400" dirty="0">
                <a:solidFill>
                  <a:srgbClr val="333399"/>
                </a:solidFill>
              </a:rPr>
              <a:t>Батый назвал этот город «злой град».</a:t>
            </a:r>
          </a:p>
        </p:txBody>
      </p:sp>
      <p:sp>
        <p:nvSpPr>
          <p:cNvPr id="55299" name="AutoShape 2"/>
          <p:cNvSpPr>
            <a:spLocks noChangeArrowheads="1"/>
          </p:cNvSpPr>
          <p:nvPr/>
        </p:nvSpPr>
        <p:spPr bwMode="auto">
          <a:xfrm>
            <a:off x="971600" y="188640"/>
            <a:ext cx="7848872" cy="17272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ctr"/>
            <a:r>
              <a:rPr lang="ru-RU" altLang="ru-RU" sz="3200" b="1" dirty="0">
                <a:solidFill>
                  <a:srgbClr val="CC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charset="0"/>
              </a:rPr>
              <a:t>19 лот</a:t>
            </a:r>
          </a:p>
          <a:p>
            <a:pPr algn="ctr"/>
            <a:r>
              <a:rPr lang="ru-RU" altLang="ru-RU" sz="3200" b="1" dirty="0">
                <a:solidFill>
                  <a:srgbClr val="CC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charset="0"/>
              </a:rPr>
              <a:t>«Историческая хроника»</a:t>
            </a:r>
            <a:br>
              <a:rPr lang="ru-RU" altLang="ru-RU" sz="3200" b="1" dirty="0">
                <a:solidFill>
                  <a:srgbClr val="CC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charset="0"/>
              </a:rPr>
            </a:br>
            <a:endParaRPr lang="ru-RU" altLang="ru-RU" sz="3200" b="1" dirty="0">
              <a:solidFill>
                <a:srgbClr val="CC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charset="0"/>
            </a:endParaRPr>
          </a:p>
        </p:txBody>
      </p:sp>
      <p:pic>
        <p:nvPicPr>
          <p:cNvPr id="56326" name="Рисунок 8" descr="Рисунок1.gif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858" y="1555036"/>
            <a:ext cx="2231926" cy="3007440"/>
          </a:xfrm>
          <a:prstGeom prst="rect">
            <a:avLst/>
          </a:prstGeom>
          <a:noFill/>
          <a:ln>
            <a:noFill/>
          </a:ln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5301" name="Picture 2" descr="http://prodavezsira.narod.ru/pictures/subjects/notebook-1b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7475" y="5465763"/>
            <a:ext cx="1465263" cy="1220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Управляющая кнопка: справка 9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8193088" y="5949950"/>
            <a:ext cx="641350" cy="574675"/>
          </a:xfrm>
          <a:prstGeom prst="actionButtonHelp">
            <a:avLst/>
          </a:prstGeom>
          <a:solidFill>
            <a:schemeClr val="accent1">
              <a:lumMod val="40000"/>
              <a:lumOff val="60000"/>
            </a:schemeClr>
          </a:solidFill>
          <a:ln w="9525" algn="ctr">
            <a:solidFill>
              <a:srgbClr val="978749"/>
            </a:solidFill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endParaRPr lang="ru-RU" dirty="0">
              <a:solidFill>
                <a:schemeClr val="lt1"/>
              </a:solidFill>
              <a:latin typeface="+mn-lt"/>
            </a:endParaRPr>
          </a:p>
        </p:txBody>
      </p:sp>
    </p:spTree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347" name="Рисунок 8" descr="Рисунок1.gif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18616" y="685609"/>
            <a:ext cx="2837560" cy="3823511"/>
          </a:xfrm>
          <a:prstGeom prst="rect">
            <a:avLst/>
          </a:prstGeom>
          <a:noFill/>
          <a:ln>
            <a:noFill/>
          </a:ln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6323" name="TextBox 3"/>
          <p:cNvSpPr txBox="1">
            <a:spLocks noChangeArrowheads="1"/>
          </p:cNvSpPr>
          <p:nvPr/>
        </p:nvSpPr>
        <p:spPr bwMode="auto">
          <a:xfrm>
            <a:off x="323850" y="4911725"/>
            <a:ext cx="8532813" cy="52322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2800" b="1" dirty="0">
                <a:solidFill>
                  <a:srgbClr val="CC0066"/>
                </a:solidFill>
                <a:cs typeface="Arial" charset="0"/>
              </a:rPr>
              <a:t>1238- оборона Козельска</a:t>
            </a:r>
          </a:p>
        </p:txBody>
      </p:sp>
      <p:pic>
        <p:nvPicPr>
          <p:cNvPr id="56324" name="Picture 2" descr="http://prodavezsira.narod.ru/pictures/subjects/notebook-1b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7475" y="5465763"/>
            <a:ext cx="1465263" cy="1220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AutoShape 16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7888288" y="5935663"/>
            <a:ext cx="1009650" cy="595312"/>
          </a:xfrm>
          <a:prstGeom prst="cube">
            <a:avLst>
              <a:gd name="adj" fmla="val 23111"/>
            </a:avLst>
          </a:prstGeom>
          <a:solidFill>
            <a:schemeClr val="accent1">
              <a:lumMod val="40000"/>
              <a:lumOff val="60000"/>
            </a:schemeClr>
          </a:solidFill>
          <a:ln w="9525">
            <a:solidFill>
              <a:srgbClr val="978749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defRPr/>
            </a:pPr>
            <a:r>
              <a:rPr lang="ru-RU" altLang="ru-RU" sz="1100" b="1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В НАЧАЛО</a:t>
            </a:r>
          </a:p>
        </p:txBody>
      </p:sp>
    </p:spTree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4"/>
          <p:cNvSpPr>
            <a:spLocks noChangeArrowheads="1"/>
          </p:cNvSpPr>
          <p:nvPr/>
        </p:nvSpPr>
        <p:spPr bwMode="auto">
          <a:xfrm>
            <a:off x="899593" y="1052513"/>
            <a:ext cx="7272858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3200" b="1" dirty="0">
                <a:solidFill>
                  <a:srgbClr val="CC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charset="0"/>
              </a:rPr>
              <a:t>Этапы закрепощения крестьян</a:t>
            </a:r>
            <a:endParaRPr lang="ru-RU" altLang="ru-RU" sz="3200" dirty="0">
              <a:solidFill>
                <a:srgbClr val="CC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charset="0"/>
            </a:endParaRPr>
          </a:p>
        </p:txBody>
      </p:sp>
      <p:sp>
        <p:nvSpPr>
          <p:cNvPr id="58373" name="Rectangle 6"/>
          <p:cNvSpPr>
            <a:spLocks noChangeArrowheads="1"/>
          </p:cNvSpPr>
          <p:nvPr/>
        </p:nvSpPr>
        <p:spPr bwMode="auto">
          <a:xfrm>
            <a:off x="1763713" y="1987773"/>
            <a:ext cx="1511300" cy="936625"/>
          </a:xfrm>
          <a:prstGeom prst="rect">
            <a:avLst/>
          </a:prstGeom>
          <a:gradFill rotWithShape="1">
            <a:gsLst>
              <a:gs pos="0">
                <a:srgbClr val="9A9A52"/>
              </a:gs>
              <a:gs pos="50000">
                <a:srgbClr val="DDDD79"/>
              </a:gs>
              <a:gs pos="100000">
                <a:srgbClr val="FFFF91"/>
              </a:gs>
            </a:gsLst>
            <a:lin ang="16200000" scaled="1"/>
          </a:gradFill>
          <a:ln w="9525">
            <a:noFill/>
            <a:miter lim="800000"/>
            <a:headEnd/>
            <a:tailEnd/>
          </a:ln>
          <a:effectLst>
            <a:softEdge rad="63500"/>
          </a:effec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defRPr/>
            </a:pPr>
            <a:endParaRPr lang="ru-RU" altLang="ru-RU" sz="3600" b="1" smtClean="0">
              <a:solidFill>
                <a:schemeClr val="accent2"/>
              </a:solidFill>
              <a:latin typeface="Times New Roman" pitchFamily="18" charset="0"/>
            </a:endParaRPr>
          </a:p>
        </p:txBody>
      </p:sp>
      <p:sp>
        <p:nvSpPr>
          <p:cNvPr id="58374" name="Rectangle 6"/>
          <p:cNvSpPr>
            <a:spLocks noChangeArrowheads="1"/>
          </p:cNvSpPr>
          <p:nvPr/>
        </p:nvSpPr>
        <p:spPr bwMode="auto">
          <a:xfrm>
            <a:off x="3995738" y="1987773"/>
            <a:ext cx="1511300" cy="936625"/>
          </a:xfrm>
          <a:prstGeom prst="rect">
            <a:avLst/>
          </a:prstGeom>
          <a:gradFill rotWithShape="1">
            <a:gsLst>
              <a:gs pos="0">
                <a:srgbClr val="9A9A52"/>
              </a:gs>
              <a:gs pos="50000">
                <a:srgbClr val="DDDD79"/>
              </a:gs>
              <a:gs pos="100000">
                <a:srgbClr val="FFFF91"/>
              </a:gs>
            </a:gsLst>
            <a:lin ang="16200000" scaled="1"/>
          </a:gradFill>
          <a:ln w="9525">
            <a:noFill/>
            <a:miter lim="800000"/>
            <a:headEnd/>
            <a:tailEnd/>
          </a:ln>
          <a:effectLst>
            <a:softEdge rad="63500"/>
          </a:effec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defRPr/>
            </a:pPr>
            <a:endParaRPr lang="ru-RU" altLang="ru-RU" sz="3600" b="1" smtClean="0">
              <a:solidFill>
                <a:schemeClr val="accent2"/>
              </a:solidFill>
              <a:latin typeface="Times New Roman" pitchFamily="18" charset="0"/>
            </a:endParaRPr>
          </a:p>
        </p:txBody>
      </p:sp>
      <p:sp>
        <p:nvSpPr>
          <p:cNvPr id="58375" name="Rectangle 6"/>
          <p:cNvSpPr>
            <a:spLocks noChangeArrowheads="1"/>
          </p:cNvSpPr>
          <p:nvPr/>
        </p:nvSpPr>
        <p:spPr bwMode="auto">
          <a:xfrm>
            <a:off x="6156325" y="1987773"/>
            <a:ext cx="1511300" cy="936625"/>
          </a:xfrm>
          <a:prstGeom prst="rect">
            <a:avLst/>
          </a:prstGeom>
          <a:gradFill rotWithShape="1">
            <a:gsLst>
              <a:gs pos="0">
                <a:srgbClr val="9A9A52"/>
              </a:gs>
              <a:gs pos="50000">
                <a:srgbClr val="DDDD79"/>
              </a:gs>
              <a:gs pos="100000">
                <a:srgbClr val="FFFF91"/>
              </a:gs>
            </a:gsLst>
            <a:lin ang="16200000" scaled="1"/>
          </a:gradFill>
          <a:ln w="9525">
            <a:noFill/>
            <a:miter lim="800000"/>
            <a:headEnd/>
            <a:tailEnd/>
          </a:ln>
          <a:effectLst>
            <a:softEdge rad="63500"/>
          </a:effec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defRPr/>
            </a:pPr>
            <a:endParaRPr lang="ru-RU" altLang="ru-RU" sz="3600" b="1" smtClean="0">
              <a:solidFill>
                <a:schemeClr val="accent2"/>
              </a:solidFill>
              <a:latin typeface="Times New Roman" pitchFamily="18" charset="0"/>
            </a:endParaRPr>
          </a:p>
        </p:txBody>
      </p:sp>
      <p:sp>
        <p:nvSpPr>
          <p:cNvPr id="57356" name="Line 9"/>
          <p:cNvSpPr>
            <a:spLocks noChangeShapeType="1"/>
          </p:cNvSpPr>
          <p:nvPr/>
        </p:nvSpPr>
        <p:spPr bwMode="auto">
          <a:xfrm>
            <a:off x="3419475" y="2347913"/>
            <a:ext cx="14287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57357" name="Text Box 4"/>
          <p:cNvSpPr txBox="1">
            <a:spLocks noChangeArrowheads="1"/>
          </p:cNvSpPr>
          <p:nvPr/>
        </p:nvSpPr>
        <p:spPr bwMode="auto">
          <a:xfrm>
            <a:off x="1187450" y="3068638"/>
            <a:ext cx="2520950" cy="1138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2400" b="1" i="1">
                <a:solidFill>
                  <a:srgbClr val="333399"/>
                </a:solidFill>
                <a:cs typeface="Arial" charset="0"/>
              </a:rPr>
              <a:t>«Судебник</a:t>
            </a:r>
          </a:p>
          <a:p>
            <a:pPr algn="ctr"/>
            <a:r>
              <a:rPr lang="ru-RU" altLang="ru-RU" sz="2400" b="1" i="1">
                <a:solidFill>
                  <a:srgbClr val="333399"/>
                </a:solidFill>
                <a:cs typeface="Arial" charset="0"/>
              </a:rPr>
              <a:t> Ивана </a:t>
            </a:r>
            <a:r>
              <a:rPr lang="en-US" altLang="ru-RU" sz="2400" b="1" i="1">
                <a:solidFill>
                  <a:srgbClr val="333399"/>
                </a:solidFill>
                <a:cs typeface="Arial" charset="0"/>
              </a:rPr>
              <a:t>III</a:t>
            </a:r>
            <a:r>
              <a:rPr lang="ru-RU" altLang="ru-RU" sz="2400" b="1" i="1">
                <a:solidFill>
                  <a:srgbClr val="333399"/>
                </a:solidFill>
                <a:cs typeface="Arial" charset="0"/>
              </a:rPr>
              <a:t>»</a:t>
            </a:r>
          </a:p>
          <a:p>
            <a:pPr algn="ctr"/>
            <a:endParaRPr lang="ru-RU" altLang="ru-RU" sz="2000" i="1">
              <a:solidFill>
                <a:schemeClr val="tx2"/>
              </a:solidFill>
              <a:latin typeface="Times New Roman" pitchFamily="18" charset="0"/>
            </a:endParaRPr>
          </a:p>
        </p:txBody>
      </p:sp>
      <p:sp>
        <p:nvSpPr>
          <p:cNvPr id="57358" name="Text Box 10"/>
          <p:cNvSpPr txBox="1">
            <a:spLocks noChangeArrowheads="1"/>
          </p:cNvSpPr>
          <p:nvPr/>
        </p:nvSpPr>
        <p:spPr bwMode="auto">
          <a:xfrm>
            <a:off x="5724525" y="3068638"/>
            <a:ext cx="2951163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2400" b="1" i="1">
                <a:solidFill>
                  <a:srgbClr val="333399"/>
                </a:solidFill>
                <a:cs typeface="Arial" charset="0"/>
              </a:rPr>
              <a:t>«Указ о заповедных летах»</a:t>
            </a:r>
          </a:p>
        </p:txBody>
      </p:sp>
      <p:sp>
        <p:nvSpPr>
          <p:cNvPr id="57359" name="Line 9"/>
          <p:cNvSpPr>
            <a:spLocks noChangeShapeType="1"/>
          </p:cNvSpPr>
          <p:nvPr/>
        </p:nvSpPr>
        <p:spPr bwMode="auto">
          <a:xfrm>
            <a:off x="5724525" y="2419350"/>
            <a:ext cx="14287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57360" name="Rectangle 15"/>
          <p:cNvSpPr>
            <a:spLocks noChangeArrowheads="1"/>
          </p:cNvSpPr>
          <p:nvPr/>
        </p:nvSpPr>
        <p:spPr bwMode="auto">
          <a:xfrm>
            <a:off x="238125" y="4437063"/>
            <a:ext cx="8655050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 eaLnBrk="0" hangingPunct="0">
              <a:tabLst>
                <a:tab pos="228600" algn="l"/>
              </a:tabLst>
            </a:pPr>
            <a:r>
              <a:rPr lang="ru-RU" altLang="ru-RU" sz="2400" b="1">
                <a:solidFill>
                  <a:srgbClr val="CC0066"/>
                </a:solidFill>
                <a:cs typeface="Arial" charset="0"/>
              </a:rPr>
              <a:t>Проследите этапы закрепощения крестьян. </a:t>
            </a:r>
          </a:p>
          <a:p>
            <a:pPr algn="ctr" eaLnBrk="0" hangingPunct="0">
              <a:tabLst>
                <a:tab pos="228600" algn="l"/>
              </a:tabLst>
            </a:pPr>
            <a:r>
              <a:rPr lang="ru-RU" altLang="ru-RU" sz="2400" b="1">
                <a:solidFill>
                  <a:srgbClr val="CC0066"/>
                </a:solidFill>
                <a:cs typeface="Arial" charset="0"/>
              </a:rPr>
              <a:t>Определите, когда и как   решался этот вопрос? </a:t>
            </a:r>
          </a:p>
        </p:txBody>
      </p:sp>
      <p:pic>
        <p:nvPicPr>
          <p:cNvPr id="57361" name="Picture 11" descr="C:\Users\Юзер\Desktop\конкрс\Рисунок28000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8125" y="188913"/>
            <a:ext cx="1223963" cy="1133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7362" name="Text Box 7"/>
          <p:cNvSpPr txBox="1">
            <a:spLocks noChangeArrowheads="1"/>
          </p:cNvSpPr>
          <p:nvPr/>
        </p:nvSpPr>
        <p:spPr bwMode="auto">
          <a:xfrm>
            <a:off x="3708400" y="2779713"/>
            <a:ext cx="2087563" cy="110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ru-RU" b="1" i="1">
                <a:solidFill>
                  <a:schemeClr val="tx2"/>
                </a:solidFill>
                <a:latin typeface="Times New Roman" pitchFamily="18" charset="0"/>
              </a:rPr>
              <a:t>                       </a:t>
            </a:r>
            <a:r>
              <a:rPr lang="ru-RU" altLang="ru-RU" sz="2400" b="1" i="1">
                <a:solidFill>
                  <a:srgbClr val="333399"/>
                </a:solidFill>
                <a:cs typeface="Arial" charset="0"/>
              </a:rPr>
              <a:t>«Судебник Ивана </a:t>
            </a:r>
            <a:r>
              <a:rPr lang="en-US" altLang="ru-RU" sz="2400" b="1" i="1">
                <a:solidFill>
                  <a:srgbClr val="333399"/>
                </a:solidFill>
                <a:cs typeface="Arial" charset="0"/>
              </a:rPr>
              <a:t>IV</a:t>
            </a:r>
            <a:r>
              <a:rPr lang="ru-RU" altLang="ru-RU" sz="2400" b="1" i="1">
                <a:solidFill>
                  <a:srgbClr val="333399"/>
                </a:solidFill>
                <a:cs typeface="Arial" charset="0"/>
              </a:rPr>
              <a:t>»</a:t>
            </a:r>
          </a:p>
        </p:txBody>
      </p:sp>
      <p:pic>
        <p:nvPicPr>
          <p:cNvPr id="57363" name="Picture 2" descr="http://prodavezsira.narod.ru/pictures/subjects/notebook-1b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7475" y="5465763"/>
            <a:ext cx="1465263" cy="1220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Управляющая кнопка: справка 18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8193088" y="5949950"/>
            <a:ext cx="641350" cy="574675"/>
          </a:xfrm>
          <a:prstGeom prst="actionButtonHelp">
            <a:avLst/>
          </a:prstGeom>
          <a:solidFill>
            <a:schemeClr val="accent1">
              <a:lumMod val="40000"/>
              <a:lumOff val="60000"/>
            </a:schemeClr>
          </a:solidFill>
          <a:ln w="9525" algn="ctr">
            <a:solidFill>
              <a:srgbClr val="978749"/>
            </a:solidFill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endParaRPr lang="ru-RU" dirty="0">
              <a:solidFill>
                <a:schemeClr val="lt1"/>
              </a:solidFill>
              <a:latin typeface="+mn-lt"/>
            </a:endParaRPr>
          </a:p>
        </p:txBody>
      </p:sp>
    </p:spTree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4"/>
          <p:cNvSpPr>
            <a:spLocks noChangeArrowheads="1"/>
          </p:cNvSpPr>
          <p:nvPr/>
        </p:nvSpPr>
        <p:spPr bwMode="auto">
          <a:xfrm>
            <a:off x="1763688" y="764704"/>
            <a:ext cx="6408737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3200" b="1" dirty="0">
                <a:solidFill>
                  <a:srgbClr val="CC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charset="0"/>
              </a:rPr>
              <a:t>Этапы закрепощения крестьян</a:t>
            </a:r>
            <a:endParaRPr lang="ru-RU" altLang="ru-RU" sz="3200" dirty="0">
              <a:solidFill>
                <a:srgbClr val="CC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charset="0"/>
            </a:endParaRPr>
          </a:p>
        </p:txBody>
      </p:sp>
      <p:sp>
        <p:nvSpPr>
          <p:cNvPr id="58373" name="Rectangle 6"/>
          <p:cNvSpPr>
            <a:spLocks noChangeArrowheads="1"/>
          </p:cNvSpPr>
          <p:nvPr/>
        </p:nvSpPr>
        <p:spPr bwMode="auto">
          <a:xfrm>
            <a:off x="1763713" y="1987773"/>
            <a:ext cx="1511300" cy="936625"/>
          </a:xfrm>
          <a:prstGeom prst="rect">
            <a:avLst/>
          </a:prstGeom>
          <a:gradFill rotWithShape="1">
            <a:gsLst>
              <a:gs pos="0">
                <a:srgbClr val="9A9A52"/>
              </a:gs>
              <a:gs pos="50000">
                <a:srgbClr val="DDDD79"/>
              </a:gs>
              <a:gs pos="100000">
                <a:srgbClr val="FFFF91"/>
              </a:gs>
            </a:gsLst>
            <a:lin ang="16200000" scaled="1"/>
          </a:gradFill>
          <a:ln w="9525">
            <a:noFill/>
            <a:miter lim="800000"/>
            <a:headEnd/>
            <a:tailEnd/>
          </a:ln>
          <a:effectLst>
            <a:softEdge rad="63500"/>
          </a:effec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defRPr/>
            </a:pPr>
            <a:r>
              <a:rPr lang="ru-RU" altLang="ru-RU" sz="3600" b="1" dirty="0" smtClean="0">
                <a:solidFill>
                  <a:schemeClr val="accent2"/>
                </a:solidFill>
                <a:latin typeface="Times New Roman" pitchFamily="18" charset="0"/>
              </a:rPr>
              <a:t>1497</a:t>
            </a:r>
          </a:p>
        </p:txBody>
      </p:sp>
      <p:sp>
        <p:nvSpPr>
          <p:cNvPr id="58374" name="Rectangle 6"/>
          <p:cNvSpPr>
            <a:spLocks noChangeArrowheads="1"/>
          </p:cNvSpPr>
          <p:nvPr/>
        </p:nvSpPr>
        <p:spPr bwMode="auto">
          <a:xfrm>
            <a:off x="3995738" y="1987773"/>
            <a:ext cx="1511300" cy="936625"/>
          </a:xfrm>
          <a:prstGeom prst="rect">
            <a:avLst/>
          </a:prstGeom>
          <a:gradFill rotWithShape="1">
            <a:gsLst>
              <a:gs pos="0">
                <a:srgbClr val="9A9A52"/>
              </a:gs>
              <a:gs pos="50000">
                <a:srgbClr val="DDDD79"/>
              </a:gs>
              <a:gs pos="100000">
                <a:srgbClr val="FFFF91"/>
              </a:gs>
            </a:gsLst>
            <a:lin ang="16200000" scaled="1"/>
          </a:gradFill>
          <a:ln w="9525">
            <a:noFill/>
            <a:miter lim="800000"/>
            <a:headEnd/>
            <a:tailEnd/>
          </a:ln>
          <a:effectLst>
            <a:softEdge rad="63500"/>
          </a:effec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defRPr/>
            </a:pPr>
            <a:r>
              <a:rPr lang="ru-RU" altLang="ru-RU" sz="3600" b="1" dirty="0" smtClean="0">
                <a:solidFill>
                  <a:schemeClr val="accent2"/>
                </a:solidFill>
                <a:latin typeface="Times New Roman" pitchFamily="18" charset="0"/>
              </a:rPr>
              <a:t>1550</a:t>
            </a:r>
          </a:p>
        </p:txBody>
      </p:sp>
      <p:sp>
        <p:nvSpPr>
          <p:cNvPr id="58375" name="Rectangle 6"/>
          <p:cNvSpPr>
            <a:spLocks noChangeArrowheads="1"/>
          </p:cNvSpPr>
          <p:nvPr/>
        </p:nvSpPr>
        <p:spPr bwMode="auto">
          <a:xfrm>
            <a:off x="6156325" y="1987773"/>
            <a:ext cx="1511300" cy="936625"/>
          </a:xfrm>
          <a:prstGeom prst="rect">
            <a:avLst/>
          </a:prstGeom>
          <a:gradFill rotWithShape="1">
            <a:gsLst>
              <a:gs pos="0">
                <a:srgbClr val="9A9A52"/>
              </a:gs>
              <a:gs pos="50000">
                <a:srgbClr val="DDDD79"/>
              </a:gs>
              <a:gs pos="100000">
                <a:srgbClr val="FFFF91"/>
              </a:gs>
            </a:gsLst>
            <a:lin ang="16200000" scaled="1"/>
          </a:gradFill>
          <a:ln w="9525">
            <a:noFill/>
            <a:miter lim="800000"/>
            <a:headEnd/>
            <a:tailEnd/>
          </a:ln>
          <a:effectLst>
            <a:softEdge rad="63500"/>
          </a:effec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defRPr/>
            </a:pPr>
            <a:r>
              <a:rPr lang="ru-RU" altLang="ru-RU" sz="3600" b="1" dirty="0" smtClean="0">
                <a:solidFill>
                  <a:schemeClr val="accent2"/>
                </a:solidFill>
                <a:latin typeface="Times New Roman" pitchFamily="18" charset="0"/>
              </a:rPr>
              <a:t>1581</a:t>
            </a:r>
          </a:p>
        </p:txBody>
      </p:sp>
      <p:sp>
        <p:nvSpPr>
          <p:cNvPr id="58380" name="Line 9"/>
          <p:cNvSpPr>
            <a:spLocks noChangeShapeType="1"/>
          </p:cNvSpPr>
          <p:nvPr/>
        </p:nvSpPr>
        <p:spPr bwMode="auto">
          <a:xfrm>
            <a:off x="3419475" y="2347913"/>
            <a:ext cx="14287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58381" name="Text Box 4"/>
          <p:cNvSpPr txBox="1">
            <a:spLocks noChangeArrowheads="1"/>
          </p:cNvSpPr>
          <p:nvPr/>
        </p:nvSpPr>
        <p:spPr bwMode="auto">
          <a:xfrm>
            <a:off x="1187450" y="3068638"/>
            <a:ext cx="2520950" cy="1138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2400" b="1" i="1">
                <a:solidFill>
                  <a:srgbClr val="333399"/>
                </a:solidFill>
                <a:cs typeface="Arial" charset="0"/>
              </a:rPr>
              <a:t>«Судебник</a:t>
            </a:r>
          </a:p>
          <a:p>
            <a:pPr algn="ctr"/>
            <a:r>
              <a:rPr lang="ru-RU" altLang="ru-RU" sz="2400" b="1" i="1">
                <a:solidFill>
                  <a:srgbClr val="333399"/>
                </a:solidFill>
                <a:cs typeface="Arial" charset="0"/>
              </a:rPr>
              <a:t> Ивана </a:t>
            </a:r>
            <a:r>
              <a:rPr lang="en-US" altLang="ru-RU" sz="2400" b="1" i="1">
                <a:solidFill>
                  <a:srgbClr val="333399"/>
                </a:solidFill>
                <a:cs typeface="Arial" charset="0"/>
              </a:rPr>
              <a:t>III</a:t>
            </a:r>
            <a:r>
              <a:rPr lang="ru-RU" altLang="ru-RU" sz="2400" b="1" i="1">
                <a:solidFill>
                  <a:srgbClr val="333399"/>
                </a:solidFill>
                <a:cs typeface="Arial" charset="0"/>
              </a:rPr>
              <a:t>»</a:t>
            </a:r>
          </a:p>
          <a:p>
            <a:pPr algn="ctr"/>
            <a:endParaRPr lang="ru-RU" altLang="ru-RU" sz="2000" i="1">
              <a:solidFill>
                <a:schemeClr val="tx2"/>
              </a:solidFill>
              <a:latin typeface="Times New Roman" pitchFamily="18" charset="0"/>
            </a:endParaRPr>
          </a:p>
        </p:txBody>
      </p:sp>
      <p:sp>
        <p:nvSpPr>
          <p:cNvPr id="58382" name="Text Box 10"/>
          <p:cNvSpPr txBox="1">
            <a:spLocks noChangeArrowheads="1"/>
          </p:cNvSpPr>
          <p:nvPr/>
        </p:nvSpPr>
        <p:spPr bwMode="auto">
          <a:xfrm>
            <a:off x="5724525" y="3068638"/>
            <a:ext cx="2951163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2400" b="1" i="1">
                <a:solidFill>
                  <a:srgbClr val="333399"/>
                </a:solidFill>
                <a:cs typeface="Arial" charset="0"/>
              </a:rPr>
              <a:t>«Указ о заповедных летах»</a:t>
            </a:r>
          </a:p>
        </p:txBody>
      </p:sp>
      <p:sp>
        <p:nvSpPr>
          <p:cNvPr id="58383" name="Line 9"/>
          <p:cNvSpPr>
            <a:spLocks noChangeShapeType="1"/>
          </p:cNvSpPr>
          <p:nvPr/>
        </p:nvSpPr>
        <p:spPr bwMode="auto">
          <a:xfrm>
            <a:off x="5724525" y="2419350"/>
            <a:ext cx="14287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58384" name="Rectangle 15"/>
          <p:cNvSpPr>
            <a:spLocks noChangeArrowheads="1"/>
          </p:cNvSpPr>
          <p:nvPr/>
        </p:nvSpPr>
        <p:spPr bwMode="auto">
          <a:xfrm>
            <a:off x="238125" y="4437063"/>
            <a:ext cx="8655050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 eaLnBrk="0" hangingPunct="0">
              <a:tabLst>
                <a:tab pos="228600" algn="l"/>
              </a:tabLst>
            </a:pPr>
            <a:r>
              <a:rPr lang="ru-RU" altLang="ru-RU" sz="2400" b="1">
                <a:solidFill>
                  <a:srgbClr val="CC0066"/>
                </a:solidFill>
                <a:cs typeface="Arial" charset="0"/>
              </a:rPr>
              <a:t>Проследите этапы закрепощения крестьян. </a:t>
            </a:r>
          </a:p>
          <a:p>
            <a:pPr algn="ctr" eaLnBrk="0" hangingPunct="0">
              <a:tabLst>
                <a:tab pos="228600" algn="l"/>
              </a:tabLst>
            </a:pPr>
            <a:r>
              <a:rPr lang="ru-RU" altLang="ru-RU" sz="2400" b="1">
                <a:solidFill>
                  <a:srgbClr val="CC0066"/>
                </a:solidFill>
                <a:cs typeface="Arial" charset="0"/>
              </a:rPr>
              <a:t>Определите, когда и как   решался этот вопрос? </a:t>
            </a:r>
          </a:p>
        </p:txBody>
      </p:sp>
      <p:pic>
        <p:nvPicPr>
          <p:cNvPr id="58385" name="Picture 11" descr="C:\Users\Юзер\Desktop\конкрс\Рисунок28000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8125" y="188913"/>
            <a:ext cx="1223963" cy="1133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8386" name="Text Box 7"/>
          <p:cNvSpPr txBox="1">
            <a:spLocks noChangeArrowheads="1"/>
          </p:cNvSpPr>
          <p:nvPr/>
        </p:nvSpPr>
        <p:spPr bwMode="auto">
          <a:xfrm>
            <a:off x="3708400" y="2779713"/>
            <a:ext cx="2087563" cy="110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ru-RU" b="1" i="1">
                <a:solidFill>
                  <a:schemeClr val="tx2"/>
                </a:solidFill>
                <a:latin typeface="Times New Roman" pitchFamily="18" charset="0"/>
              </a:rPr>
              <a:t>                       </a:t>
            </a:r>
            <a:r>
              <a:rPr lang="ru-RU" altLang="ru-RU" sz="2400" b="1" i="1">
                <a:solidFill>
                  <a:srgbClr val="333399"/>
                </a:solidFill>
                <a:cs typeface="Arial" charset="0"/>
              </a:rPr>
              <a:t>«Судебник Ивана </a:t>
            </a:r>
            <a:r>
              <a:rPr lang="en-US" altLang="ru-RU" sz="2400" b="1" i="1">
                <a:solidFill>
                  <a:srgbClr val="333399"/>
                </a:solidFill>
                <a:cs typeface="Arial" charset="0"/>
              </a:rPr>
              <a:t>IV</a:t>
            </a:r>
            <a:r>
              <a:rPr lang="ru-RU" altLang="ru-RU" sz="2400" b="1" i="1">
                <a:solidFill>
                  <a:srgbClr val="333399"/>
                </a:solidFill>
                <a:cs typeface="Arial" charset="0"/>
              </a:rPr>
              <a:t>»</a:t>
            </a:r>
          </a:p>
        </p:txBody>
      </p:sp>
      <p:pic>
        <p:nvPicPr>
          <p:cNvPr id="58387" name="Picture 2" descr="http://prodavezsira.narod.ru/pictures/subjects/notebook-1b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7475" y="5465763"/>
            <a:ext cx="1465263" cy="1220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AutoShape 16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7888288" y="5935663"/>
            <a:ext cx="1009650" cy="595312"/>
          </a:xfrm>
          <a:prstGeom prst="cube">
            <a:avLst>
              <a:gd name="adj" fmla="val 23111"/>
            </a:avLst>
          </a:prstGeom>
          <a:solidFill>
            <a:schemeClr val="accent1">
              <a:lumMod val="40000"/>
              <a:lumOff val="60000"/>
            </a:schemeClr>
          </a:solidFill>
          <a:ln w="9525">
            <a:solidFill>
              <a:srgbClr val="978749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defRPr/>
            </a:pPr>
            <a:r>
              <a:rPr lang="ru-RU" altLang="ru-RU" sz="1100" b="1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В НАЧАЛО</a:t>
            </a:r>
          </a:p>
        </p:txBody>
      </p:sp>
    </p:spTree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Text Box 11"/>
          <p:cNvSpPr txBox="1">
            <a:spLocks noChangeArrowheads="1"/>
          </p:cNvSpPr>
          <p:nvPr/>
        </p:nvSpPr>
        <p:spPr bwMode="auto">
          <a:xfrm>
            <a:off x="323850" y="5013325"/>
            <a:ext cx="84963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2400" b="1">
                <a:solidFill>
                  <a:srgbClr val="CC0066"/>
                </a:solidFill>
                <a:cs typeface="Arial" charset="0"/>
              </a:rPr>
              <a:t>Кто и когда впервые  венчался  на царство?</a:t>
            </a:r>
          </a:p>
        </p:txBody>
      </p:sp>
      <p:sp>
        <p:nvSpPr>
          <p:cNvPr id="59395" name="AutoShape 2"/>
          <p:cNvSpPr>
            <a:spLocks noChangeArrowheads="1"/>
          </p:cNvSpPr>
          <p:nvPr/>
        </p:nvSpPr>
        <p:spPr bwMode="auto">
          <a:xfrm>
            <a:off x="323850" y="-315913"/>
            <a:ext cx="8496300" cy="17272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ctr"/>
            <a:r>
              <a:rPr lang="ru-RU" altLang="ru-RU" sz="3200" b="1" dirty="0">
                <a:solidFill>
                  <a:srgbClr val="CC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charset="0"/>
              </a:rPr>
              <a:t>20 лот</a:t>
            </a:r>
          </a:p>
          <a:p>
            <a:pPr algn="ctr"/>
            <a:r>
              <a:rPr lang="ru-RU" altLang="ru-RU" sz="3200" b="1" dirty="0">
                <a:solidFill>
                  <a:srgbClr val="CC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charset="0"/>
              </a:rPr>
              <a:t>«Историческая хроника»</a:t>
            </a:r>
            <a:endParaRPr lang="ru-RU" altLang="ru-RU" sz="3200" dirty="0">
              <a:solidFill>
                <a:srgbClr val="CC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charset="0"/>
            </a:endParaRPr>
          </a:p>
        </p:txBody>
      </p:sp>
      <p:sp>
        <p:nvSpPr>
          <p:cNvPr id="59396" name="Прямоугольник 9"/>
          <p:cNvSpPr>
            <a:spLocks noChangeArrowheads="1"/>
          </p:cNvSpPr>
          <p:nvPr/>
        </p:nvSpPr>
        <p:spPr bwMode="auto">
          <a:xfrm>
            <a:off x="323850" y="1412875"/>
            <a:ext cx="8496300" cy="341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2400" b="1">
                <a:solidFill>
                  <a:srgbClr val="333399"/>
                </a:solidFill>
              </a:rPr>
              <a:t>«Он был официально коронован царем, первым официальным царем “Всея Руси”. Его трудно однозначно назвать созидателем. Он блестяще начал и трагично для себя и страны закончил. Он  не только имел право, но и был обязан принять титул царя, если  не хотел оставить православное общество без защитника. Венчание на царство  способствовало росту международного престижа Российского государства.» (Н.Костомаров).</a:t>
            </a:r>
          </a:p>
        </p:txBody>
      </p:sp>
      <p:pic>
        <p:nvPicPr>
          <p:cNvPr id="59397" name="Picture 2" descr="http://prodavezsira.narod.ru/pictures/subjects/notebook-1b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7475" y="5465763"/>
            <a:ext cx="1465263" cy="1220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Управляющая кнопка: справка 9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8193088" y="5949950"/>
            <a:ext cx="641350" cy="574675"/>
          </a:xfrm>
          <a:prstGeom prst="actionButtonHelp">
            <a:avLst/>
          </a:prstGeom>
          <a:solidFill>
            <a:schemeClr val="accent1">
              <a:lumMod val="40000"/>
              <a:lumOff val="60000"/>
            </a:schemeClr>
          </a:solidFill>
          <a:ln w="9525" algn="ctr">
            <a:solidFill>
              <a:srgbClr val="978749"/>
            </a:solidFill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endParaRPr lang="ru-RU" dirty="0">
              <a:solidFill>
                <a:schemeClr val="lt1"/>
              </a:solidFill>
              <a:latin typeface="+mn-lt"/>
            </a:endParaRPr>
          </a:p>
        </p:txBody>
      </p:sp>
    </p:spTree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TextBox 2"/>
          <p:cNvSpPr txBox="1">
            <a:spLocks noChangeArrowheads="1"/>
          </p:cNvSpPr>
          <p:nvPr/>
        </p:nvSpPr>
        <p:spPr bwMode="auto">
          <a:xfrm>
            <a:off x="395288" y="4840288"/>
            <a:ext cx="8424862" cy="52322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2800" b="1" dirty="0">
                <a:solidFill>
                  <a:srgbClr val="CC0066"/>
                </a:solidFill>
                <a:cs typeface="Arial" charset="0"/>
              </a:rPr>
              <a:t>1547 </a:t>
            </a:r>
            <a:r>
              <a:rPr lang="en-US" altLang="ru-RU" sz="2800" b="1" dirty="0">
                <a:solidFill>
                  <a:srgbClr val="CC0066"/>
                </a:solidFill>
                <a:cs typeface="Arial" charset="0"/>
              </a:rPr>
              <a:t>–</a:t>
            </a:r>
            <a:r>
              <a:rPr lang="ru-RU" altLang="ru-RU" sz="2800" b="1" dirty="0">
                <a:solidFill>
                  <a:srgbClr val="CC0066"/>
                </a:solidFill>
                <a:cs typeface="Arial" charset="0"/>
              </a:rPr>
              <a:t> венчание на царство Ивана </a:t>
            </a:r>
            <a:r>
              <a:rPr lang="en-US" altLang="ru-RU" sz="2800" b="1" dirty="0">
                <a:solidFill>
                  <a:srgbClr val="CC0066"/>
                </a:solidFill>
                <a:cs typeface="Arial" charset="0"/>
              </a:rPr>
              <a:t>IV</a:t>
            </a:r>
            <a:endParaRPr lang="ru-RU" altLang="ru-RU" sz="2800" b="1" dirty="0">
              <a:solidFill>
                <a:srgbClr val="CC0066"/>
              </a:solidFill>
              <a:cs typeface="Arial" charset="0"/>
            </a:endParaRPr>
          </a:p>
        </p:txBody>
      </p:sp>
      <p:pic>
        <p:nvPicPr>
          <p:cNvPr id="4" name="Picture 23" descr="13 призраков Москвы - 18 Августа 2009 - Путешествия, животные, природ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59832" y="600115"/>
            <a:ext cx="3096344" cy="3981013"/>
          </a:xfrm>
          <a:prstGeom prst="rect">
            <a:avLst/>
          </a:prstGeom>
          <a:ln>
            <a:noFill/>
          </a:ln>
          <a:effectLst>
            <a:softEdge rad="127000"/>
          </a:effectLst>
        </p:spPr>
      </p:pic>
      <p:pic>
        <p:nvPicPr>
          <p:cNvPr id="60420" name="Picture 2" descr="http://prodavezsira.narod.ru/pictures/subjects/notebook-1b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7475" y="5465763"/>
            <a:ext cx="1465263" cy="1220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AutoShape 16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7888288" y="5935663"/>
            <a:ext cx="1009650" cy="595312"/>
          </a:xfrm>
          <a:prstGeom prst="cube">
            <a:avLst>
              <a:gd name="adj" fmla="val 23111"/>
            </a:avLst>
          </a:prstGeom>
          <a:solidFill>
            <a:schemeClr val="accent1">
              <a:lumMod val="40000"/>
              <a:lumOff val="60000"/>
            </a:schemeClr>
          </a:solidFill>
          <a:ln w="9525">
            <a:solidFill>
              <a:srgbClr val="978749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defRPr/>
            </a:pPr>
            <a:r>
              <a:rPr lang="ru-RU" altLang="ru-RU" sz="1100" b="1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рефлексия</a:t>
            </a:r>
          </a:p>
        </p:txBody>
      </p:sp>
    </p:spTree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42" name="Picture 5" descr="C:\Users\Юзер\Desktop\700410904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0900" y="4678363"/>
            <a:ext cx="879475" cy="790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43" name="Picture 6" descr="C:\Users\Юзер\Desktop\126571142.jpg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2788" y="3349625"/>
            <a:ext cx="1042987" cy="987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44" name="TextBox 9"/>
          <p:cNvSpPr txBox="1">
            <a:spLocks noChangeArrowheads="1"/>
          </p:cNvSpPr>
          <p:nvPr/>
        </p:nvSpPr>
        <p:spPr bwMode="auto">
          <a:xfrm>
            <a:off x="323850" y="333375"/>
            <a:ext cx="8496300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2800" b="1">
                <a:solidFill>
                  <a:srgbClr val="CC0066"/>
                </a:solidFill>
                <a:cs typeface="Arial" charset="0"/>
              </a:rPr>
              <a:t>РЕФЛЕКСИЯ</a:t>
            </a:r>
          </a:p>
        </p:txBody>
      </p:sp>
      <p:sp>
        <p:nvSpPr>
          <p:cNvPr id="61445" name="TextBox 10"/>
          <p:cNvSpPr txBox="1">
            <a:spLocks noChangeArrowheads="1"/>
          </p:cNvSpPr>
          <p:nvPr/>
        </p:nvSpPr>
        <p:spPr bwMode="auto">
          <a:xfrm>
            <a:off x="467544" y="2276872"/>
            <a:ext cx="365125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altLang="ru-RU" sz="2800" b="1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3</a:t>
            </a:r>
          </a:p>
        </p:txBody>
      </p:sp>
      <p:sp>
        <p:nvSpPr>
          <p:cNvPr id="61446" name="TextBox 11"/>
          <p:cNvSpPr txBox="1">
            <a:spLocks noChangeArrowheads="1"/>
          </p:cNvSpPr>
          <p:nvPr/>
        </p:nvSpPr>
        <p:spPr bwMode="auto">
          <a:xfrm>
            <a:off x="8460432" y="2492896"/>
            <a:ext cx="36195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altLang="ru-RU" sz="2800" b="1" dirty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1</a:t>
            </a:r>
          </a:p>
        </p:txBody>
      </p:sp>
      <p:sp>
        <p:nvSpPr>
          <p:cNvPr id="61447" name="TextBox 14"/>
          <p:cNvSpPr txBox="1">
            <a:spLocks noChangeArrowheads="1"/>
          </p:cNvSpPr>
          <p:nvPr/>
        </p:nvSpPr>
        <p:spPr bwMode="auto">
          <a:xfrm>
            <a:off x="467544" y="3645024"/>
            <a:ext cx="36195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altLang="ru-RU" sz="2800" b="1" dirty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4</a:t>
            </a:r>
          </a:p>
        </p:txBody>
      </p:sp>
      <p:sp>
        <p:nvSpPr>
          <p:cNvPr id="61448" name="TextBox 15"/>
          <p:cNvSpPr txBox="1">
            <a:spLocks noChangeArrowheads="1"/>
          </p:cNvSpPr>
          <p:nvPr/>
        </p:nvSpPr>
        <p:spPr bwMode="auto">
          <a:xfrm>
            <a:off x="395536" y="4797152"/>
            <a:ext cx="36353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altLang="ru-RU" sz="2800" b="1" dirty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5</a:t>
            </a:r>
          </a:p>
        </p:txBody>
      </p:sp>
      <p:pic>
        <p:nvPicPr>
          <p:cNvPr id="61449" name="Picture 17" descr="&amp;Zcy;&amp;dcy;&amp;ocy;&amp;rcy;&amp;ocy;&amp;vcy;&amp;ocy;! &amp;Scy;&amp;mcy;&amp;acy;&amp;jcy;&amp;lcy;&amp;icy;&amp;kcy; &amp;dcy;&amp;ocy;&amp;vcy;&amp;ocy;&amp;lcy;&amp;iecy;&amp;ncy;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9288" y="2133600"/>
            <a:ext cx="1169987" cy="1169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50" name="Picture 19" descr="&amp;Ocy;&amp;dcy;&amp;ocy;&amp;bcy;&amp;rcy;&amp;iecy;&amp;ncy;&amp;icy;&amp;iecy; &amp;vcy;&amp;ocy;&amp;scy;&amp;tcy;&amp;ocy;&amp;rcy;&amp;gcy; &amp;vcy;&amp;ocy;&amp;scy;&amp;khcy;&amp;icy;&amp;shchcy;&amp;iecy;&amp;ncy;&amp;icy;&amp;iecy;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394575" y="2781300"/>
            <a:ext cx="1100138" cy="808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51" name="WordArt 22"/>
          <p:cNvSpPr>
            <a:spLocks noChangeArrowheads="1" noChangeShapeType="1" noTextEdit="1"/>
          </p:cNvSpPr>
          <p:nvPr/>
        </p:nvSpPr>
        <p:spPr bwMode="auto">
          <a:xfrm>
            <a:off x="3563938" y="1484313"/>
            <a:ext cx="2447925" cy="935037"/>
          </a:xfrm>
          <a:prstGeom prst="rect">
            <a:avLst/>
          </a:prstGeom>
        </p:spPr>
        <p:txBody>
          <a:bodyPr wrap="none" fromWordArt="1">
            <a:prstTxWarp prst="textCanDown">
              <a:avLst>
                <a:gd name="adj" fmla="val 33333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rgbClr val="FF00FF"/>
                </a:solidFill>
                <a:latin typeface="Sydnie"/>
              </a:rPr>
              <a:t>за игру!</a:t>
            </a:r>
          </a:p>
        </p:txBody>
      </p:sp>
      <p:pic>
        <p:nvPicPr>
          <p:cNvPr id="61452" name="Picture 29" descr="&amp;Scy;&amp;pcy;&amp;acy;&amp;scy;&amp;icy;&amp;bcy;&amp;ocy;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348038" y="549275"/>
            <a:ext cx="2665412" cy="1439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53" name="Picture 31" descr="&amp;Ncy;&amp;acy;&amp;dcy;&amp;ocy; &amp;rcy;&amp;acy;&amp;scy;&amp;kcy;&amp;icy;&amp;ncy;&amp;ucy;&amp;tcy;&amp;softcy; &amp;mcy;&amp;ocy;&amp;zcy;&amp;gcy;&amp;acy;&amp;mcy;&amp;icy;. &amp;Scy;&amp;mcy;&amp;acy;&amp;jcy;&amp;lcy;&amp;icy;&amp;kcy; &amp;dcy;&amp;ucy;&amp;mcy;&amp;acy;&amp;iecy;&amp;tcy;"/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394575" y="4162425"/>
            <a:ext cx="998538" cy="86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54" name="TextBox 15"/>
          <p:cNvSpPr txBox="1">
            <a:spLocks noChangeArrowheads="1"/>
          </p:cNvSpPr>
          <p:nvPr/>
        </p:nvSpPr>
        <p:spPr bwMode="auto">
          <a:xfrm>
            <a:off x="6351588" y="1484313"/>
            <a:ext cx="2447925" cy="83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2400" b="1">
                <a:solidFill>
                  <a:srgbClr val="CC0066"/>
                </a:solidFill>
                <a:cs typeface="Arial" charset="0"/>
              </a:rPr>
              <a:t>Работа команды</a:t>
            </a:r>
          </a:p>
        </p:txBody>
      </p:sp>
      <p:sp>
        <p:nvSpPr>
          <p:cNvPr id="61455" name="TextBox 13"/>
          <p:cNvSpPr txBox="1">
            <a:spLocks noChangeArrowheads="1"/>
          </p:cNvSpPr>
          <p:nvPr/>
        </p:nvSpPr>
        <p:spPr bwMode="auto">
          <a:xfrm>
            <a:off x="8388424" y="4149080"/>
            <a:ext cx="302294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altLang="ru-RU" sz="2800" b="1" dirty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2</a:t>
            </a:r>
          </a:p>
        </p:txBody>
      </p:sp>
      <p:sp>
        <p:nvSpPr>
          <p:cNvPr id="61456" name="Прямоугольник 17"/>
          <p:cNvSpPr>
            <a:spLocks noChangeArrowheads="1"/>
          </p:cNvSpPr>
          <p:nvPr/>
        </p:nvSpPr>
        <p:spPr bwMode="auto">
          <a:xfrm>
            <a:off x="323850" y="1306513"/>
            <a:ext cx="2960688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2400" b="1">
                <a:solidFill>
                  <a:srgbClr val="CC0066"/>
                </a:solidFill>
                <a:cs typeface="Arial" charset="0"/>
              </a:rPr>
              <a:t>Работа каждого</a:t>
            </a:r>
          </a:p>
          <a:p>
            <a:pPr algn="ctr"/>
            <a:r>
              <a:rPr lang="ru-RU" altLang="ru-RU" sz="2400" b="1">
                <a:solidFill>
                  <a:srgbClr val="CC0066"/>
                </a:solidFill>
                <a:cs typeface="Arial" charset="0"/>
              </a:rPr>
              <a:t> участника</a:t>
            </a:r>
          </a:p>
        </p:txBody>
      </p:sp>
      <p:sp>
        <p:nvSpPr>
          <p:cNvPr id="61457" name="Rectangle 16"/>
          <p:cNvSpPr>
            <a:spLocks noChangeArrowheads="1"/>
          </p:cNvSpPr>
          <p:nvPr/>
        </p:nvSpPr>
        <p:spPr bwMode="auto">
          <a:xfrm>
            <a:off x="2484438" y="2386013"/>
            <a:ext cx="4392612" cy="4432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 eaLnBrk="0" hangingPunct="0"/>
            <a:r>
              <a:rPr lang="ru-RU" altLang="ru-RU" sz="1400">
                <a:solidFill>
                  <a:srgbClr val="FF0000"/>
                </a:solidFill>
                <a:cs typeface="Times New Roman" pitchFamily="18" charset="0"/>
              </a:rPr>
              <a:t>    </a:t>
            </a:r>
            <a:r>
              <a:rPr lang="ru-RU" altLang="ru-RU" sz="2400" b="1">
                <a:solidFill>
                  <a:srgbClr val="333399"/>
                </a:solidFill>
                <a:cs typeface="Arial" charset="0"/>
              </a:rPr>
              <a:t>Надеюсь, что после аукциона  вы подружитесь с замечательной исторической дисциплиной – хронологией, без которой нет истории,  ведь исторические факты, события, деятели существуют и живут во времени и пространстве.</a:t>
            </a:r>
          </a:p>
          <a:p>
            <a:pPr eaLnBrk="0" hangingPunct="0"/>
            <a:endParaRPr lang="ru-RU" altLang="ru-RU"/>
          </a:p>
        </p:txBody>
      </p:sp>
      <p:pic>
        <p:nvPicPr>
          <p:cNvPr id="61458" name="Picture 2" descr="http://prodavezsira.narod.ru/pictures/subjects/notebook-1b.p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17475" y="5465763"/>
            <a:ext cx="1465263" cy="1220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" name="AutoShape 16">
            <a:hlinkClick r:id="" action="ppaction://hlinkshowjump?jump=endshow"/>
          </p:cNvPr>
          <p:cNvSpPr>
            <a:spLocks noChangeArrowheads="1"/>
          </p:cNvSpPr>
          <p:nvPr/>
        </p:nvSpPr>
        <p:spPr bwMode="auto">
          <a:xfrm>
            <a:off x="7888288" y="5935663"/>
            <a:ext cx="1009650" cy="595312"/>
          </a:xfrm>
          <a:prstGeom prst="cube">
            <a:avLst>
              <a:gd name="adj" fmla="val 23111"/>
            </a:avLst>
          </a:prstGeom>
          <a:solidFill>
            <a:schemeClr val="accent1">
              <a:lumMod val="40000"/>
              <a:lumOff val="60000"/>
            </a:schemeClr>
          </a:solidFill>
          <a:ln w="9525">
            <a:solidFill>
              <a:srgbClr val="978749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defRPr/>
            </a:pPr>
            <a:r>
              <a:rPr lang="ru-RU" altLang="ru-RU" sz="1100" b="1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выход</a:t>
            </a:r>
          </a:p>
        </p:txBody>
      </p:sp>
    </p:spTree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TextBox 3"/>
          <p:cNvSpPr txBox="1">
            <a:spLocks noChangeArrowheads="1"/>
          </p:cNvSpPr>
          <p:nvPr/>
        </p:nvSpPr>
        <p:spPr bwMode="auto">
          <a:xfrm>
            <a:off x="323850" y="692150"/>
            <a:ext cx="8496300" cy="3878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2800" b="1">
                <a:solidFill>
                  <a:schemeClr val="accent2"/>
                </a:solidFill>
                <a:cs typeface="Arial" charset="0"/>
              </a:rPr>
              <a:t>Источники Информации</a:t>
            </a:r>
          </a:p>
          <a:p>
            <a:pPr algn="ctr"/>
            <a:r>
              <a:rPr lang="ru-RU" altLang="ru-RU" sz="2000" b="1">
                <a:cs typeface="Arial" charset="0"/>
              </a:rPr>
              <a:t>Н.П.КОНЧАЛОВСКАЯ «Наша  древняя столица». М., «Просвещение», 1978.</a:t>
            </a:r>
          </a:p>
          <a:p>
            <a:pPr algn="ctr"/>
            <a:r>
              <a:rPr lang="ru-RU" altLang="ru-RU" sz="2000" b="1">
                <a:cs typeface="Arial" charset="0"/>
              </a:rPr>
              <a:t>И.О.Родин, Т.М.Пименова «Вся история в одном томе», М., ООО «Издательство АСТ ЛТД», 1997.</a:t>
            </a:r>
          </a:p>
          <a:p>
            <a:pPr algn="ctr"/>
            <a:r>
              <a:rPr lang="ru-RU" altLang="ru-RU" sz="2000" b="1">
                <a:cs typeface="Arial" charset="0"/>
              </a:rPr>
              <a:t>Наталья Лидер «Александр Невский». </a:t>
            </a:r>
            <a:r>
              <a:rPr lang="ru-RU" altLang="ru-RU" sz="2000" b="1">
                <a:cs typeface="Arial" charset="0"/>
                <a:hlinkClick r:id="rId2"/>
              </a:rPr>
              <a:t>stihi</a:t>
            </a:r>
            <a:r>
              <a:rPr lang="ru-RU" altLang="ru-RU" sz="2000">
                <a:cs typeface="Arial" charset="0"/>
                <a:hlinkClick r:id="rId2"/>
              </a:rPr>
              <a:t>.</a:t>
            </a:r>
            <a:r>
              <a:rPr lang="ru-RU" altLang="ru-RU" sz="2000" b="1">
                <a:cs typeface="Arial" charset="0"/>
                <a:hlinkClick r:id="rId2"/>
              </a:rPr>
              <a:t>ru</a:t>
            </a:r>
            <a:endParaRPr lang="ru-RU" altLang="ru-RU" sz="2000">
              <a:cs typeface="Arial" charset="0"/>
            </a:endParaRPr>
          </a:p>
          <a:p>
            <a:pPr algn="ctr"/>
            <a:r>
              <a:rPr lang="ru-RU" altLang="ru-RU" sz="2000" b="1">
                <a:cs typeface="Arial" charset="0"/>
              </a:rPr>
              <a:t>Электронная энциклопедия «История России в 862-1917гг.».</a:t>
            </a:r>
            <a:r>
              <a:rPr lang="ru-RU" altLang="ru-RU" sz="2000">
                <a:cs typeface="Arial" charset="0"/>
              </a:rPr>
              <a:t> </a:t>
            </a:r>
            <a:r>
              <a:rPr lang="ru-RU" altLang="ru-RU" sz="2000" b="1">
                <a:cs typeface="Arial" charset="0"/>
              </a:rPr>
              <a:t>Издательство: «Коминфо»,  2008 </a:t>
            </a:r>
          </a:p>
          <a:p>
            <a:pPr algn="ctr"/>
            <a:r>
              <a:rPr lang="ru-RU" altLang="ru-RU" sz="2000" b="1">
                <a:cs typeface="Arial" charset="0"/>
              </a:rPr>
              <a:t>Большая энциклопедия Кирилла и Мефодия. М.,ООО «Кирилл и Мефодий», 2013</a:t>
            </a:r>
          </a:p>
          <a:p>
            <a:endParaRPr lang="ru-RU" altLang="ru-RU" sz="2000" b="1">
              <a:latin typeface="Times New Roman" pitchFamily="18" charset="0"/>
              <a:cs typeface="Times New Roman" pitchFamily="18" charset="0"/>
            </a:endParaRPr>
          </a:p>
          <a:p>
            <a:r>
              <a:rPr lang="ru-RU" altLang="ru-RU"/>
              <a:t> </a:t>
            </a:r>
          </a:p>
        </p:txBody>
      </p:sp>
      <p:pic>
        <p:nvPicPr>
          <p:cNvPr id="62467" name="Picture 2" descr="http://prodavezsira.narod.ru/pictures/subjects/notebook-1b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7475" y="5465763"/>
            <a:ext cx="1465263" cy="1220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AutoShape 16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7888288" y="5935663"/>
            <a:ext cx="1009650" cy="595312"/>
          </a:xfrm>
          <a:prstGeom prst="cube">
            <a:avLst>
              <a:gd name="adj" fmla="val 23111"/>
            </a:avLst>
          </a:prstGeom>
          <a:solidFill>
            <a:schemeClr val="accent1">
              <a:lumMod val="40000"/>
              <a:lumOff val="60000"/>
            </a:schemeClr>
          </a:solidFill>
          <a:ln w="9525">
            <a:solidFill>
              <a:srgbClr val="978749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defRPr/>
            </a:pPr>
            <a:r>
              <a:rPr lang="ru-RU" altLang="ru-RU" sz="1100" b="1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В НАЧАЛО</a:t>
            </a:r>
          </a:p>
        </p:txBody>
      </p:sp>
    </p:spTree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AutoShape 5" descr="Question Images Clipart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 altLang="ru-RU"/>
          </a:p>
        </p:txBody>
      </p:sp>
      <p:sp>
        <p:nvSpPr>
          <p:cNvPr id="8195" name="AutoShape 7" descr="Question Images Clipart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 altLang="ru-RU"/>
          </a:p>
        </p:txBody>
      </p:sp>
      <p:sp>
        <p:nvSpPr>
          <p:cNvPr id="8196" name="AutoShape 9" descr="Question Images Clipart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 altLang="ru-RU"/>
          </a:p>
        </p:txBody>
      </p:sp>
      <p:sp>
        <p:nvSpPr>
          <p:cNvPr id="8197" name="AutoShape 11" descr="Question Images Clipart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 altLang="ru-RU"/>
          </a:p>
        </p:txBody>
      </p:sp>
      <p:sp>
        <p:nvSpPr>
          <p:cNvPr id="8198" name="Rectangle 3"/>
          <p:cNvSpPr>
            <a:spLocks noChangeArrowheads="1"/>
          </p:cNvSpPr>
          <p:nvPr/>
        </p:nvSpPr>
        <p:spPr bwMode="auto">
          <a:xfrm>
            <a:off x="2339975" y="1484313"/>
            <a:ext cx="3097213" cy="2305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82880" tIns="91440"/>
          <a:lstStyle/>
          <a:p>
            <a:pPr marL="265113" indent="-265113">
              <a:lnSpc>
                <a:spcPct val="90000"/>
              </a:lnSpc>
              <a:spcBef>
                <a:spcPts val="250"/>
              </a:spcBef>
              <a:buClr>
                <a:schemeClr val="accent1"/>
              </a:buClr>
              <a:buSzPct val="80000"/>
              <a:buFont typeface="Wingdings 2" pitchFamily="18" charset="2"/>
              <a:buChar char=""/>
            </a:pPr>
            <a:endParaRPr lang="ru-RU" altLang="ru-RU" sz="2000" b="1">
              <a:solidFill>
                <a:schemeClr val="accent2"/>
              </a:solidFill>
              <a:latin typeface="Century" pitchFamily="18" charset="0"/>
            </a:endParaRPr>
          </a:p>
          <a:p>
            <a:pPr marL="265113" indent="-265113">
              <a:lnSpc>
                <a:spcPct val="90000"/>
              </a:lnSpc>
              <a:spcBef>
                <a:spcPts val="250"/>
              </a:spcBef>
              <a:buClr>
                <a:schemeClr val="accent1"/>
              </a:buClr>
              <a:buSzPct val="80000"/>
              <a:buFont typeface="Wingdings 2" pitchFamily="18" charset="2"/>
              <a:buChar char=""/>
            </a:pPr>
            <a:r>
              <a:rPr lang="ru-RU" altLang="ru-RU" sz="2400" b="1">
                <a:solidFill>
                  <a:srgbClr val="333399"/>
                </a:solidFill>
                <a:cs typeface="Arial" charset="0"/>
              </a:rPr>
              <a:t>СМЕРД-</a:t>
            </a:r>
          </a:p>
          <a:p>
            <a:pPr marL="265113" indent="-265113">
              <a:lnSpc>
                <a:spcPct val="90000"/>
              </a:lnSpc>
              <a:spcBef>
                <a:spcPts val="250"/>
              </a:spcBef>
              <a:buClr>
                <a:schemeClr val="accent1"/>
              </a:buClr>
              <a:buSzPct val="80000"/>
              <a:buFont typeface="Wingdings 2" pitchFamily="18" charset="2"/>
              <a:buChar char=""/>
            </a:pPr>
            <a:endParaRPr lang="ru-RU" altLang="ru-RU" sz="2400">
              <a:solidFill>
                <a:srgbClr val="333399"/>
              </a:solidFill>
              <a:cs typeface="Arial" charset="0"/>
            </a:endParaRPr>
          </a:p>
          <a:p>
            <a:pPr marL="265113" indent="-265113">
              <a:lnSpc>
                <a:spcPct val="90000"/>
              </a:lnSpc>
              <a:spcBef>
                <a:spcPts val="250"/>
              </a:spcBef>
              <a:buClr>
                <a:schemeClr val="accent1"/>
              </a:buClr>
              <a:buSzPct val="80000"/>
              <a:buFont typeface="Wingdings 2" pitchFamily="18" charset="2"/>
              <a:buChar char=""/>
            </a:pPr>
            <a:r>
              <a:rPr lang="ru-RU" altLang="ru-RU" sz="2400" b="1">
                <a:solidFill>
                  <a:srgbClr val="333399"/>
                </a:solidFill>
                <a:cs typeface="Arial" charset="0"/>
              </a:rPr>
              <a:t>ЯРЛЫК-</a:t>
            </a:r>
          </a:p>
          <a:p>
            <a:pPr marL="265113" indent="-265113">
              <a:lnSpc>
                <a:spcPct val="90000"/>
              </a:lnSpc>
              <a:spcBef>
                <a:spcPts val="250"/>
              </a:spcBef>
              <a:buClr>
                <a:schemeClr val="accent1"/>
              </a:buClr>
              <a:buSzPct val="80000"/>
              <a:buFont typeface="Wingdings 2" pitchFamily="18" charset="2"/>
              <a:buChar char=""/>
            </a:pPr>
            <a:endParaRPr lang="ru-RU" altLang="ru-RU" sz="2400" b="1">
              <a:solidFill>
                <a:srgbClr val="333399"/>
              </a:solidFill>
              <a:cs typeface="Arial" charset="0"/>
            </a:endParaRPr>
          </a:p>
          <a:p>
            <a:pPr marL="265113" indent="-265113">
              <a:lnSpc>
                <a:spcPct val="90000"/>
              </a:lnSpc>
              <a:spcBef>
                <a:spcPts val="250"/>
              </a:spcBef>
              <a:buClr>
                <a:schemeClr val="accent1"/>
              </a:buClr>
              <a:buSzPct val="80000"/>
              <a:buFont typeface="Wingdings 2" pitchFamily="18" charset="2"/>
              <a:buChar char=""/>
            </a:pPr>
            <a:r>
              <a:rPr lang="ru-RU" altLang="ru-RU" sz="2400" b="1">
                <a:solidFill>
                  <a:srgbClr val="333399"/>
                </a:solidFill>
                <a:cs typeface="Arial" charset="0"/>
              </a:rPr>
              <a:t>СТОГЛАВ</a:t>
            </a:r>
          </a:p>
          <a:p>
            <a:pPr marL="265113" indent="-265113">
              <a:lnSpc>
                <a:spcPct val="90000"/>
              </a:lnSpc>
              <a:spcBef>
                <a:spcPts val="250"/>
              </a:spcBef>
              <a:buClr>
                <a:schemeClr val="accent1"/>
              </a:buClr>
              <a:buSzPct val="80000"/>
              <a:buFont typeface="Wingdings 2" pitchFamily="18" charset="2"/>
              <a:buChar char=""/>
            </a:pPr>
            <a:endParaRPr lang="ru-RU" altLang="ru-RU" sz="2400" b="1">
              <a:solidFill>
                <a:schemeClr val="accent2"/>
              </a:solidFill>
              <a:latin typeface="Centaur" pitchFamily="18" charset="0"/>
            </a:endParaRPr>
          </a:p>
          <a:p>
            <a:pPr marL="265113" indent="-265113">
              <a:lnSpc>
                <a:spcPct val="90000"/>
              </a:lnSpc>
              <a:spcBef>
                <a:spcPts val="250"/>
              </a:spcBef>
              <a:buClr>
                <a:schemeClr val="accent1"/>
              </a:buClr>
              <a:buSzPct val="80000"/>
              <a:buFont typeface="Wingdings 2" pitchFamily="18" charset="2"/>
              <a:buChar char=""/>
            </a:pPr>
            <a:r>
              <a:rPr lang="ru-RU" altLang="ru-RU" sz="2400" b="1">
                <a:solidFill>
                  <a:srgbClr val="333399"/>
                </a:solidFill>
                <a:cs typeface="Arial" charset="0"/>
              </a:rPr>
              <a:t>СТРЕЛЬЦЫ</a:t>
            </a:r>
          </a:p>
          <a:p>
            <a:pPr marL="265113" indent="-265113">
              <a:lnSpc>
                <a:spcPct val="90000"/>
              </a:lnSpc>
              <a:spcBef>
                <a:spcPts val="250"/>
              </a:spcBef>
              <a:buClr>
                <a:schemeClr val="accent1"/>
              </a:buClr>
              <a:buSzPct val="80000"/>
              <a:buFont typeface="Wingdings 2" pitchFamily="18" charset="2"/>
              <a:buChar char=""/>
            </a:pPr>
            <a:endParaRPr lang="ru-RU" altLang="ru-RU" sz="2400" b="1">
              <a:solidFill>
                <a:srgbClr val="333399"/>
              </a:solidFill>
              <a:cs typeface="Arial" charset="0"/>
            </a:endParaRPr>
          </a:p>
          <a:p>
            <a:pPr marL="265113" indent="-265113">
              <a:lnSpc>
                <a:spcPct val="90000"/>
              </a:lnSpc>
              <a:spcBef>
                <a:spcPts val="250"/>
              </a:spcBef>
              <a:buClr>
                <a:schemeClr val="accent1"/>
              </a:buClr>
              <a:buSzPct val="80000"/>
              <a:buFont typeface="Wingdings 2" pitchFamily="18" charset="2"/>
              <a:buChar char=""/>
            </a:pPr>
            <a:r>
              <a:rPr lang="ru-RU" altLang="ru-RU" sz="2400" b="1">
                <a:solidFill>
                  <a:srgbClr val="333399"/>
                </a:solidFill>
                <a:cs typeface="Arial" charset="0"/>
              </a:rPr>
              <a:t>ОПРИЧНИНА</a:t>
            </a:r>
          </a:p>
          <a:p>
            <a:pPr marL="265113" indent="-265113">
              <a:lnSpc>
                <a:spcPct val="90000"/>
              </a:lnSpc>
              <a:spcBef>
                <a:spcPts val="250"/>
              </a:spcBef>
              <a:buClr>
                <a:schemeClr val="accent1"/>
              </a:buClr>
              <a:buSzPct val="80000"/>
              <a:buFont typeface="Wingdings 2" pitchFamily="18" charset="2"/>
              <a:buChar char=""/>
            </a:pPr>
            <a:endParaRPr lang="ru-RU" altLang="ru-RU" sz="2400" b="1">
              <a:solidFill>
                <a:schemeClr val="accent2"/>
              </a:solidFill>
              <a:latin typeface="Centaur" pitchFamily="18" charset="0"/>
            </a:endParaRPr>
          </a:p>
          <a:p>
            <a:pPr marL="265113" indent="-265113">
              <a:lnSpc>
                <a:spcPct val="90000"/>
              </a:lnSpc>
              <a:spcBef>
                <a:spcPts val="250"/>
              </a:spcBef>
              <a:buClr>
                <a:schemeClr val="accent1"/>
              </a:buClr>
              <a:buSzPct val="80000"/>
              <a:buFont typeface="Wingdings 2" pitchFamily="18" charset="2"/>
              <a:buChar char=""/>
            </a:pPr>
            <a:endParaRPr lang="ru-RU" altLang="ru-RU" sz="2000">
              <a:latin typeface="Centaur" pitchFamily="18" charset="0"/>
            </a:endParaRPr>
          </a:p>
          <a:p>
            <a:pPr marL="265113" indent="-265113">
              <a:lnSpc>
                <a:spcPct val="90000"/>
              </a:lnSpc>
              <a:spcBef>
                <a:spcPts val="250"/>
              </a:spcBef>
              <a:buClr>
                <a:schemeClr val="accent1"/>
              </a:buClr>
              <a:buSzPct val="80000"/>
              <a:buFont typeface="Wingdings 2" pitchFamily="18" charset="2"/>
              <a:buChar char=""/>
            </a:pPr>
            <a:endParaRPr lang="ru-RU" altLang="ru-RU" sz="2000">
              <a:latin typeface="Verdana" pitchFamily="34" charset="0"/>
            </a:endParaRPr>
          </a:p>
        </p:txBody>
      </p:sp>
      <p:sp>
        <p:nvSpPr>
          <p:cNvPr id="9225" name="Rectangle 6"/>
          <p:cNvSpPr>
            <a:spLocks noChangeArrowheads="1"/>
          </p:cNvSpPr>
          <p:nvPr/>
        </p:nvSpPr>
        <p:spPr bwMode="auto">
          <a:xfrm>
            <a:off x="5148263" y="1628775"/>
            <a:ext cx="1368425" cy="647700"/>
          </a:xfrm>
          <a:prstGeom prst="rect">
            <a:avLst/>
          </a:prstGeom>
          <a:gradFill rotWithShape="1">
            <a:gsLst>
              <a:gs pos="0">
                <a:srgbClr val="9A9A52"/>
              </a:gs>
              <a:gs pos="50000">
                <a:srgbClr val="DDDD79"/>
              </a:gs>
              <a:gs pos="100000">
                <a:srgbClr val="FFFF91"/>
              </a:gs>
            </a:gsLst>
            <a:lin ang="16200000" scaled="1"/>
          </a:gradFill>
          <a:ln w="9525">
            <a:noFill/>
            <a:miter lim="800000"/>
            <a:headEnd/>
            <a:tailEnd/>
          </a:ln>
          <a:effectLst>
            <a:softEdge rad="63500"/>
          </a:effec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defRPr/>
            </a:pPr>
            <a:r>
              <a:rPr lang="ru-RU" altLang="ru-RU" sz="2800" b="1" smtClean="0">
                <a:solidFill>
                  <a:schemeClr val="accent2"/>
                </a:solidFill>
                <a:latin typeface="Times New Roman" pitchFamily="18" charset="0"/>
              </a:rPr>
              <a:t>1072</a:t>
            </a:r>
          </a:p>
        </p:txBody>
      </p:sp>
      <p:sp>
        <p:nvSpPr>
          <p:cNvPr id="9226" name="Rectangle 4"/>
          <p:cNvSpPr>
            <a:spLocks noChangeArrowheads="1"/>
          </p:cNvSpPr>
          <p:nvPr/>
        </p:nvSpPr>
        <p:spPr bwMode="auto">
          <a:xfrm>
            <a:off x="5148263" y="2420938"/>
            <a:ext cx="1368425" cy="647700"/>
          </a:xfrm>
          <a:prstGeom prst="rect">
            <a:avLst/>
          </a:prstGeom>
          <a:gradFill rotWithShape="1">
            <a:gsLst>
              <a:gs pos="0">
                <a:srgbClr val="9A9A52"/>
              </a:gs>
              <a:gs pos="50000">
                <a:srgbClr val="DDDD79"/>
              </a:gs>
              <a:gs pos="100000">
                <a:srgbClr val="FFFF91"/>
              </a:gs>
            </a:gsLst>
            <a:lin ang="16200000" scaled="1"/>
          </a:gradFill>
          <a:ln w="9525">
            <a:noFill/>
            <a:miter lim="800000"/>
            <a:headEnd/>
            <a:tailEnd/>
          </a:ln>
          <a:effectLst>
            <a:softEdge rad="63500"/>
          </a:effec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defRPr/>
            </a:pPr>
            <a:r>
              <a:rPr lang="ru-RU" altLang="ru-RU" sz="3200" b="1" smtClean="0">
                <a:solidFill>
                  <a:schemeClr val="accent2"/>
                </a:solidFill>
                <a:latin typeface="Times New Roman" pitchFamily="18" charset="0"/>
              </a:rPr>
              <a:t>1242</a:t>
            </a:r>
          </a:p>
        </p:txBody>
      </p:sp>
      <p:sp>
        <p:nvSpPr>
          <p:cNvPr id="9227" name="Rectangle 4"/>
          <p:cNvSpPr>
            <a:spLocks noChangeArrowheads="1"/>
          </p:cNvSpPr>
          <p:nvPr/>
        </p:nvSpPr>
        <p:spPr bwMode="auto">
          <a:xfrm>
            <a:off x="5148263" y="3213100"/>
            <a:ext cx="1368425" cy="647700"/>
          </a:xfrm>
          <a:prstGeom prst="rect">
            <a:avLst/>
          </a:prstGeom>
          <a:gradFill rotWithShape="1">
            <a:gsLst>
              <a:gs pos="0">
                <a:srgbClr val="9A9A52"/>
              </a:gs>
              <a:gs pos="50000">
                <a:srgbClr val="DDDD79"/>
              </a:gs>
              <a:gs pos="100000">
                <a:srgbClr val="FFFF91"/>
              </a:gs>
            </a:gsLst>
            <a:lin ang="16200000" scaled="1"/>
          </a:gradFill>
          <a:ln w="9525">
            <a:noFill/>
            <a:miter lim="800000"/>
            <a:headEnd/>
            <a:tailEnd/>
          </a:ln>
          <a:effectLst>
            <a:softEdge rad="63500"/>
          </a:effec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defRPr/>
            </a:pPr>
            <a:r>
              <a:rPr lang="ru-RU" altLang="ru-RU" sz="3200" b="1" dirty="0" smtClean="0">
                <a:solidFill>
                  <a:schemeClr val="accent2"/>
                </a:solidFill>
                <a:latin typeface="Times New Roman" pitchFamily="18" charset="0"/>
              </a:rPr>
              <a:t>1551</a:t>
            </a:r>
          </a:p>
        </p:txBody>
      </p:sp>
      <p:sp>
        <p:nvSpPr>
          <p:cNvPr id="9228" name="Rectangle 4"/>
          <p:cNvSpPr>
            <a:spLocks noChangeArrowheads="1"/>
          </p:cNvSpPr>
          <p:nvPr/>
        </p:nvSpPr>
        <p:spPr bwMode="auto">
          <a:xfrm>
            <a:off x="5148263" y="3933825"/>
            <a:ext cx="1368425" cy="719138"/>
          </a:xfrm>
          <a:prstGeom prst="rect">
            <a:avLst/>
          </a:prstGeom>
          <a:gradFill rotWithShape="1">
            <a:gsLst>
              <a:gs pos="0">
                <a:srgbClr val="9A9A52"/>
              </a:gs>
              <a:gs pos="50000">
                <a:srgbClr val="DDDD79"/>
              </a:gs>
              <a:gs pos="100000">
                <a:srgbClr val="FFFF91"/>
              </a:gs>
            </a:gsLst>
            <a:lin ang="16200000" scaled="1"/>
          </a:gradFill>
          <a:ln w="9525">
            <a:noFill/>
            <a:miter lim="800000"/>
            <a:headEnd/>
            <a:tailEnd/>
          </a:ln>
          <a:effectLst>
            <a:softEdge rad="63500"/>
          </a:effec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defRPr/>
            </a:pPr>
            <a:r>
              <a:rPr lang="ru-RU" altLang="ru-RU" sz="3200" b="1" smtClean="0">
                <a:solidFill>
                  <a:schemeClr val="accent2"/>
                </a:solidFill>
                <a:latin typeface="Times New Roman" pitchFamily="18" charset="0"/>
              </a:rPr>
              <a:t>1550</a:t>
            </a:r>
          </a:p>
        </p:txBody>
      </p:sp>
      <p:sp>
        <p:nvSpPr>
          <p:cNvPr id="28674" name="AutoShape 2"/>
          <p:cNvSpPr>
            <a:spLocks noChangeArrowheads="1"/>
          </p:cNvSpPr>
          <p:nvPr/>
        </p:nvSpPr>
        <p:spPr bwMode="auto">
          <a:xfrm>
            <a:off x="2268538" y="981075"/>
            <a:ext cx="6048375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>
              <a:defRPr/>
            </a:pPr>
            <a:endParaRPr lang="ru-RU" sz="4000" b="1" dirty="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Centaur" pitchFamily="18" charset="0"/>
            </a:endParaRPr>
          </a:p>
        </p:txBody>
      </p:sp>
      <p:sp>
        <p:nvSpPr>
          <p:cNvPr id="8212" name="Rectangle 22"/>
          <p:cNvSpPr>
            <a:spLocks noChangeArrowheads="1"/>
          </p:cNvSpPr>
          <p:nvPr/>
        </p:nvSpPr>
        <p:spPr bwMode="auto">
          <a:xfrm>
            <a:off x="1979613" y="908050"/>
            <a:ext cx="5688012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2400" b="1">
                <a:solidFill>
                  <a:srgbClr val="FF0000"/>
                </a:solidFill>
              </a:rPr>
              <a:t>   </a:t>
            </a:r>
            <a:r>
              <a:rPr lang="ru-RU" altLang="ru-RU" sz="2000" b="1">
                <a:solidFill>
                  <a:srgbClr val="CC0066"/>
                </a:solidFill>
                <a:latin typeface="Centaur" pitchFamily="18" charset="0"/>
              </a:rPr>
              <a:t>КОГДА  МОГЛИ ПОЯВИТЬСЯ ЭТИ                 ТЕРМИНЫ?</a:t>
            </a:r>
          </a:p>
        </p:txBody>
      </p:sp>
      <p:sp>
        <p:nvSpPr>
          <p:cNvPr id="9231" name="Rectangle 4"/>
          <p:cNvSpPr>
            <a:spLocks noChangeArrowheads="1"/>
          </p:cNvSpPr>
          <p:nvPr/>
        </p:nvSpPr>
        <p:spPr bwMode="auto">
          <a:xfrm>
            <a:off x="5148263" y="4797425"/>
            <a:ext cx="1368425" cy="719138"/>
          </a:xfrm>
          <a:prstGeom prst="rect">
            <a:avLst/>
          </a:prstGeom>
          <a:gradFill rotWithShape="1">
            <a:gsLst>
              <a:gs pos="0">
                <a:srgbClr val="9A9A52"/>
              </a:gs>
              <a:gs pos="50000">
                <a:srgbClr val="DDDD79"/>
              </a:gs>
              <a:gs pos="100000">
                <a:srgbClr val="FFFF91"/>
              </a:gs>
            </a:gsLst>
            <a:lin ang="16200000" scaled="1"/>
          </a:gradFill>
          <a:ln w="9525">
            <a:noFill/>
            <a:miter lim="800000"/>
            <a:headEnd/>
            <a:tailEnd/>
          </a:ln>
          <a:effectLst>
            <a:softEdge rad="63500"/>
          </a:effec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defRPr/>
            </a:pPr>
            <a:r>
              <a:rPr lang="ru-RU" altLang="ru-RU" sz="3200" b="1" smtClean="0">
                <a:solidFill>
                  <a:schemeClr val="accent2"/>
                </a:solidFill>
                <a:latin typeface="Times New Roman" pitchFamily="18" charset="0"/>
              </a:rPr>
              <a:t>1565</a:t>
            </a:r>
          </a:p>
        </p:txBody>
      </p:sp>
      <p:pic>
        <p:nvPicPr>
          <p:cNvPr id="8216" name="Picture 2" descr="http://prodavezsira.narod.ru/pictures/subjects/notebook-1b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7475" y="5465763"/>
            <a:ext cx="1465263" cy="1220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18" name="Picture 11" descr="C:\Users\Юзер\Desktop\конкрс\Рисунок28000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8125" y="188913"/>
            <a:ext cx="1223963" cy="1133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AutoShape 16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7888288" y="5935663"/>
            <a:ext cx="1009650" cy="595312"/>
          </a:xfrm>
          <a:prstGeom prst="cube">
            <a:avLst>
              <a:gd name="adj" fmla="val 23111"/>
            </a:avLst>
          </a:prstGeom>
          <a:solidFill>
            <a:schemeClr val="accent1">
              <a:lumMod val="40000"/>
              <a:lumOff val="60000"/>
            </a:schemeClr>
          </a:solidFill>
          <a:ln w="9525">
            <a:solidFill>
              <a:srgbClr val="978749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defRPr/>
            </a:pPr>
            <a:r>
              <a:rPr lang="ru-RU" altLang="ru-RU" sz="1100" b="1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в оглавление</a:t>
            </a:r>
          </a:p>
        </p:txBody>
      </p:sp>
    </p:spTree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9" name="Picture 2" descr="http://prodavezsira.narod.ru/pictures/subjects/notebook-1b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7475" y="5465763"/>
            <a:ext cx="1465263" cy="1220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Скругленный прямоугольник 2">
            <a:hlinkClick r:id="rId3" action="ppaction://hlinksldjump"/>
          </p:cNvPr>
          <p:cNvSpPr/>
          <p:nvPr/>
        </p:nvSpPr>
        <p:spPr>
          <a:xfrm>
            <a:off x="3131840" y="619635"/>
            <a:ext cx="864096" cy="667127"/>
          </a:xfrm>
          <a:prstGeom prst="roundRect">
            <a:avLst/>
          </a:prstGeom>
          <a:solidFill>
            <a:srgbClr val="FFCC99"/>
          </a:solidFill>
          <a:ln>
            <a:noFill/>
          </a:ln>
          <a:effectLst>
            <a:glow rad="101600">
              <a:schemeClr val="accent6">
                <a:satMod val="175000"/>
                <a:alpha val="40000"/>
              </a:schemeClr>
            </a:glow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333399"/>
                </a:solidFill>
                <a:latin typeface="Arial" panose="020B0604020202020204" pitchFamily="34" charset="0"/>
                <a:cs typeface="Arial" panose="020B0604020202020204" pitchFamily="34" charset="0"/>
                <a:hlinkClick r:id="rId3" action="ppaction://hlinksldjump"/>
              </a:rPr>
              <a:t>1</a:t>
            </a:r>
            <a:endParaRPr lang="ru-RU" sz="3200" b="1" dirty="0">
              <a:solidFill>
                <a:srgbClr val="33339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Скругленный прямоугольник 8">
            <a:hlinkClick r:id="rId4" action="ppaction://hlinksldjump"/>
          </p:cNvPr>
          <p:cNvSpPr/>
          <p:nvPr/>
        </p:nvSpPr>
        <p:spPr>
          <a:xfrm>
            <a:off x="4283968" y="619635"/>
            <a:ext cx="864096" cy="667127"/>
          </a:xfrm>
          <a:prstGeom prst="roundRect">
            <a:avLst/>
          </a:prstGeom>
          <a:solidFill>
            <a:srgbClr val="FFCC99"/>
          </a:solidFill>
          <a:ln>
            <a:noFill/>
          </a:ln>
          <a:effectLst>
            <a:glow rad="101600">
              <a:schemeClr val="accent6">
                <a:satMod val="175000"/>
                <a:alpha val="40000"/>
              </a:schemeClr>
            </a:glow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rgbClr val="333399"/>
                </a:solidFill>
                <a:latin typeface="Arial" panose="020B0604020202020204" pitchFamily="34" charset="0"/>
                <a:cs typeface="Arial" panose="020B0604020202020204" pitchFamily="34" charset="0"/>
                <a:hlinkClick r:id="rId4" action="ppaction://hlinksldjump"/>
              </a:rPr>
              <a:t>2</a:t>
            </a:r>
            <a:endParaRPr lang="ru-RU" sz="3200" b="1" dirty="0">
              <a:solidFill>
                <a:srgbClr val="33339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5436096" y="619635"/>
            <a:ext cx="864096" cy="667127"/>
          </a:xfrm>
          <a:prstGeom prst="roundRect">
            <a:avLst/>
          </a:prstGeom>
          <a:solidFill>
            <a:srgbClr val="FFCC99"/>
          </a:solidFill>
          <a:ln>
            <a:noFill/>
          </a:ln>
          <a:effectLst>
            <a:glow rad="101600">
              <a:schemeClr val="accent6">
                <a:satMod val="175000"/>
                <a:alpha val="40000"/>
              </a:schemeClr>
            </a:glow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333399"/>
                </a:solidFill>
                <a:latin typeface="Arial" panose="020B0604020202020204" pitchFamily="34" charset="0"/>
                <a:cs typeface="Arial" panose="020B0604020202020204" pitchFamily="34" charset="0"/>
                <a:hlinkClick r:id="rId5" action="ppaction://hlinksldjump"/>
              </a:rPr>
              <a:t>3</a:t>
            </a:r>
            <a:endParaRPr lang="ru-RU" sz="3200" b="1" dirty="0">
              <a:solidFill>
                <a:srgbClr val="33339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6588224" y="619635"/>
            <a:ext cx="864096" cy="667127"/>
          </a:xfrm>
          <a:prstGeom prst="roundRect">
            <a:avLst/>
          </a:prstGeom>
          <a:solidFill>
            <a:srgbClr val="FFCC99"/>
          </a:solidFill>
          <a:ln>
            <a:noFill/>
          </a:ln>
          <a:effectLst>
            <a:glow rad="101600">
              <a:schemeClr val="accent6">
                <a:satMod val="175000"/>
                <a:alpha val="40000"/>
              </a:schemeClr>
            </a:glow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333399"/>
                </a:solidFill>
                <a:latin typeface="Arial" panose="020B0604020202020204" pitchFamily="34" charset="0"/>
                <a:cs typeface="Arial" panose="020B0604020202020204" pitchFamily="34" charset="0"/>
                <a:hlinkClick r:id="rId6" action="ppaction://hlinksldjump"/>
              </a:rPr>
              <a:t>4</a:t>
            </a:r>
            <a:endParaRPr lang="ru-RU" sz="3200" b="1" dirty="0">
              <a:solidFill>
                <a:srgbClr val="33339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7740352" y="619635"/>
            <a:ext cx="864096" cy="667127"/>
          </a:xfrm>
          <a:prstGeom prst="roundRect">
            <a:avLst/>
          </a:prstGeom>
          <a:solidFill>
            <a:srgbClr val="FFCC99"/>
          </a:solidFill>
          <a:ln>
            <a:noFill/>
          </a:ln>
          <a:effectLst>
            <a:glow rad="101600">
              <a:schemeClr val="accent6">
                <a:satMod val="175000"/>
                <a:alpha val="40000"/>
              </a:schemeClr>
            </a:glow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333399"/>
                </a:solidFill>
                <a:latin typeface="Arial" panose="020B0604020202020204" pitchFamily="34" charset="0"/>
                <a:cs typeface="Arial" panose="020B0604020202020204" pitchFamily="34" charset="0"/>
                <a:hlinkClick r:id="rId7" action="ppaction://hlinksldjump"/>
              </a:rPr>
              <a:t>5</a:t>
            </a:r>
            <a:endParaRPr lang="ru-RU" sz="3200" b="1" dirty="0">
              <a:solidFill>
                <a:srgbClr val="33339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18073" y="476144"/>
            <a:ext cx="2395143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400" b="1" cap="none" spc="0" dirty="0" smtClean="0">
                <a:ln w="11430"/>
                <a:solidFill>
                  <a:srgbClr val="CC0066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Историческая </a:t>
            </a:r>
          </a:p>
          <a:p>
            <a:pPr algn="ctr"/>
            <a:r>
              <a:rPr lang="ru-RU" sz="2400" b="1" cap="none" spc="0" dirty="0" smtClean="0">
                <a:ln w="11430"/>
                <a:solidFill>
                  <a:srgbClr val="CC0066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рифма</a:t>
            </a:r>
            <a:endParaRPr lang="ru-RU" sz="2400" b="1" cap="none" spc="0" dirty="0">
              <a:ln w="11430"/>
              <a:solidFill>
                <a:srgbClr val="CC0066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1025903" y="1556792"/>
            <a:ext cx="1379480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400" b="1" dirty="0" smtClean="0">
                <a:ln w="11430"/>
                <a:solidFill>
                  <a:srgbClr val="333399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Эпоха </a:t>
            </a:r>
          </a:p>
          <a:p>
            <a:pPr algn="ctr"/>
            <a:r>
              <a:rPr lang="ru-RU" sz="2400" b="1" dirty="0" smtClean="0">
                <a:ln w="11430"/>
                <a:solidFill>
                  <a:srgbClr val="333399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 лицах</a:t>
            </a:r>
            <a:endParaRPr lang="ru-RU" sz="2400" b="1" cap="none" spc="0" dirty="0" smtClean="0">
              <a:ln w="11430"/>
              <a:solidFill>
                <a:srgbClr val="333399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929853" y="2708920"/>
            <a:ext cx="1571584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400" b="1" dirty="0" smtClean="0">
                <a:ln w="11430"/>
                <a:solidFill>
                  <a:srgbClr val="CC0066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Во славу</a:t>
            </a:r>
          </a:p>
          <a:p>
            <a:pPr algn="ctr"/>
            <a:r>
              <a:rPr lang="ru-RU" sz="2400" b="1" dirty="0" smtClean="0">
                <a:ln w="11430"/>
                <a:solidFill>
                  <a:srgbClr val="CC0066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победы!</a:t>
            </a:r>
            <a:endParaRPr lang="ru-RU" sz="2400" b="1" cap="none" spc="0" dirty="0">
              <a:ln w="11430"/>
              <a:solidFill>
                <a:srgbClr val="CC0066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862395" y="3808102"/>
            <a:ext cx="1706493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400" b="1" dirty="0" smtClean="0">
                <a:ln w="11430"/>
                <a:solidFill>
                  <a:srgbClr val="333399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Вернисаж</a:t>
            </a:r>
          </a:p>
        </p:txBody>
      </p:sp>
      <p:sp>
        <p:nvSpPr>
          <p:cNvPr id="32" name="Прямоугольник 31"/>
          <p:cNvSpPr/>
          <p:nvPr/>
        </p:nvSpPr>
        <p:spPr>
          <a:xfrm>
            <a:off x="518069" y="4581128"/>
            <a:ext cx="2395143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400" b="1" cap="none" spc="0" dirty="0" smtClean="0">
                <a:ln w="11430"/>
                <a:solidFill>
                  <a:srgbClr val="CC0066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Историческая </a:t>
            </a:r>
          </a:p>
          <a:p>
            <a:pPr algn="ctr"/>
            <a:r>
              <a:rPr lang="ru-RU" sz="2400" b="1" dirty="0" smtClean="0">
                <a:ln w="11430"/>
                <a:solidFill>
                  <a:srgbClr val="CC0066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хроник</a:t>
            </a:r>
            <a:r>
              <a:rPr lang="ru-RU" sz="2400" b="1" cap="none" spc="0" dirty="0" smtClean="0">
                <a:ln w="11430"/>
                <a:solidFill>
                  <a:srgbClr val="CC0066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а</a:t>
            </a:r>
            <a:endParaRPr lang="ru-RU" sz="2400" b="1" cap="none" spc="0" dirty="0">
              <a:ln w="11430"/>
              <a:solidFill>
                <a:srgbClr val="CC0066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9" name="Скругленный прямоугольник 38"/>
          <p:cNvSpPr/>
          <p:nvPr/>
        </p:nvSpPr>
        <p:spPr>
          <a:xfrm>
            <a:off x="3131840" y="1638726"/>
            <a:ext cx="864096" cy="667127"/>
          </a:xfrm>
          <a:prstGeom prst="roundRect">
            <a:avLst/>
          </a:prstGeom>
          <a:solidFill>
            <a:srgbClr val="FFCC99"/>
          </a:solidFill>
          <a:ln>
            <a:noFill/>
          </a:ln>
          <a:effectLst>
            <a:glow rad="101600">
              <a:schemeClr val="accent6">
                <a:satMod val="175000"/>
                <a:alpha val="40000"/>
              </a:schemeClr>
            </a:glow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333399"/>
                </a:solidFill>
                <a:latin typeface="Arial" panose="020B0604020202020204" pitchFamily="34" charset="0"/>
                <a:cs typeface="Arial" panose="020B0604020202020204" pitchFamily="34" charset="0"/>
                <a:hlinkClick r:id="rId8" action="ppaction://hlinksldjump"/>
              </a:rPr>
              <a:t>1</a:t>
            </a:r>
            <a:endParaRPr lang="ru-RU" sz="3200" b="1" dirty="0">
              <a:solidFill>
                <a:srgbClr val="33339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" name="Скругленный прямоугольник 39"/>
          <p:cNvSpPr/>
          <p:nvPr/>
        </p:nvSpPr>
        <p:spPr>
          <a:xfrm>
            <a:off x="4283968" y="1638725"/>
            <a:ext cx="864096" cy="667127"/>
          </a:xfrm>
          <a:prstGeom prst="roundRect">
            <a:avLst/>
          </a:prstGeom>
          <a:solidFill>
            <a:srgbClr val="FFCC99"/>
          </a:solidFill>
          <a:ln>
            <a:noFill/>
          </a:ln>
          <a:effectLst>
            <a:glow rad="101600">
              <a:schemeClr val="accent6">
                <a:satMod val="175000"/>
                <a:alpha val="40000"/>
              </a:schemeClr>
            </a:glow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rgbClr val="333399"/>
                </a:solidFill>
                <a:latin typeface="Arial" panose="020B0604020202020204" pitchFamily="34" charset="0"/>
                <a:cs typeface="Arial" panose="020B0604020202020204" pitchFamily="34" charset="0"/>
                <a:hlinkClick r:id="rId9" action="ppaction://hlinksldjump"/>
              </a:rPr>
              <a:t>2</a:t>
            </a:r>
            <a:endParaRPr lang="ru-RU" sz="3200" b="1" dirty="0">
              <a:solidFill>
                <a:srgbClr val="33339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1" name="Скругленный прямоугольник 40"/>
          <p:cNvSpPr/>
          <p:nvPr/>
        </p:nvSpPr>
        <p:spPr>
          <a:xfrm>
            <a:off x="7740352" y="1638726"/>
            <a:ext cx="864096" cy="667127"/>
          </a:xfrm>
          <a:prstGeom prst="roundRect">
            <a:avLst/>
          </a:prstGeom>
          <a:solidFill>
            <a:srgbClr val="FFCC99"/>
          </a:solidFill>
          <a:ln>
            <a:noFill/>
          </a:ln>
          <a:effectLst>
            <a:glow rad="101600">
              <a:schemeClr val="accent6">
                <a:satMod val="175000"/>
                <a:alpha val="40000"/>
              </a:schemeClr>
            </a:glow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rgbClr val="333399"/>
                </a:solidFill>
                <a:latin typeface="Arial" panose="020B0604020202020204" pitchFamily="34" charset="0"/>
                <a:cs typeface="Arial" panose="020B0604020202020204" pitchFamily="34" charset="0"/>
                <a:hlinkClick r:id="rId10" action="ppaction://hlinksldjump"/>
              </a:rPr>
              <a:t>5</a:t>
            </a:r>
            <a:endParaRPr lang="ru-RU" sz="3200" b="1" dirty="0">
              <a:solidFill>
                <a:srgbClr val="33339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2" name="Скругленный прямоугольник 41"/>
          <p:cNvSpPr/>
          <p:nvPr/>
        </p:nvSpPr>
        <p:spPr>
          <a:xfrm>
            <a:off x="5436096" y="1638726"/>
            <a:ext cx="864096" cy="667127"/>
          </a:xfrm>
          <a:prstGeom prst="roundRect">
            <a:avLst/>
          </a:prstGeom>
          <a:solidFill>
            <a:srgbClr val="FFCC99"/>
          </a:solidFill>
          <a:ln>
            <a:noFill/>
          </a:ln>
          <a:effectLst>
            <a:glow rad="101600">
              <a:schemeClr val="accent6">
                <a:satMod val="175000"/>
                <a:alpha val="40000"/>
              </a:schemeClr>
            </a:glow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rgbClr val="333399"/>
                </a:solidFill>
                <a:latin typeface="Arial" panose="020B0604020202020204" pitchFamily="34" charset="0"/>
                <a:cs typeface="Arial" panose="020B0604020202020204" pitchFamily="34" charset="0"/>
                <a:hlinkClick r:id="rId11" action="ppaction://hlinksldjump"/>
              </a:rPr>
              <a:t>3</a:t>
            </a:r>
            <a:endParaRPr lang="ru-RU" sz="3200" b="1" dirty="0">
              <a:solidFill>
                <a:srgbClr val="33339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3" name="Скругленный прямоугольник 42"/>
          <p:cNvSpPr/>
          <p:nvPr/>
        </p:nvSpPr>
        <p:spPr>
          <a:xfrm>
            <a:off x="6588224" y="1638726"/>
            <a:ext cx="864096" cy="667127"/>
          </a:xfrm>
          <a:prstGeom prst="roundRect">
            <a:avLst/>
          </a:prstGeom>
          <a:solidFill>
            <a:srgbClr val="FFCC99"/>
          </a:solidFill>
          <a:ln>
            <a:noFill/>
          </a:ln>
          <a:effectLst>
            <a:glow rad="101600">
              <a:schemeClr val="accent6">
                <a:satMod val="175000"/>
                <a:alpha val="40000"/>
              </a:schemeClr>
            </a:glow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rgbClr val="333399"/>
                </a:solidFill>
                <a:latin typeface="Arial" panose="020B0604020202020204" pitchFamily="34" charset="0"/>
                <a:cs typeface="Arial" panose="020B0604020202020204" pitchFamily="34" charset="0"/>
                <a:hlinkClick r:id="rId12" action="ppaction://hlinksldjump"/>
              </a:rPr>
              <a:t>4</a:t>
            </a:r>
            <a:endParaRPr lang="ru-RU" sz="3200" b="1" dirty="0">
              <a:solidFill>
                <a:srgbClr val="33339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4" name="Скругленный прямоугольник 43"/>
          <p:cNvSpPr/>
          <p:nvPr/>
        </p:nvSpPr>
        <p:spPr>
          <a:xfrm>
            <a:off x="3131840" y="2636912"/>
            <a:ext cx="864096" cy="667127"/>
          </a:xfrm>
          <a:prstGeom prst="roundRect">
            <a:avLst/>
          </a:prstGeom>
          <a:solidFill>
            <a:srgbClr val="FFCC99"/>
          </a:solidFill>
          <a:ln>
            <a:noFill/>
          </a:ln>
          <a:effectLst>
            <a:glow rad="101600">
              <a:schemeClr val="accent6">
                <a:satMod val="175000"/>
                <a:alpha val="40000"/>
              </a:schemeClr>
            </a:glow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333399"/>
                </a:solidFill>
                <a:latin typeface="Arial" panose="020B0604020202020204" pitchFamily="34" charset="0"/>
                <a:cs typeface="Arial" panose="020B0604020202020204" pitchFamily="34" charset="0"/>
                <a:hlinkClick r:id="rId13" action="ppaction://hlinksldjump"/>
              </a:rPr>
              <a:t>1</a:t>
            </a:r>
            <a:endParaRPr lang="ru-RU" sz="3200" b="1" dirty="0">
              <a:solidFill>
                <a:srgbClr val="33339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5" name="Скругленный прямоугольник 44"/>
          <p:cNvSpPr/>
          <p:nvPr/>
        </p:nvSpPr>
        <p:spPr>
          <a:xfrm>
            <a:off x="4283968" y="2636911"/>
            <a:ext cx="864096" cy="667127"/>
          </a:xfrm>
          <a:prstGeom prst="roundRect">
            <a:avLst/>
          </a:prstGeom>
          <a:solidFill>
            <a:srgbClr val="FFCC99"/>
          </a:solidFill>
          <a:ln>
            <a:noFill/>
          </a:ln>
          <a:effectLst>
            <a:glow rad="101600">
              <a:schemeClr val="accent6">
                <a:satMod val="175000"/>
                <a:alpha val="40000"/>
              </a:schemeClr>
            </a:glow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rgbClr val="333399"/>
                </a:solidFill>
                <a:latin typeface="Arial" panose="020B0604020202020204" pitchFamily="34" charset="0"/>
                <a:cs typeface="Arial" panose="020B0604020202020204" pitchFamily="34" charset="0"/>
                <a:hlinkClick r:id="rId14" action="ppaction://hlinksldjump"/>
              </a:rPr>
              <a:t>2</a:t>
            </a:r>
            <a:endParaRPr lang="ru-RU" sz="3200" b="1" dirty="0">
              <a:solidFill>
                <a:srgbClr val="33339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6" name="Скругленный прямоугольник 45"/>
          <p:cNvSpPr/>
          <p:nvPr/>
        </p:nvSpPr>
        <p:spPr>
          <a:xfrm>
            <a:off x="7740352" y="2636912"/>
            <a:ext cx="864096" cy="667127"/>
          </a:xfrm>
          <a:prstGeom prst="roundRect">
            <a:avLst/>
          </a:prstGeom>
          <a:solidFill>
            <a:srgbClr val="FFCC99"/>
          </a:solidFill>
          <a:ln>
            <a:noFill/>
          </a:ln>
          <a:effectLst>
            <a:glow rad="101600">
              <a:schemeClr val="accent6">
                <a:satMod val="175000"/>
                <a:alpha val="40000"/>
              </a:schemeClr>
            </a:glow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rgbClr val="333399"/>
                </a:solidFill>
                <a:latin typeface="Arial" panose="020B0604020202020204" pitchFamily="34" charset="0"/>
                <a:cs typeface="Arial" panose="020B0604020202020204" pitchFamily="34" charset="0"/>
                <a:hlinkClick r:id="rId15" action="ppaction://hlinksldjump"/>
              </a:rPr>
              <a:t>5</a:t>
            </a:r>
            <a:endParaRPr lang="ru-RU" sz="3200" b="1" dirty="0">
              <a:solidFill>
                <a:srgbClr val="33339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7" name="Скругленный прямоугольник 46"/>
          <p:cNvSpPr/>
          <p:nvPr/>
        </p:nvSpPr>
        <p:spPr>
          <a:xfrm>
            <a:off x="6588224" y="2636912"/>
            <a:ext cx="864096" cy="667127"/>
          </a:xfrm>
          <a:prstGeom prst="roundRect">
            <a:avLst/>
          </a:prstGeom>
          <a:solidFill>
            <a:srgbClr val="FFCC99"/>
          </a:solidFill>
          <a:ln>
            <a:noFill/>
          </a:ln>
          <a:effectLst>
            <a:glow rad="101600">
              <a:schemeClr val="accent6">
                <a:satMod val="175000"/>
                <a:alpha val="40000"/>
              </a:schemeClr>
            </a:glow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rgbClr val="333399"/>
                </a:solidFill>
                <a:latin typeface="Arial" panose="020B0604020202020204" pitchFamily="34" charset="0"/>
                <a:cs typeface="Arial" panose="020B0604020202020204" pitchFamily="34" charset="0"/>
                <a:hlinkClick r:id="rId16" action="ppaction://hlinksldjump"/>
              </a:rPr>
              <a:t>4</a:t>
            </a:r>
            <a:endParaRPr lang="ru-RU" sz="3200" b="1" dirty="0">
              <a:solidFill>
                <a:srgbClr val="33339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8" name="Скругленный прямоугольник 47"/>
          <p:cNvSpPr/>
          <p:nvPr/>
        </p:nvSpPr>
        <p:spPr>
          <a:xfrm>
            <a:off x="5436096" y="2636910"/>
            <a:ext cx="864096" cy="667127"/>
          </a:xfrm>
          <a:prstGeom prst="roundRect">
            <a:avLst/>
          </a:prstGeom>
          <a:solidFill>
            <a:srgbClr val="FFCC99"/>
          </a:solidFill>
          <a:ln>
            <a:noFill/>
          </a:ln>
          <a:effectLst>
            <a:glow rad="101600">
              <a:schemeClr val="accent6">
                <a:satMod val="175000"/>
                <a:alpha val="40000"/>
              </a:schemeClr>
            </a:glow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rgbClr val="333399"/>
                </a:solidFill>
                <a:latin typeface="Arial" panose="020B0604020202020204" pitchFamily="34" charset="0"/>
                <a:cs typeface="Arial" panose="020B0604020202020204" pitchFamily="34" charset="0"/>
                <a:hlinkClick r:id="rId17" action="ppaction://hlinksldjump"/>
              </a:rPr>
              <a:t>3</a:t>
            </a:r>
            <a:endParaRPr lang="ru-RU" sz="3200" b="1" dirty="0">
              <a:solidFill>
                <a:srgbClr val="33339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9" name="Скругленный прямоугольник 48"/>
          <p:cNvSpPr/>
          <p:nvPr/>
        </p:nvSpPr>
        <p:spPr>
          <a:xfrm>
            <a:off x="3131840" y="3645024"/>
            <a:ext cx="864096" cy="667127"/>
          </a:xfrm>
          <a:prstGeom prst="roundRect">
            <a:avLst/>
          </a:prstGeom>
          <a:solidFill>
            <a:srgbClr val="FFCC99"/>
          </a:solidFill>
          <a:ln>
            <a:noFill/>
          </a:ln>
          <a:effectLst>
            <a:glow rad="101600">
              <a:schemeClr val="accent6">
                <a:satMod val="175000"/>
                <a:alpha val="40000"/>
              </a:schemeClr>
            </a:glow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333399"/>
                </a:solidFill>
                <a:latin typeface="Arial" panose="020B0604020202020204" pitchFamily="34" charset="0"/>
                <a:cs typeface="Arial" panose="020B0604020202020204" pitchFamily="34" charset="0"/>
                <a:hlinkClick r:id="rId18" action="ppaction://hlinksldjump"/>
              </a:rPr>
              <a:t>1</a:t>
            </a:r>
            <a:endParaRPr lang="ru-RU" sz="3200" b="1" dirty="0">
              <a:solidFill>
                <a:srgbClr val="33339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0" name="Скругленный прямоугольник 49"/>
          <p:cNvSpPr/>
          <p:nvPr/>
        </p:nvSpPr>
        <p:spPr>
          <a:xfrm>
            <a:off x="4283968" y="3645024"/>
            <a:ext cx="864096" cy="667127"/>
          </a:xfrm>
          <a:prstGeom prst="roundRect">
            <a:avLst/>
          </a:prstGeom>
          <a:solidFill>
            <a:srgbClr val="FFCC99"/>
          </a:solidFill>
          <a:ln>
            <a:noFill/>
          </a:ln>
          <a:effectLst>
            <a:glow rad="101600">
              <a:schemeClr val="accent6">
                <a:satMod val="175000"/>
                <a:alpha val="40000"/>
              </a:schemeClr>
            </a:glow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rgbClr val="333399"/>
                </a:solidFill>
                <a:latin typeface="Arial" panose="020B0604020202020204" pitchFamily="34" charset="0"/>
                <a:cs typeface="Arial" panose="020B0604020202020204" pitchFamily="34" charset="0"/>
                <a:hlinkClick r:id="rId19" action="ppaction://hlinksldjump"/>
              </a:rPr>
              <a:t>2</a:t>
            </a:r>
            <a:endParaRPr lang="ru-RU" sz="3200" b="1" dirty="0">
              <a:solidFill>
                <a:srgbClr val="33339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1" name="Скругленный прямоугольник 50"/>
          <p:cNvSpPr/>
          <p:nvPr/>
        </p:nvSpPr>
        <p:spPr>
          <a:xfrm>
            <a:off x="5436096" y="3645024"/>
            <a:ext cx="864096" cy="667127"/>
          </a:xfrm>
          <a:prstGeom prst="roundRect">
            <a:avLst/>
          </a:prstGeom>
          <a:solidFill>
            <a:srgbClr val="FFCC99"/>
          </a:solidFill>
          <a:ln>
            <a:noFill/>
          </a:ln>
          <a:effectLst>
            <a:glow rad="101600">
              <a:schemeClr val="accent6">
                <a:satMod val="175000"/>
                <a:alpha val="40000"/>
              </a:schemeClr>
            </a:glow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rgbClr val="333399"/>
                </a:solidFill>
                <a:latin typeface="Arial" panose="020B0604020202020204" pitchFamily="34" charset="0"/>
                <a:cs typeface="Arial" panose="020B0604020202020204" pitchFamily="34" charset="0"/>
                <a:hlinkClick r:id="rId20" action="ppaction://hlinksldjump"/>
              </a:rPr>
              <a:t>3</a:t>
            </a:r>
            <a:endParaRPr lang="ru-RU" sz="3200" b="1" dirty="0">
              <a:solidFill>
                <a:srgbClr val="33339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2" name="Скругленный прямоугольник 51"/>
          <p:cNvSpPr/>
          <p:nvPr/>
        </p:nvSpPr>
        <p:spPr>
          <a:xfrm>
            <a:off x="6588224" y="3645023"/>
            <a:ext cx="864096" cy="667127"/>
          </a:xfrm>
          <a:prstGeom prst="roundRect">
            <a:avLst/>
          </a:prstGeom>
          <a:solidFill>
            <a:srgbClr val="FFCC99"/>
          </a:solidFill>
          <a:ln>
            <a:noFill/>
          </a:ln>
          <a:effectLst>
            <a:glow rad="101600">
              <a:schemeClr val="accent6">
                <a:satMod val="175000"/>
                <a:alpha val="40000"/>
              </a:schemeClr>
            </a:glow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rgbClr val="333399"/>
                </a:solidFill>
                <a:latin typeface="Arial" panose="020B0604020202020204" pitchFamily="34" charset="0"/>
                <a:cs typeface="Arial" panose="020B0604020202020204" pitchFamily="34" charset="0"/>
                <a:hlinkClick r:id="rId21" action="ppaction://hlinksldjump"/>
              </a:rPr>
              <a:t>4</a:t>
            </a:r>
            <a:endParaRPr lang="ru-RU" sz="3200" b="1" dirty="0">
              <a:solidFill>
                <a:srgbClr val="33339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3" name="Скругленный прямоугольник 52"/>
          <p:cNvSpPr/>
          <p:nvPr/>
        </p:nvSpPr>
        <p:spPr>
          <a:xfrm>
            <a:off x="7740352" y="3645024"/>
            <a:ext cx="864096" cy="667127"/>
          </a:xfrm>
          <a:prstGeom prst="roundRect">
            <a:avLst/>
          </a:prstGeom>
          <a:solidFill>
            <a:srgbClr val="FFCC99"/>
          </a:solidFill>
          <a:ln>
            <a:noFill/>
          </a:ln>
          <a:effectLst>
            <a:glow rad="101600">
              <a:schemeClr val="accent6">
                <a:satMod val="175000"/>
                <a:alpha val="40000"/>
              </a:schemeClr>
            </a:glow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rgbClr val="333399"/>
                </a:solidFill>
                <a:latin typeface="Arial" panose="020B0604020202020204" pitchFamily="34" charset="0"/>
                <a:cs typeface="Arial" panose="020B0604020202020204" pitchFamily="34" charset="0"/>
                <a:hlinkClick r:id="rId22" action="ppaction://hlinksldjump"/>
              </a:rPr>
              <a:t>5</a:t>
            </a:r>
            <a:endParaRPr lang="ru-RU" sz="3200" b="1" dirty="0">
              <a:solidFill>
                <a:srgbClr val="33339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4" name="Скругленный прямоугольник 53"/>
          <p:cNvSpPr/>
          <p:nvPr/>
        </p:nvSpPr>
        <p:spPr>
          <a:xfrm>
            <a:off x="3131840" y="4663062"/>
            <a:ext cx="864096" cy="667127"/>
          </a:xfrm>
          <a:prstGeom prst="roundRect">
            <a:avLst/>
          </a:prstGeom>
          <a:solidFill>
            <a:srgbClr val="FFCC99"/>
          </a:solidFill>
          <a:ln>
            <a:noFill/>
          </a:ln>
          <a:effectLst>
            <a:glow rad="101600">
              <a:schemeClr val="accent6">
                <a:satMod val="175000"/>
                <a:alpha val="40000"/>
              </a:schemeClr>
            </a:glow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333399"/>
                </a:solidFill>
                <a:latin typeface="Arial" panose="020B0604020202020204" pitchFamily="34" charset="0"/>
                <a:cs typeface="Arial" panose="020B0604020202020204" pitchFamily="34" charset="0"/>
                <a:hlinkClick r:id="rId23" action="ppaction://hlinksldjump"/>
              </a:rPr>
              <a:t>1</a:t>
            </a:r>
            <a:endParaRPr lang="ru-RU" sz="3200" b="1" dirty="0">
              <a:solidFill>
                <a:srgbClr val="33339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5" name="Скругленный прямоугольник 54"/>
          <p:cNvSpPr/>
          <p:nvPr/>
        </p:nvSpPr>
        <p:spPr>
          <a:xfrm>
            <a:off x="4283968" y="4663062"/>
            <a:ext cx="864096" cy="667127"/>
          </a:xfrm>
          <a:prstGeom prst="roundRect">
            <a:avLst/>
          </a:prstGeom>
          <a:solidFill>
            <a:srgbClr val="FFCC99"/>
          </a:solidFill>
          <a:ln>
            <a:noFill/>
          </a:ln>
          <a:effectLst>
            <a:glow rad="101600">
              <a:schemeClr val="accent6">
                <a:satMod val="175000"/>
                <a:alpha val="40000"/>
              </a:schemeClr>
            </a:glow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rgbClr val="333399"/>
                </a:solidFill>
                <a:latin typeface="Arial" panose="020B0604020202020204" pitchFamily="34" charset="0"/>
                <a:cs typeface="Arial" panose="020B0604020202020204" pitchFamily="34" charset="0"/>
                <a:hlinkClick r:id="rId24" action="ppaction://hlinksldjump"/>
              </a:rPr>
              <a:t>2</a:t>
            </a:r>
            <a:endParaRPr lang="ru-RU" sz="3200" b="1" dirty="0">
              <a:solidFill>
                <a:srgbClr val="33339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6" name="Скругленный прямоугольник 55"/>
          <p:cNvSpPr/>
          <p:nvPr/>
        </p:nvSpPr>
        <p:spPr>
          <a:xfrm>
            <a:off x="5436096" y="4663061"/>
            <a:ext cx="864096" cy="667127"/>
          </a:xfrm>
          <a:prstGeom prst="roundRect">
            <a:avLst/>
          </a:prstGeom>
          <a:solidFill>
            <a:srgbClr val="FFCC99"/>
          </a:solidFill>
          <a:ln>
            <a:noFill/>
          </a:ln>
          <a:effectLst>
            <a:glow rad="101600">
              <a:schemeClr val="accent6">
                <a:satMod val="175000"/>
                <a:alpha val="40000"/>
              </a:schemeClr>
            </a:glow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rgbClr val="333399"/>
                </a:solidFill>
                <a:latin typeface="Arial" panose="020B0604020202020204" pitchFamily="34" charset="0"/>
                <a:cs typeface="Arial" panose="020B0604020202020204" pitchFamily="34" charset="0"/>
                <a:hlinkClick r:id="rId25" action="ppaction://hlinksldjump"/>
              </a:rPr>
              <a:t>3</a:t>
            </a:r>
            <a:endParaRPr lang="ru-RU" sz="3200" b="1" dirty="0">
              <a:solidFill>
                <a:srgbClr val="33339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7" name="Скругленный прямоугольник 56"/>
          <p:cNvSpPr/>
          <p:nvPr/>
        </p:nvSpPr>
        <p:spPr>
          <a:xfrm>
            <a:off x="6588224" y="4663062"/>
            <a:ext cx="864096" cy="667127"/>
          </a:xfrm>
          <a:prstGeom prst="roundRect">
            <a:avLst/>
          </a:prstGeom>
          <a:solidFill>
            <a:srgbClr val="FFCC99"/>
          </a:solidFill>
          <a:ln>
            <a:noFill/>
          </a:ln>
          <a:effectLst>
            <a:glow rad="101600">
              <a:schemeClr val="accent6">
                <a:satMod val="175000"/>
                <a:alpha val="40000"/>
              </a:schemeClr>
            </a:glow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rgbClr val="333399"/>
                </a:solidFill>
                <a:latin typeface="Arial" panose="020B0604020202020204" pitchFamily="34" charset="0"/>
                <a:cs typeface="Arial" panose="020B0604020202020204" pitchFamily="34" charset="0"/>
                <a:hlinkClick r:id="rId26" action="ppaction://hlinksldjump"/>
              </a:rPr>
              <a:t>4</a:t>
            </a:r>
            <a:endParaRPr lang="ru-RU" sz="3200" b="1" dirty="0">
              <a:solidFill>
                <a:srgbClr val="33339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8" name="Скругленный прямоугольник 57"/>
          <p:cNvSpPr/>
          <p:nvPr/>
        </p:nvSpPr>
        <p:spPr>
          <a:xfrm>
            <a:off x="7740352" y="4663062"/>
            <a:ext cx="864096" cy="667127"/>
          </a:xfrm>
          <a:prstGeom prst="roundRect">
            <a:avLst/>
          </a:prstGeom>
          <a:solidFill>
            <a:srgbClr val="FFCC99"/>
          </a:solidFill>
          <a:ln>
            <a:noFill/>
          </a:ln>
          <a:effectLst>
            <a:glow rad="101600">
              <a:schemeClr val="accent6">
                <a:satMod val="175000"/>
                <a:alpha val="40000"/>
              </a:schemeClr>
            </a:glow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rgbClr val="333399"/>
                </a:solidFill>
                <a:latin typeface="Arial" panose="020B0604020202020204" pitchFamily="34" charset="0"/>
                <a:cs typeface="Arial" panose="020B0604020202020204" pitchFamily="34" charset="0"/>
                <a:hlinkClick r:id="rId27" action="ppaction://hlinksldjump"/>
              </a:rPr>
              <a:t>5</a:t>
            </a:r>
            <a:endParaRPr lang="ru-RU" sz="3200" b="1" dirty="0">
              <a:solidFill>
                <a:srgbClr val="33339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4" name="AutoShape 16">
            <a:hlinkClick r:id="" action="ppaction://hlinkshowjump?jump=endshow"/>
          </p:cNvPr>
          <p:cNvSpPr>
            <a:spLocks noChangeArrowheads="1"/>
          </p:cNvSpPr>
          <p:nvPr/>
        </p:nvSpPr>
        <p:spPr bwMode="auto">
          <a:xfrm>
            <a:off x="7888288" y="5935663"/>
            <a:ext cx="1009650" cy="595312"/>
          </a:xfrm>
          <a:prstGeom prst="cube">
            <a:avLst>
              <a:gd name="adj" fmla="val 23111"/>
            </a:avLst>
          </a:prstGeom>
          <a:solidFill>
            <a:schemeClr val="accent1">
              <a:lumMod val="40000"/>
              <a:lumOff val="60000"/>
            </a:schemeClr>
          </a:solidFill>
          <a:ln w="9525">
            <a:solidFill>
              <a:srgbClr val="978749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defRPr/>
            </a:pPr>
            <a:r>
              <a:rPr lang="ru-RU" altLang="ru-RU" sz="1100" b="1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выход</a:t>
            </a:r>
          </a:p>
        </p:txBody>
      </p:sp>
    </p:spTree>
    <p:extLst>
      <p:ext uri="{BB962C8B-B14F-4D97-AF65-F5344CB8AC3E}">
        <p14:creationId xmlns:p14="http://schemas.microsoft.com/office/powerpoint/2010/main" val="171083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" dur="indefinite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7" dur="indefinite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2" dur="indefinite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3" dur="indefinite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8" dur="indefinite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9" dur="indefinite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24" dur="indefinite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25" dur="indefinite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30" dur="indefinite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31" dur="indefinite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36" dur="indefinite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37" dur="indefinite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42" dur="indefinite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43" dur="indefinite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48" dur="indefinite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49" dur="indefinite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54" dur="indefinite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55" dur="indefinite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0" dur="indefinite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61" dur="indefinite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6" dur="indefinite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67" dur="indefinite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  <p:seq concurrent="1" nextAc="seek">
              <p:cTn id="68" restart="whenNotActive" fill="hold" evtFilter="cancelBubble" nodeType="interactiveSeq">
                <p:stCondLst>
                  <p:cond evt="onClick" delay="0">
                    <p:tgtEl>
                      <p:spTgt spid="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9" fill="hold">
                      <p:stCondLst>
                        <p:cond delay="0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72" dur="indefinite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73" dur="indefinite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"/>
                  </p:tgtEl>
                </p:cond>
              </p:nextCondLst>
            </p:seq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>
                      <p:stCondLst>
                        <p:cond delay="0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78" dur="indefinite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79" dur="indefinite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6"/>
                  </p:tgtEl>
                </p:cond>
              </p:nextCondLst>
            </p:seq>
            <p:seq concurrent="1" nextAc="seek">
              <p:cTn id="80" restart="whenNotActive" fill="hold" evtFilter="cancelBubble" nodeType="interactiveSeq">
                <p:stCondLst>
                  <p:cond evt="onClick" delay="0">
                    <p:tgtEl>
                      <p:spTgt spid="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1" fill="hold">
                      <p:stCondLst>
                        <p:cond delay="0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84" dur="indefinite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85" dur="indefinite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7"/>
                  </p:tgtEl>
                </p:cond>
              </p:nextCondLst>
            </p:seq>
            <p:seq concurrent="1" nextAc="seek">
              <p:cTn id="86" restart="whenNotActive" fill="hold" evtFilter="cancelBubble" nodeType="interactiveSeq">
                <p:stCondLst>
                  <p:cond evt="onClick" delay="0">
                    <p:tgtEl>
                      <p:spTgt spid="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7" fill="hold">
                      <p:stCondLst>
                        <p:cond delay="0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90" dur="indefinite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91" dur="indefinite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8"/>
                  </p:tgtEl>
                </p:cond>
              </p:nextCondLst>
            </p:seq>
            <p:seq concurrent="1" nextAc="seek">
              <p:cTn id="92" restart="whenNotActive" fill="hold" evtFilter="cancelBubble" nodeType="interactiveSeq">
                <p:stCondLst>
                  <p:cond evt="onClick" delay="0">
                    <p:tgtEl>
                      <p:spTgt spid="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3" fill="hold">
                      <p:stCondLst>
                        <p:cond delay="0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96" dur="indefinite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97" dur="indefinite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9"/>
                  </p:tgtEl>
                </p:cond>
              </p:nextCondLst>
            </p:seq>
            <p:seq concurrent="1" nextAc="seek">
              <p:cTn id="98" restart="whenNotActive" fill="hold" evtFilter="cancelBubble" nodeType="interactiveSeq">
                <p:stCondLst>
                  <p:cond evt="onClick" delay="0">
                    <p:tgtEl>
                      <p:spTgt spid="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9" fill="hold">
                      <p:stCondLst>
                        <p:cond delay="0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02" dur="indefinite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03" dur="indefinite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0"/>
                  </p:tgtEl>
                </p:cond>
              </p:nextCondLst>
            </p:seq>
            <p:seq concurrent="1" nextAc="seek">
              <p:cTn id="104" restart="whenNotActive" fill="hold" evtFilter="cancelBubble" nodeType="interactiveSeq">
                <p:stCondLst>
                  <p:cond evt="onClick" delay="0">
                    <p:tgtEl>
                      <p:spTgt spid="5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5" fill="hold">
                      <p:stCondLst>
                        <p:cond delay="0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08" dur="indefinite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09" dur="indefinite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"/>
                  </p:tgtEl>
                </p:cond>
              </p:nextCondLst>
            </p:seq>
            <p:seq concurrent="1" nextAc="seek">
              <p:cTn id="110" restart="whenNotActive" fill="hold" evtFilter="cancelBubble" nodeType="interactiveSeq">
                <p:stCondLst>
                  <p:cond evt="onClick" delay="0">
                    <p:tgtEl>
                      <p:spTgt spid="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1" fill="hold">
                      <p:stCondLst>
                        <p:cond delay="0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14" dur="indefinite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15" dur="indefinite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2"/>
                  </p:tgtEl>
                </p:cond>
              </p:nextCondLst>
            </p:seq>
            <p:seq concurrent="1" nextAc="seek">
              <p:cTn id="116" restart="whenNotActive" fill="hold" evtFilter="cancelBubble" nodeType="interactiveSeq">
                <p:stCondLst>
                  <p:cond evt="onClick" delay="0">
                    <p:tgtEl>
                      <p:spTgt spid="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7" fill="hold">
                      <p:stCondLst>
                        <p:cond delay="0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20" dur="indefinite"/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21" dur="indefinite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3"/>
                  </p:tgtEl>
                </p:cond>
              </p:nextCondLst>
            </p:seq>
            <p:seq concurrent="1" nextAc="seek">
              <p:cTn id="122" restart="whenNotActive" fill="hold" evtFilter="cancelBubble" nodeType="interactiveSeq">
                <p:stCondLst>
                  <p:cond evt="onClick" delay="0">
                    <p:tgtEl>
                      <p:spTgt spid="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3" fill="hold">
                      <p:stCondLst>
                        <p:cond delay="0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26" dur="indefinite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27" dur="indefinite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4"/>
                  </p:tgtEl>
                </p:cond>
              </p:nextCondLst>
            </p:seq>
            <p:seq concurrent="1" nextAc="seek">
              <p:cTn id="128" restart="whenNotActive" fill="hold" evtFilter="cancelBubble" nodeType="interactiveSeq">
                <p:stCondLst>
                  <p:cond evt="onClick" delay="0">
                    <p:tgtEl>
                      <p:spTgt spid="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9" fill="hold">
                      <p:stCondLst>
                        <p:cond delay="0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32" dur="indefinite"/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33" dur="indefinite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5"/>
                  </p:tgtEl>
                </p:cond>
              </p:nextCondLst>
            </p:seq>
            <p:seq concurrent="1" nextAc="seek">
              <p:cTn id="134" restart="whenNotActive" fill="hold" evtFilter="cancelBubble" nodeType="interactiveSeq">
                <p:stCondLst>
                  <p:cond evt="onClick" delay="0">
                    <p:tgtEl>
                      <p:spTgt spid="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5" fill="hold">
                      <p:stCondLst>
                        <p:cond delay="0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38" dur="indefinite"/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39" dur="indefinite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6"/>
                  </p:tgtEl>
                </p:cond>
              </p:nextCondLst>
            </p:seq>
            <p:seq concurrent="1" nextAc="seek">
              <p:cTn id="140" restart="whenNotActive" fill="hold" evtFilter="cancelBubble" nodeType="interactiveSeq">
                <p:stCondLst>
                  <p:cond evt="onClick" delay="0">
                    <p:tgtEl>
                      <p:spTgt spid="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1" fill="hold">
                      <p:stCondLst>
                        <p:cond delay="0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44" dur="indefinite"/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45" dur="indefinite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7"/>
                  </p:tgtEl>
                </p:cond>
              </p:nextCondLst>
            </p:seq>
            <p:seq concurrent="1" nextAc="seek">
              <p:cTn id="146" restart="whenNotActive" fill="hold" evtFilter="cancelBubble" nodeType="interactiveSeq">
                <p:stCondLst>
                  <p:cond evt="onClick" delay="0">
                    <p:tgtEl>
                      <p:spTgt spid="5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7" fill="hold">
                      <p:stCondLst>
                        <p:cond delay="0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50" dur="indefinite"/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51" dur="indefinite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8"/>
                  </p:tgtEl>
                </p:cond>
              </p:nextCondLst>
            </p:seq>
          </p:childTnLst>
        </p:cTn>
      </p:par>
    </p:tnLst>
    <p:bldLst>
      <p:bldP spid="3" grpId="0" animBg="1"/>
      <p:bldP spid="9" grpId="0" animBg="1"/>
      <p:bldP spid="10" grpId="0" animBg="1"/>
      <p:bldP spid="11" grpId="0" animBg="1"/>
      <p:bldP spid="12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54" grpId="0" animBg="1"/>
      <p:bldP spid="55" grpId="0" animBg="1"/>
      <p:bldP spid="56" grpId="0" animBg="1"/>
      <p:bldP spid="57" grpId="0" animBg="1"/>
      <p:bldP spid="5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9" name="Rectangle 5"/>
          <p:cNvSpPr>
            <a:spLocks noChangeArrowheads="1"/>
          </p:cNvSpPr>
          <p:nvPr/>
        </p:nvSpPr>
        <p:spPr bwMode="auto">
          <a:xfrm>
            <a:off x="323850" y="1125538"/>
            <a:ext cx="8488363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3200" b="1" dirty="0">
                <a:solidFill>
                  <a:srgbClr val="CC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1 лот  «Историческая рифма»</a:t>
            </a:r>
            <a:r>
              <a:rPr lang="ru-RU" sz="2400" b="1" dirty="0">
                <a:solidFill>
                  <a:srgbClr val="CC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2400" b="1" dirty="0">
                <a:solidFill>
                  <a:srgbClr val="CC0066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ru-RU" sz="2400" b="1" dirty="0">
              <a:solidFill>
                <a:srgbClr val="CC006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>
              <a:defRPr/>
            </a:pPr>
            <a:r>
              <a:rPr lang="ru-RU" sz="2400" b="1" dirty="0">
                <a:solidFill>
                  <a:srgbClr val="333399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По стихотворному отрывку определите </a:t>
            </a:r>
          </a:p>
          <a:p>
            <a:pPr algn="ctr">
              <a:defRPr/>
            </a:pPr>
            <a:r>
              <a:rPr lang="ru-RU" sz="2400" b="1" dirty="0">
                <a:solidFill>
                  <a:srgbClr val="333399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историческое событие и назовите его дату.</a:t>
            </a:r>
          </a:p>
        </p:txBody>
      </p:sp>
      <p:sp>
        <p:nvSpPr>
          <p:cNvPr id="10243" name="Rectangle 3"/>
          <p:cNvSpPr>
            <a:spLocks noChangeArrowheads="1"/>
          </p:cNvSpPr>
          <p:nvPr/>
        </p:nvSpPr>
        <p:spPr bwMode="auto">
          <a:xfrm>
            <a:off x="323850" y="3141663"/>
            <a:ext cx="8488363" cy="2735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82880" tIns="91440"/>
          <a:lstStyle/>
          <a:p>
            <a:pPr algn="ctr">
              <a:lnSpc>
                <a:spcPct val="70000"/>
              </a:lnSpc>
              <a:spcBef>
                <a:spcPts val="250"/>
              </a:spcBef>
              <a:buClr>
                <a:schemeClr val="accent1"/>
              </a:buClr>
              <a:buSzPct val="80000"/>
            </a:pPr>
            <a:r>
              <a:rPr lang="ru-RU" altLang="ru-RU" sz="2400" b="1">
                <a:solidFill>
                  <a:srgbClr val="CC0066"/>
                </a:solidFill>
                <a:cs typeface="Arial" charset="0"/>
              </a:rPr>
              <a:t>Москва – река, тебе хвала!</a:t>
            </a:r>
          </a:p>
          <a:p>
            <a:pPr algn="ctr">
              <a:lnSpc>
                <a:spcPct val="70000"/>
              </a:lnSpc>
              <a:spcBef>
                <a:spcPts val="250"/>
              </a:spcBef>
              <a:buClr>
                <a:schemeClr val="accent1"/>
              </a:buClr>
              <a:buSzPct val="80000"/>
            </a:pPr>
            <a:r>
              <a:rPr lang="ru-RU" altLang="ru-RU" sz="2400" b="1">
                <a:solidFill>
                  <a:srgbClr val="CC0066"/>
                </a:solidFill>
                <a:cs typeface="Arial" charset="0"/>
              </a:rPr>
              <a:t>В веках ты видела не мало.</a:t>
            </a:r>
          </a:p>
          <a:p>
            <a:pPr algn="ctr">
              <a:lnSpc>
                <a:spcPct val="70000"/>
              </a:lnSpc>
              <a:spcBef>
                <a:spcPts val="250"/>
              </a:spcBef>
              <a:buClr>
                <a:schemeClr val="accent1"/>
              </a:buClr>
              <a:buSzPct val="80000"/>
            </a:pPr>
            <a:r>
              <a:rPr lang="ru-RU" altLang="ru-RU" sz="2400" b="1">
                <a:solidFill>
                  <a:srgbClr val="CC0066"/>
                </a:solidFill>
                <a:cs typeface="Arial" charset="0"/>
              </a:rPr>
              <a:t>Когда б ты говорить могла,</a:t>
            </a:r>
          </a:p>
          <a:p>
            <a:pPr algn="ctr">
              <a:lnSpc>
                <a:spcPct val="70000"/>
              </a:lnSpc>
              <a:spcBef>
                <a:spcPts val="250"/>
              </a:spcBef>
              <a:buClr>
                <a:schemeClr val="accent1"/>
              </a:buClr>
              <a:buSzPct val="80000"/>
            </a:pPr>
            <a:r>
              <a:rPr lang="ru-RU" altLang="ru-RU" sz="2400" b="1">
                <a:solidFill>
                  <a:srgbClr val="CC0066"/>
                </a:solidFill>
                <a:cs typeface="Arial" charset="0"/>
              </a:rPr>
              <a:t>Ты многое бы рассказала.</a:t>
            </a:r>
          </a:p>
          <a:p>
            <a:pPr algn="ctr">
              <a:lnSpc>
                <a:spcPct val="70000"/>
              </a:lnSpc>
              <a:spcBef>
                <a:spcPts val="250"/>
              </a:spcBef>
              <a:buClr>
                <a:schemeClr val="accent1"/>
              </a:buClr>
              <a:buSzPct val="80000"/>
            </a:pPr>
            <a:r>
              <a:rPr lang="ru-RU" altLang="ru-RU" sz="2400" b="1">
                <a:solidFill>
                  <a:srgbClr val="CC0066"/>
                </a:solidFill>
                <a:cs typeface="Arial" charset="0"/>
              </a:rPr>
              <a:t>Ты б рассказала нам о том,</a:t>
            </a:r>
          </a:p>
          <a:p>
            <a:pPr algn="ctr">
              <a:lnSpc>
                <a:spcPct val="70000"/>
              </a:lnSpc>
              <a:spcBef>
                <a:spcPts val="250"/>
              </a:spcBef>
              <a:buClr>
                <a:schemeClr val="accent1"/>
              </a:buClr>
              <a:buSzPct val="80000"/>
            </a:pPr>
            <a:r>
              <a:rPr lang="ru-RU" altLang="ru-RU" sz="2400" b="1">
                <a:solidFill>
                  <a:srgbClr val="CC0066"/>
                </a:solidFill>
                <a:cs typeface="Arial" charset="0"/>
              </a:rPr>
              <a:t>Как люди начали селиться,</a:t>
            </a:r>
          </a:p>
          <a:p>
            <a:pPr algn="ctr">
              <a:lnSpc>
                <a:spcPct val="70000"/>
              </a:lnSpc>
              <a:spcBef>
                <a:spcPts val="250"/>
              </a:spcBef>
              <a:buClr>
                <a:schemeClr val="accent1"/>
              </a:buClr>
              <a:buSzPct val="80000"/>
            </a:pPr>
            <a:r>
              <a:rPr lang="ru-RU" altLang="ru-RU" sz="2400" b="1">
                <a:solidFill>
                  <a:srgbClr val="CC0066"/>
                </a:solidFill>
                <a:cs typeface="Arial" charset="0"/>
              </a:rPr>
              <a:t>За тыном – тын, за домом – дом</a:t>
            </a:r>
          </a:p>
          <a:p>
            <a:pPr algn="ctr">
              <a:lnSpc>
                <a:spcPct val="70000"/>
              </a:lnSpc>
              <a:spcBef>
                <a:spcPts val="250"/>
              </a:spcBef>
              <a:buClr>
                <a:schemeClr val="accent1"/>
              </a:buClr>
              <a:buSzPct val="80000"/>
            </a:pPr>
            <a:r>
              <a:rPr lang="ru-RU" altLang="ru-RU" sz="2400" b="1">
                <a:solidFill>
                  <a:srgbClr val="CC0066"/>
                </a:solidFill>
                <a:cs typeface="Arial" charset="0"/>
              </a:rPr>
              <a:t>Росло на берегу твоём</a:t>
            </a:r>
          </a:p>
          <a:p>
            <a:pPr algn="ctr">
              <a:lnSpc>
                <a:spcPct val="70000"/>
              </a:lnSpc>
              <a:spcBef>
                <a:spcPts val="250"/>
              </a:spcBef>
              <a:buClr>
                <a:schemeClr val="accent1"/>
              </a:buClr>
              <a:buSzPct val="80000"/>
            </a:pPr>
            <a:r>
              <a:rPr lang="ru-RU" altLang="ru-RU" sz="2400" b="1">
                <a:solidFill>
                  <a:srgbClr val="CC0066"/>
                </a:solidFill>
                <a:cs typeface="Arial" charset="0"/>
              </a:rPr>
              <a:t>Начало будущей столицы. </a:t>
            </a:r>
          </a:p>
          <a:p>
            <a:pPr>
              <a:lnSpc>
                <a:spcPct val="70000"/>
              </a:lnSpc>
              <a:spcBef>
                <a:spcPts val="250"/>
              </a:spcBef>
              <a:buClr>
                <a:schemeClr val="accent1"/>
              </a:buClr>
              <a:buSzPct val="80000"/>
            </a:pPr>
            <a:endParaRPr lang="ru-RU" altLang="ru-RU" sz="2400" b="1">
              <a:solidFill>
                <a:schemeClr val="accent2"/>
              </a:solidFill>
              <a:latin typeface="Centaur" pitchFamily="18" charset="0"/>
            </a:endParaRPr>
          </a:p>
        </p:txBody>
      </p:sp>
      <p:pic>
        <p:nvPicPr>
          <p:cNvPr id="10244" name="Picture 2" descr="http://prodavezsira.narod.ru/pictures/subjects/notebook-1b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7475" y="5465763"/>
            <a:ext cx="1465263" cy="1220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Управляющая кнопка: справка 8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8193088" y="5949950"/>
            <a:ext cx="641350" cy="574675"/>
          </a:xfrm>
          <a:prstGeom prst="actionButtonHelp">
            <a:avLst/>
          </a:prstGeom>
          <a:solidFill>
            <a:schemeClr val="accent1">
              <a:lumMod val="40000"/>
              <a:lumOff val="60000"/>
            </a:schemeClr>
          </a:solidFill>
          <a:ln w="9525" algn="ctr">
            <a:solidFill>
              <a:srgbClr val="978749"/>
            </a:solidFill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endParaRPr lang="ru-RU" dirty="0">
              <a:solidFill>
                <a:schemeClr val="lt1"/>
              </a:solidFill>
              <a:latin typeface="+mn-lt"/>
            </a:endParaRPr>
          </a:p>
        </p:txBody>
      </p:sp>
    </p:spTree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5"/>
          <p:cNvSpPr>
            <a:spLocks noChangeArrowheads="1"/>
          </p:cNvSpPr>
          <p:nvPr/>
        </p:nvSpPr>
        <p:spPr bwMode="auto">
          <a:xfrm>
            <a:off x="1979712" y="5661248"/>
            <a:ext cx="5578515" cy="43704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lnSpc>
                <a:spcPct val="80000"/>
              </a:lnSpc>
              <a:spcBef>
                <a:spcPct val="20000"/>
              </a:spcBef>
              <a:buClr>
                <a:schemeClr val="tx1"/>
              </a:buClr>
              <a:buSzPct val="75000"/>
              <a:buFont typeface="Wingdings" pitchFamily="2" charset="2"/>
              <a:buNone/>
            </a:pPr>
            <a:r>
              <a:rPr lang="ru-RU" altLang="ru-RU" sz="2800" b="1" dirty="0">
                <a:solidFill>
                  <a:srgbClr val="CC0066"/>
                </a:solidFill>
                <a:cs typeface="Arial" charset="0"/>
              </a:rPr>
              <a:t>1147 год – основание Москвы</a:t>
            </a:r>
            <a:r>
              <a:rPr lang="ru-RU" altLang="ru-RU" sz="2800" dirty="0">
                <a:solidFill>
                  <a:srgbClr val="CC0066"/>
                </a:solidFill>
                <a:cs typeface="Arial" charset="0"/>
              </a:rPr>
              <a:t> </a:t>
            </a:r>
          </a:p>
        </p:txBody>
      </p:sp>
      <p:pic>
        <p:nvPicPr>
          <p:cNvPr id="12294" name="Picture 8" descr="Первый Кремль - Фото 8033/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2275" y="1196975"/>
            <a:ext cx="5905500" cy="3990975"/>
          </a:xfrm>
          <a:prstGeom prst="rect">
            <a:avLst/>
          </a:prstGeom>
          <a:noFill/>
          <a:ln>
            <a:noFill/>
          </a:ln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8" name="Picture 2" descr="http://prodavezsira.narod.ru/pictures/subjects/notebook-1b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7475" y="5465763"/>
            <a:ext cx="1465263" cy="1220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AutoShape 16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7888288" y="5935663"/>
            <a:ext cx="1009650" cy="595312"/>
          </a:xfrm>
          <a:prstGeom prst="cube">
            <a:avLst>
              <a:gd name="adj" fmla="val 23111"/>
            </a:avLst>
          </a:prstGeom>
          <a:solidFill>
            <a:schemeClr val="accent1">
              <a:lumMod val="40000"/>
              <a:lumOff val="60000"/>
            </a:schemeClr>
          </a:solidFill>
          <a:ln w="9525">
            <a:solidFill>
              <a:srgbClr val="978749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defRPr/>
            </a:pPr>
            <a:r>
              <a:rPr lang="ru-RU" altLang="ru-RU" sz="1100" b="1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altLang="ru-RU" sz="1100" b="1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НАЧАЛО</a:t>
            </a:r>
            <a:endParaRPr lang="ru-RU" altLang="ru-RU" sz="1100" b="1" dirty="0" smtClean="0">
              <a:solidFill>
                <a:schemeClr val="accent2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2358</TotalTime>
  <Words>1681</Words>
  <Application>Microsoft Office PowerPoint</Application>
  <PresentationFormat>Экран (4:3)</PresentationFormat>
  <Paragraphs>376</Paragraphs>
  <Slides>59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59</vt:i4>
      </vt:variant>
    </vt:vector>
  </HeadingPairs>
  <TitlesOfParts>
    <vt:vector size="60" baseType="lpstr">
      <vt:lpstr>Аспект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Reanimator Extreme Edition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я</cp:lastModifiedBy>
  <cp:revision>235</cp:revision>
  <dcterms:created xsi:type="dcterms:W3CDTF">2015-03-12T06:20:32Z</dcterms:created>
  <dcterms:modified xsi:type="dcterms:W3CDTF">2015-04-01T19:18:01Z</dcterms:modified>
</cp:coreProperties>
</file>