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9" r:id="rId3"/>
    <p:sldId id="263" r:id="rId4"/>
    <p:sldId id="270" r:id="rId5"/>
    <p:sldId id="268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512373"/>
    <a:srgbClr val="B00000"/>
    <a:srgbClr val="FFCCFF"/>
    <a:srgbClr val="CCCCFF"/>
    <a:srgbClr val="007000"/>
    <a:srgbClr val="0042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90" autoAdjust="0"/>
  </p:normalViewPr>
  <p:slideViewPr>
    <p:cSldViewPr>
      <p:cViewPr varScale="1">
        <p:scale>
          <a:sx n="71" d="100"/>
          <a:sy n="71" d="100"/>
        </p:scale>
        <p:origin x="-11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BA3EA-850C-4F79-BF2E-D4AF7D91FF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4E1EF-C6EE-409A-B43B-7AE3E2B3B4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1FA85-C829-422F-B83F-CC542DBB1D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55434-EFE3-41E5-B164-2168E61B4D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881A5-11FD-442B-A0B5-466FDB349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C1F2-37C9-412E-9F78-B7F76C576D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312FA-09DC-42A9-9F03-013AAD3499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20E5B-B606-40A5-AEFC-78BA60439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C51AA-A846-4D4E-8E2D-0947C04B38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012F47-5A23-43A5-A5C9-7E50C865D4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E94D4-DC55-487E-8347-2179C45D38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Gallery For Rainbow Colors Wallpaper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fld id="{F8234543-D31C-4ADC-AE9E-763F629560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14290"/>
            <a:ext cx="8572560" cy="6357982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12" Type="http://schemas.openxmlformats.org/officeDocument/2006/relationships/image" Target="../media/image15.gif"/><Relationship Id="rId17" Type="http://schemas.openxmlformats.org/officeDocument/2006/relationships/image" Target="../media/image20.jpeg"/><Relationship Id="rId2" Type="http://schemas.openxmlformats.org/officeDocument/2006/relationships/audio" Target="../media/audio1.wav"/><Relationship Id="rId16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vsemzagadki.narod.ru/zagadki/zagadkipro/zagadki_pro_strekozu.html" TargetMode="External"/><Relationship Id="rId13" Type="http://schemas.openxmlformats.org/officeDocument/2006/relationships/hyperlink" Target="http://www.numama.ru/zagadki-dlja-malenkih-detei/zagadki-o-zhivoi-prirode/zagadki-pro-bozhyu-korovku.html" TargetMode="External"/><Relationship Id="rId18" Type="http://schemas.openxmlformats.org/officeDocument/2006/relationships/hyperlink" Target="http://img-fotki.yandex.ru/get/6101/159224724.4/0_97c02_3b48ce03_XL" TargetMode="External"/><Relationship Id="rId26" Type="http://schemas.openxmlformats.org/officeDocument/2006/relationships/hyperlink" Target="http://900igr.net/datai/nasekomye-i-ptitsy/Nasekomye-i-pauki.files/0015-027-Babochka-kapustnitsa.png" TargetMode="External"/><Relationship Id="rId3" Type="http://schemas.openxmlformats.org/officeDocument/2006/relationships/hyperlink" Target="http://vsemzagadki.narod.ru/zagadki/zagadkipro/zagadki_pro_babochku.html" TargetMode="External"/><Relationship Id="rId21" Type="http://schemas.openxmlformats.org/officeDocument/2006/relationships/hyperlink" Target="http://metodsovet.su/go?http://img-fotki.yandex.ru/get/6301/50114850.35c/0_af6a1_d02f519e_XL" TargetMode="External"/><Relationship Id="rId34" Type="http://schemas.openxmlformats.org/officeDocument/2006/relationships/hyperlink" Target="http://img10.proshkolu.ru/content/media/pic/std/4000000/3748000/3747946-a3f558b4d04468dd.gif" TargetMode="External"/><Relationship Id="rId7" Type="http://schemas.openxmlformats.org/officeDocument/2006/relationships/hyperlink" Target="http://vsemzagadki.narod.ru/zagadki/zagadkipro/zagadki_pro_kuznechika.html" TargetMode="External"/><Relationship Id="rId12" Type="http://schemas.openxmlformats.org/officeDocument/2006/relationships/hyperlink" Target="http://deti-online.com/zagadki/zagadki-pro-nasekomyh/zagadki-pro-osu/" TargetMode="External"/><Relationship Id="rId17" Type="http://schemas.openxmlformats.org/officeDocument/2006/relationships/hyperlink" Target="http://img-fotki.yandex.ru/get/6406/78468982.1de/0_6d358_66cda449_XL" TargetMode="External"/><Relationship Id="rId25" Type="http://schemas.openxmlformats.org/officeDocument/2006/relationships/hyperlink" Target="http://dasha46.narod.ru/Encyclopedic_Knowledge/Biology/Animals/BugsAndInsects/1/WaterStrider.jpg" TargetMode="External"/><Relationship Id="rId33" Type="http://schemas.openxmlformats.org/officeDocument/2006/relationships/hyperlink" Target="http://www.design-warez.ru/uploads/posts/2010-01/1264143686_butterfly3.gif" TargetMode="External"/><Relationship Id="rId2" Type="http://schemas.openxmlformats.org/officeDocument/2006/relationships/hyperlink" Target="http://vsemzagadki.narod.ru/zagadki/zagadkipro/zagadki_pro_muravya.html" TargetMode="External"/><Relationship Id="rId16" Type="http://schemas.openxmlformats.org/officeDocument/2006/relationships/hyperlink" Target="http://s3.pic4you.ru/allimage/y2013/10-03/12216/3872723-thumb.png" TargetMode="External"/><Relationship Id="rId20" Type="http://schemas.openxmlformats.org/officeDocument/2006/relationships/hyperlink" Target="http://www.resimland.com/data/media/370/resimland-com-karinca-resimleri-ant.jpg" TargetMode="External"/><Relationship Id="rId29" Type="http://schemas.openxmlformats.org/officeDocument/2006/relationships/hyperlink" Target="http://www.shite.org/htdocs/tripe/public/images/imgkk/kk_stagbeetl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semzagadki.narod.ru/zagadki/zagadkipro/zagadki_pro_pchelu.html" TargetMode="External"/><Relationship Id="rId11" Type="http://schemas.openxmlformats.org/officeDocument/2006/relationships/hyperlink" Target="http://www.numama.ru/zagadki-dlja-malenkih-detei/zagadki-o-zhivoi-prirode/zagadki-pro-shmelja.html" TargetMode="External"/><Relationship Id="rId24" Type="http://schemas.openxmlformats.org/officeDocument/2006/relationships/hyperlink" Target="http://works.tattooz.ru/cache/images/74fe3ef61ae5d589fec4159528fd2a22/resizeFit_604_497___.jpg" TargetMode="External"/><Relationship Id="rId32" Type="http://schemas.openxmlformats.org/officeDocument/2006/relationships/hyperlink" Target="http://img-fotki.yandex.ru/get/5900/natali73123.19e/0_47683_82476e10_XL" TargetMode="External"/><Relationship Id="rId5" Type="http://schemas.openxmlformats.org/officeDocument/2006/relationships/hyperlink" Target="http://vsemzagadki.narod.ru/zagadki/zagadkipro/zagadki_pro_muhu.html" TargetMode="External"/><Relationship Id="rId15" Type="http://schemas.openxmlformats.org/officeDocument/2006/relationships/hyperlink" Target="http://img-fotki.yandex.ru/get/6507/64562208.795/0_b4e73_21e9a7ae_XL" TargetMode="External"/><Relationship Id="rId23" Type="http://schemas.openxmlformats.org/officeDocument/2006/relationships/hyperlink" Target="http://www.oocities.org/may_nathan/images/blowfly1.gif" TargetMode="External"/><Relationship Id="rId28" Type="http://schemas.openxmlformats.org/officeDocument/2006/relationships/hyperlink" Target="http://img.cas.sk/img/4/gallery/1228945_osa-hmyz-zviera.jpg" TargetMode="External"/><Relationship Id="rId10" Type="http://schemas.openxmlformats.org/officeDocument/2006/relationships/hyperlink" Target="http://www.stihi.ru/2013/12/12/6496" TargetMode="External"/><Relationship Id="rId19" Type="http://schemas.openxmlformats.org/officeDocument/2006/relationships/hyperlink" Target="http://amigurumi.com.ua/forum/uploads/photo/10/f7dfb5518837e1b198fda81667b39c10.jpg" TargetMode="External"/><Relationship Id="rId31" Type="http://schemas.openxmlformats.org/officeDocument/2006/relationships/hyperlink" Target="http://writefly.files.wordpress.com/2009/05/dragonfly.jpg" TargetMode="External"/><Relationship Id="rId4" Type="http://schemas.openxmlformats.org/officeDocument/2006/relationships/hyperlink" Target="http://vsemzagadki.narod.ru/zagadki/zagadkipro/zagadki_pro_komara.html" TargetMode="External"/><Relationship Id="rId9" Type="http://schemas.openxmlformats.org/officeDocument/2006/relationships/hyperlink" Target="http://vsemzagadki.narod.ru/zagadki/zagadkipro/zagadki_pro_juka.html" TargetMode="External"/><Relationship Id="rId14" Type="http://schemas.openxmlformats.org/officeDocument/2006/relationships/hyperlink" Target="http://img5.dreamies.de/img/788/b/ir2ibuokq9g.gif" TargetMode="External"/><Relationship Id="rId22" Type="http://schemas.openxmlformats.org/officeDocument/2006/relationships/hyperlink" Target="http://optika4.ru/uploads/posts/2011-11/thumbs/1321434682_novyy-1.jpg" TargetMode="External"/><Relationship Id="rId27" Type="http://schemas.openxmlformats.org/officeDocument/2006/relationships/hyperlink" Target="http://papillondereve.p.a.pic.centerblog.net/e8426716.gif" TargetMode="External"/><Relationship Id="rId30" Type="http://schemas.openxmlformats.org/officeDocument/2006/relationships/hyperlink" Target="http://img-fotki.yandex.ru/get/6214/83813999.75c/0_a5902_abf6aad5_XL" TargetMode="External"/><Relationship Id="rId35" Type="http://schemas.openxmlformats.org/officeDocument/2006/relationships/hyperlink" Target="http://creativefan.com/important/cf/2012/02/rainbow-backgrounds/rainbow-colors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64305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Интерактивный кроссворд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«Насекомые»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42844" y="571480"/>
            <a:ext cx="8183880" cy="105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Муниципальное казённое специальное (коррекционное) образовательное учреждение для обучающихся, воспитанников с ограниченными возможностями здоровья </a:t>
            </a:r>
            <a:r>
              <a:rPr kumimoji="0" lang="ru-RU" sz="1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Краснобаковская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специальная (коррекционная) общеобразовательная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школа-интернат </a:t>
            </a: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VIII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вида</a:t>
            </a:r>
            <a:b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р.п. Красные Баки</a:t>
            </a:r>
            <a:b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Нижегородская область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2214546" y="4357694"/>
            <a:ext cx="6400800" cy="79216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Автор: Скворцова </a:t>
            </a:r>
            <a:r>
              <a:rPr lang="ru-RU" b="1" kern="0" dirty="0" err="1">
                <a:latin typeface="Times New Roman" pitchFamily="18" charset="0"/>
                <a:cs typeface="Times New Roman" pitchFamily="18" charset="0"/>
              </a:rPr>
              <a:t>Татьяна</a:t>
            </a: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 Александровна,</a:t>
            </a:r>
          </a:p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биологии </a:t>
            </a:r>
          </a:p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МКС(К)ОУ</a:t>
            </a:r>
            <a:r>
              <a:rPr lang="en-US" b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kern="0" dirty="0" err="1" smtClean="0">
                <a:latin typeface="Times New Roman" pitchFamily="18" charset="0"/>
                <a:cs typeface="Times New Roman" pitchFamily="18" charset="0"/>
              </a:rPr>
              <a:t>Краснобаковской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r" eaLnBrk="0" hangingPunct="0">
              <a:spcBef>
                <a:spcPct val="20000"/>
              </a:spcBef>
              <a:defRPr/>
            </a:pP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школы-интерната </a:t>
            </a:r>
            <a:r>
              <a:rPr lang="en-US" b="1" kern="0" dirty="0" smtClean="0">
                <a:latin typeface="Times New Roman" pitchFamily="18" charset="0"/>
                <a:cs typeface="Times New Roman" pitchFamily="18" charset="0"/>
              </a:rPr>
              <a:t>VIII </a:t>
            </a:r>
            <a:r>
              <a:rPr lang="ru-RU" b="1" kern="0" dirty="0" smtClean="0">
                <a:latin typeface="Times New Roman" pitchFamily="18" charset="0"/>
                <a:cs typeface="Times New Roman" pitchFamily="18" charset="0"/>
              </a:rPr>
              <a:t>вида</a:t>
            </a:r>
            <a:endParaRPr lang="ru-RU" sz="3200" b="1" kern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в конец 5">
            <a:hlinkClick r:id="" action="ppaction://hlinkshowjump?jump=nextslide" highlightClick="1"/>
          </p:cNvPr>
          <p:cNvSpPr/>
          <p:nvPr/>
        </p:nvSpPr>
        <p:spPr>
          <a:xfrm>
            <a:off x="8001024" y="6143644"/>
            <a:ext cx="828102" cy="428604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&amp;Tcy;&amp;rcy;&amp;acy;&amp;vcy;&amp;acy; &amp;Kcy;&amp;acy;&amp;rcy;&amp;tcy;&amp;icy;&amp;ncy;&amp;kcy;&amp;icy;"/>
          <p:cNvPicPr>
            <a:picLocks noChangeAspect="1" noChangeArrowheads="1"/>
          </p:cNvPicPr>
          <p:nvPr/>
        </p:nvPicPr>
        <p:blipFill>
          <a:blip r:embed="rId2"/>
          <a:srcRect b="4288"/>
          <a:stretch>
            <a:fillRect/>
          </a:stretch>
        </p:blipFill>
        <p:spPr bwMode="auto">
          <a:xfrm>
            <a:off x="214282" y="2214554"/>
            <a:ext cx="4762500" cy="4357718"/>
          </a:xfrm>
          <a:prstGeom prst="rect">
            <a:avLst/>
          </a:prstGeom>
          <a:noFill/>
        </p:spPr>
      </p:pic>
      <p:pic>
        <p:nvPicPr>
          <p:cNvPr id="12" name="Picture 6" descr="&amp;Ncy;&amp;acy; &amp;scy;&amp;acy;&amp;jcy;&amp;tcy;&amp;iecy; &amp;Vcy;&amp;scy;&amp;iecy; &amp;ocy; &amp;fcy;&amp;ucy;&amp;tcy;&amp;bcy;&amp;ocy;&amp;lcy;&amp;kcy;&amp;acy;&amp;khcy;. &amp;Vcy;&amp;scy;&amp;iecy; &amp;ucy; &amp;ncy;&amp;acy;&amp;s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196859" flipH="1">
            <a:off x="236564" y="4007023"/>
            <a:ext cx="2884283" cy="1094188"/>
          </a:xfrm>
          <a:prstGeom prst="rect">
            <a:avLst/>
          </a:prstGeom>
          <a:noFill/>
        </p:spPr>
      </p:pic>
      <p:pic>
        <p:nvPicPr>
          <p:cNvPr id="13" name="Picture 8" descr="&amp;Kcy;&amp;lcy;&amp;icy;&amp;pcy;&amp;acy;&amp;rcy;&amp;tcy; &quot;&amp;Bcy;&amp;acy;&amp;bcy;&amp;ocy;&amp;chcy;&amp;kcy;&amp;icy;&quot; &quot; Art in Focus - &amp;Fcy;&amp;ocy;&amp;tcy;&amp;ocy; &amp;icy; &amp;Gcy;&amp;rcy;&amp;acy;&amp;fcy;&amp;icy;&amp;kcy;&amp;acy;.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3000372"/>
            <a:ext cx="1148895" cy="1295379"/>
          </a:xfrm>
          <a:prstGeom prst="rect">
            <a:avLst/>
          </a:prstGeom>
          <a:noFill/>
        </p:spPr>
      </p:pic>
      <p:pic>
        <p:nvPicPr>
          <p:cNvPr id="14" name="Picture 10" descr="&amp;Bcy;&amp;ocy;&amp;zhcy;&amp;softcy;&amp;yacy; &amp;kcy;&amp;ocy;&amp;rcy;&amp;ocy;&amp;vcy;&amp;kcy;&amp;acy; - &amp;Ncy;&amp;acy;&amp;tcy;&amp;acy;&amp;lcy;&amp;softcy;&amp;yacy; &amp;Tcy;&amp;iecy;&amp;rcy;&amp;iecy;&amp;ncy;&amp;tcy;&amp;softcy;&amp;iecy;&amp;vcy;&amp;ncy;&amp;acy; &amp;Mcy;&amp;ocy;&amp;rcy;&amp;ocy;&amp;zcy;&amp;ocy;&amp;vcy;&amp;a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4643446"/>
            <a:ext cx="746159" cy="765734"/>
          </a:xfrm>
          <a:prstGeom prst="rect">
            <a:avLst/>
          </a:prstGeom>
          <a:noFill/>
        </p:spPr>
      </p:pic>
      <p:sp>
        <p:nvSpPr>
          <p:cNvPr id="10" name="Управляющая кнопка: сведения 9">
            <a:hlinkClick r:id="rId6" action="ppaction://hlinksldjump" highlightClick="1"/>
          </p:cNvPr>
          <p:cNvSpPr/>
          <p:nvPr/>
        </p:nvSpPr>
        <p:spPr>
          <a:xfrm>
            <a:off x="8358214" y="214290"/>
            <a:ext cx="500066" cy="542350"/>
          </a:xfrm>
          <a:prstGeom prst="actionButtonInformatio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Инструкция по управлению презентацией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28600" y="1600200"/>
            <a:ext cx="8458200" cy="4525963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Кроссворд можно отгадывать в любой последовательности вопросов.</a:t>
            </a:r>
          </a:p>
          <a:p>
            <a:pPr marL="457200" indent="-4572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 нажатии на № вопроса появляется вопрос.</a:t>
            </a:r>
          </a:p>
          <a:p>
            <a:pPr marL="457200" indent="-4572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 нажатии на вопрос появляется ответ и исчезает вопрос и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появляется изображение,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отгаданного насекомого.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 нажатии на     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/>
              <a:t>переход на слайд № 4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в конец 5">
            <a:hlinkClick r:id="" action="ppaction://noaction" highlightClick="1"/>
          </p:cNvPr>
          <p:cNvSpPr/>
          <p:nvPr/>
        </p:nvSpPr>
        <p:spPr>
          <a:xfrm>
            <a:off x="3571868" y="4572008"/>
            <a:ext cx="714380" cy="357166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в конец 7">
            <a:hlinkClick r:id="" action="ppaction://hlinkshowjump?jump=nextslide" highlightClick="1"/>
          </p:cNvPr>
          <p:cNvSpPr/>
          <p:nvPr/>
        </p:nvSpPr>
        <p:spPr>
          <a:xfrm>
            <a:off x="8001024" y="6143644"/>
            <a:ext cx="828102" cy="428604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Bcy;&amp;Acy;&amp;Bcy;&amp;Ocy;&amp;CHcy;&amp;Kcy;&amp;Icy; &amp;Lcy;&amp;IEcy;&amp;Tcy;&amp;Acy;&amp;YUcy;&amp;Tcy;,&amp;Bcy;&amp;Acy;&amp;Bcy;&amp;Ocy;&amp;CHcy;&amp;Kcy;&amp;Icy;. - &amp;Bcy;&amp;lcy;&amp;ocy;&amp;gcy; - &amp;Scy;&amp;tcy;&amp;rcy;&amp;acy;&amp;ncy;&amp;icy;&amp;tscy;&amp;acy; 3 - &amp;Pcy;&amp;rcy;&amp;icy;&amp;vcy;&amp;iecy;&amp;tcy;.&amp;rcy;&amp;u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215206" y="3714752"/>
            <a:ext cx="1643074" cy="1685191"/>
          </a:xfrm>
          <a:prstGeom prst="rect">
            <a:avLst/>
          </a:prstGeom>
          <a:noFill/>
        </p:spPr>
      </p:pic>
      <p:pic>
        <p:nvPicPr>
          <p:cNvPr id="4100" name="Picture 4" descr="&amp;Vcy;&amp;iecy;&amp;rcy;&amp;icy;&amp;tcy;&amp;iecy; &amp;lcy;&amp;icy; &amp;vcy;&amp;ycy; &amp;vcy; &amp;pcy;&amp;ocy;&amp;tcy;&amp;ucy;&amp;scy;&amp;tcy;&amp;ocy;&amp;rcy;&amp;ocy;&amp;ncy;&amp;ncy;&amp;icy;&amp;iecy; &amp;scy;&amp;icy;&amp;lcy;&amp;y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89"/>
            <a:ext cx="1785950" cy="1584803"/>
          </a:xfrm>
          <a:prstGeom prst="rect">
            <a:avLst/>
          </a:prstGeom>
          <a:noFill/>
        </p:spPr>
      </p:pic>
      <p:grpSp>
        <p:nvGrpSpPr>
          <p:cNvPr id="106" name="Группа 105"/>
          <p:cNvGrpSpPr/>
          <p:nvPr/>
        </p:nvGrpSpPr>
        <p:grpSpPr>
          <a:xfrm>
            <a:off x="3071802" y="500042"/>
            <a:ext cx="5753288" cy="5325784"/>
            <a:chOff x="3071802" y="500042"/>
            <a:chExt cx="5753288" cy="5325784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6357950" y="228599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6000760" y="228599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5643570" y="228599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286380" y="228599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6715140" y="228599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6715140" y="192880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4929190" y="228599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4572000" y="228599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4214810" y="228599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857620" y="228599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3857620" y="264318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3857620" y="85723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3857620" y="121442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3857620" y="157161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3857620" y="192880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6000760" y="85723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6000760" y="121442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6000760" y="157161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6000760" y="192880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6715140" y="121442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6715140" y="157161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4929190" y="300037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кругленный прямоугольник 25"/>
            <p:cNvSpPr/>
            <p:nvPr/>
          </p:nvSpPr>
          <p:spPr>
            <a:xfrm>
              <a:off x="4929190" y="264318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4929190" y="121442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4929190" y="157161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4929190" y="192880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5643570" y="335756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5286380" y="335756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572000" y="335756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4929190" y="335756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7429520" y="335756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7072330" y="335756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Скругленный прямоугольник 35"/>
            <p:cNvSpPr/>
            <p:nvPr/>
          </p:nvSpPr>
          <p:spPr>
            <a:xfrm>
              <a:off x="6715140" y="335756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6357950" y="335756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6000760" y="335756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Скругленный прямоугольник 38"/>
            <p:cNvSpPr/>
            <p:nvPr/>
          </p:nvSpPr>
          <p:spPr>
            <a:xfrm>
              <a:off x="5643570" y="442913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5643570" y="407194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5643570" y="371475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5643570" y="300037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7786710" y="335756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4214810" y="121442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5643570" y="550070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5643570" y="514351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Скругленный прямоугольник 46"/>
            <p:cNvSpPr/>
            <p:nvPr/>
          </p:nvSpPr>
          <p:spPr>
            <a:xfrm>
              <a:off x="5643570" y="478632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Скругленный прямоугольник 47"/>
            <p:cNvSpPr/>
            <p:nvPr/>
          </p:nvSpPr>
          <p:spPr>
            <a:xfrm>
              <a:off x="6000760" y="442913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4572000" y="442913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4929190" y="442913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Скругленный прямоугольник 50"/>
            <p:cNvSpPr/>
            <p:nvPr/>
          </p:nvSpPr>
          <p:spPr>
            <a:xfrm>
              <a:off x="5286380" y="442913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3500430" y="121442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Скругленный прямоугольник 52"/>
            <p:cNvSpPr/>
            <p:nvPr/>
          </p:nvSpPr>
          <p:spPr>
            <a:xfrm>
              <a:off x="7786710" y="264318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7786710" y="300037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7072330" y="442913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6715140" y="442913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6357950" y="442913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Скругленный прямоугольник 57"/>
            <p:cNvSpPr/>
            <p:nvPr/>
          </p:nvSpPr>
          <p:spPr>
            <a:xfrm>
              <a:off x="7786710" y="192880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7786710" y="228599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Скругленный прямоугольник 59"/>
            <p:cNvSpPr/>
            <p:nvPr/>
          </p:nvSpPr>
          <p:spPr>
            <a:xfrm>
              <a:off x="8501090" y="264318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8143900" y="264318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7072330" y="264318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7429520" y="264318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Овал 76"/>
            <p:cNvSpPr/>
            <p:nvPr/>
          </p:nvSpPr>
          <p:spPr>
            <a:xfrm>
              <a:off x="6643702" y="857232"/>
              <a:ext cx="428628" cy="325124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Овал 77"/>
            <p:cNvSpPr/>
            <p:nvPr/>
          </p:nvSpPr>
          <p:spPr>
            <a:xfrm>
              <a:off x="5929322" y="500042"/>
              <a:ext cx="428628" cy="325124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Овал 78"/>
            <p:cNvSpPr/>
            <p:nvPr/>
          </p:nvSpPr>
          <p:spPr>
            <a:xfrm>
              <a:off x="4857752" y="857232"/>
              <a:ext cx="428628" cy="325124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Овал 79"/>
            <p:cNvSpPr/>
            <p:nvPr/>
          </p:nvSpPr>
          <p:spPr>
            <a:xfrm>
              <a:off x="3786182" y="500042"/>
              <a:ext cx="428628" cy="325124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Овал 80"/>
            <p:cNvSpPr/>
            <p:nvPr/>
          </p:nvSpPr>
          <p:spPr>
            <a:xfrm>
              <a:off x="5572132" y="2643182"/>
              <a:ext cx="428628" cy="325124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Овал 81"/>
            <p:cNvSpPr/>
            <p:nvPr/>
          </p:nvSpPr>
          <p:spPr>
            <a:xfrm>
              <a:off x="3357554" y="2285992"/>
              <a:ext cx="428628" cy="325124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Овал 82"/>
            <p:cNvSpPr/>
            <p:nvPr/>
          </p:nvSpPr>
          <p:spPr>
            <a:xfrm>
              <a:off x="5214942" y="5500702"/>
              <a:ext cx="428628" cy="325124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Овал 83"/>
            <p:cNvSpPr/>
            <p:nvPr/>
          </p:nvSpPr>
          <p:spPr>
            <a:xfrm>
              <a:off x="7715272" y="1571612"/>
              <a:ext cx="428628" cy="325124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5" name="Овал 84"/>
            <p:cNvSpPr/>
            <p:nvPr/>
          </p:nvSpPr>
          <p:spPr>
            <a:xfrm>
              <a:off x="6643702" y="2643182"/>
              <a:ext cx="428628" cy="325124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Овал 85"/>
            <p:cNvSpPr/>
            <p:nvPr/>
          </p:nvSpPr>
          <p:spPr>
            <a:xfrm>
              <a:off x="4143372" y="4429132"/>
              <a:ext cx="428628" cy="325124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Овал 86"/>
            <p:cNvSpPr/>
            <p:nvPr/>
          </p:nvSpPr>
          <p:spPr>
            <a:xfrm>
              <a:off x="4143372" y="3357562"/>
              <a:ext cx="428628" cy="325124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4572000" y="478632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Овал 92"/>
            <p:cNvSpPr/>
            <p:nvPr/>
          </p:nvSpPr>
          <p:spPr>
            <a:xfrm>
              <a:off x="3071802" y="1214422"/>
              <a:ext cx="428628" cy="325124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Овал 93"/>
            <p:cNvSpPr/>
            <p:nvPr/>
          </p:nvSpPr>
          <p:spPr>
            <a:xfrm>
              <a:off x="4500562" y="3714752"/>
              <a:ext cx="428628" cy="325124"/>
            </a:xfrm>
            <a:prstGeom prst="ellips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Скругленный прямоугольник 104"/>
            <p:cNvSpPr/>
            <p:nvPr/>
          </p:nvSpPr>
          <p:spPr>
            <a:xfrm>
              <a:off x="3857620" y="3000372"/>
              <a:ext cx="324000" cy="3240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3807326" y="1142984"/>
            <a:ext cx="410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У</a:t>
            </a:r>
            <a:endParaRPr lang="ru-RU" sz="2400" b="1" dirty="0"/>
          </a:p>
        </p:txBody>
      </p:sp>
      <p:sp>
        <p:nvSpPr>
          <p:cNvPr id="100" name="TextBox 99"/>
          <p:cNvSpPr txBox="1"/>
          <p:nvPr/>
        </p:nvSpPr>
        <p:spPr>
          <a:xfrm>
            <a:off x="3807326" y="785794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101" name="TextBox 100"/>
          <p:cNvSpPr txBox="1"/>
          <p:nvPr/>
        </p:nvSpPr>
        <p:spPr>
          <a:xfrm>
            <a:off x="3857620" y="1500174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102" name="TextBox 101"/>
          <p:cNvSpPr txBox="1"/>
          <p:nvPr/>
        </p:nvSpPr>
        <p:spPr>
          <a:xfrm>
            <a:off x="3828470" y="185736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103" name="TextBox 102"/>
          <p:cNvSpPr txBox="1"/>
          <p:nvPr/>
        </p:nvSpPr>
        <p:spPr>
          <a:xfrm>
            <a:off x="3846104" y="221455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104" name="TextBox 103"/>
          <p:cNvSpPr txBox="1"/>
          <p:nvPr/>
        </p:nvSpPr>
        <p:spPr>
          <a:xfrm>
            <a:off x="3846104" y="257174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107" name="TextBox 106"/>
          <p:cNvSpPr txBox="1"/>
          <p:nvPr/>
        </p:nvSpPr>
        <p:spPr>
          <a:xfrm>
            <a:off x="3786182" y="2928934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Й</a:t>
            </a:r>
            <a:endParaRPr lang="ru-RU" sz="2400" b="1" dirty="0"/>
          </a:p>
        </p:txBody>
      </p:sp>
      <p:sp>
        <p:nvSpPr>
          <p:cNvPr id="140" name="TextBox 139"/>
          <p:cNvSpPr txBox="1"/>
          <p:nvPr/>
        </p:nvSpPr>
        <p:spPr>
          <a:xfrm>
            <a:off x="5590070" y="3286124"/>
            <a:ext cx="410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У</a:t>
            </a:r>
            <a:endParaRPr lang="ru-RU" sz="2400" b="1" dirty="0"/>
          </a:p>
        </p:txBody>
      </p:sp>
      <p:sp>
        <p:nvSpPr>
          <p:cNvPr id="146" name="TextBox 145"/>
          <p:cNvSpPr txBox="1"/>
          <p:nvPr/>
        </p:nvSpPr>
        <p:spPr>
          <a:xfrm>
            <a:off x="5572132" y="292893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</a:t>
            </a:r>
            <a:endParaRPr lang="ru-RU" sz="2400" b="1" dirty="0"/>
          </a:p>
        </p:txBody>
      </p:sp>
      <p:sp>
        <p:nvSpPr>
          <p:cNvPr id="147" name="TextBox 146"/>
          <p:cNvSpPr txBox="1"/>
          <p:nvPr/>
        </p:nvSpPr>
        <p:spPr>
          <a:xfrm>
            <a:off x="5654190" y="3643314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З</a:t>
            </a:r>
            <a:endParaRPr lang="ru-RU" sz="2400" b="1" dirty="0"/>
          </a:p>
        </p:txBody>
      </p:sp>
      <p:sp>
        <p:nvSpPr>
          <p:cNvPr id="148" name="TextBox 147"/>
          <p:cNvSpPr txBox="1"/>
          <p:nvPr/>
        </p:nvSpPr>
        <p:spPr>
          <a:xfrm>
            <a:off x="5643570" y="4000504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149" name="TextBox 148"/>
          <p:cNvSpPr txBox="1"/>
          <p:nvPr/>
        </p:nvSpPr>
        <p:spPr>
          <a:xfrm>
            <a:off x="5610910" y="435769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150" name="TextBox 149"/>
          <p:cNvSpPr txBox="1"/>
          <p:nvPr/>
        </p:nvSpPr>
        <p:spPr>
          <a:xfrm>
            <a:off x="5590070" y="4714884"/>
            <a:ext cx="410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Ч</a:t>
            </a:r>
            <a:endParaRPr lang="ru-RU" sz="2400" b="1" dirty="0"/>
          </a:p>
        </p:txBody>
      </p:sp>
      <p:sp>
        <p:nvSpPr>
          <p:cNvPr id="152" name="TextBox 151"/>
          <p:cNvSpPr txBox="1"/>
          <p:nvPr/>
        </p:nvSpPr>
        <p:spPr>
          <a:xfrm>
            <a:off x="5593276" y="542926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</a:t>
            </a:r>
            <a:endParaRPr lang="ru-RU" sz="2400" b="1" dirty="0"/>
          </a:p>
        </p:txBody>
      </p:sp>
      <p:sp>
        <p:nvSpPr>
          <p:cNvPr id="164" name="TextBox 163"/>
          <p:cNvSpPr txBox="1"/>
          <p:nvPr/>
        </p:nvSpPr>
        <p:spPr>
          <a:xfrm>
            <a:off x="3804818" y="42860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B00000"/>
                </a:solidFill>
              </a:rPr>
              <a:t>1</a:t>
            </a:r>
            <a:endParaRPr lang="ru-RU" sz="2400" b="1" dirty="0">
              <a:solidFill>
                <a:srgbClr val="B00000"/>
              </a:solidFill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4876388" y="78579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B00000"/>
                </a:solidFill>
              </a:rPr>
              <a:t>2</a:t>
            </a:r>
            <a:endParaRPr lang="ru-RU" sz="2400" b="1" dirty="0">
              <a:solidFill>
                <a:srgbClr val="B00000"/>
              </a:solidFill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6000760" y="42860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B00000"/>
                </a:solidFill>
              </a:rPr>
              <a:t>3</a:t>
            </a:r>
            <a:endParaRPr lang="ru-RU" sz="2400" b="1" dirty="0">
              <a:solidFill>
                <a:srgbClr val="B00000"/>
              </a:solidFill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6662338" y="78579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B00000"/>
                </a:solidFill>
              </a:rPr>
              <a:t>4</a:t>
            </a:r>
            <a:endParaRPr lang="ru-RU" sz="2400" b="1" dirty="0">
              <a:solidFill>
                <a:srgbClr val="B00000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7733908" y="150017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B00000"/>
                </a:solidFill>
              </a:rPr>
              <a:t>5</a:t>
            </a:r>
            <a:endParaRPr lang="ru-RU" sz="2400" b="1" dirty="0">
              <a:solidFill>
                <a:srgbClr val="B00000"/>
              </a:solidFill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5590768" y="257174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6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4519198" y="3643314"/>
            <a:ext cx="409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B00000"/>
                </a:solidFill>
              </a:rPr>
              <a:t>7</a:t>
            </a:r>
            <a:endParaRPr lang="ru-RU" sz="2400" b="1" dirty="0">
              <a:solidFill>
                <a:srgbClr val="B00000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3143240" y="114298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B00000"/>
                </a:solidFill>
              </a:rPr>
              <a:t>8</a:t>
            </a:r>
            <a:endParaRPr lang="ru-RU" sz="2400" b="1" dirty="0">
              <a:solidFill>
                <a:srgbClr val="B00000"/>
              </a:solidFill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3357554" y="221455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9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6572264" y="257174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B00000"/>
                </a:solidFill>
              </a:rPr>
              <a:t>10</a:t>
            </a:r>
            <a:endParaRPr lang="ru-RU" sz="2400" b="1" dirty="0">
              <a:solidFill>
                <a:srgbClr val="B00000"/>
              </a:solidFill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4071934" y="3286124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B00000"/>
                </a:solidFill>
              </a:rPr>
              <a:t>11</a:t>
            </a:r>
            <a:endParaRPr lang="ru-RU" sz="2400" b="1" dirty="0">
              <a:solidFill>
                <a:srgbClr val="B00000"/>
              </a:solidFill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4071934" y="435769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B00000"/>
                </a:solidFill>
              </a:rPr>
              <a:t>12</a:t>
            </a:r>
            <a:endParaRPr lang="ru-RU" sz="2400" b="1" dirty="0">
              <a:solidFill>
                <a:srgbClr val="B00000"/>
              </a:solidFill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5143504" y="542926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13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03" name="Управляющая кнопка: в конец 202">
            <a:hlinkClick r:id="" action="ppaction://hlinkshowjump?jump=nextslide" highlightClick="1"/>
          </p:cNvPr>
          <p:cNvSpPr/>
          <p:nvPr/>
        </p:nvSpPr>
        <p:spPr>
          <a:xfrm>
            <a:off x="8001024" y="6143644"/>
            <a:ext cx="828102" cy="428604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" name="Скругленный прямоугольник 203"/>
          <p:cNvSpPr/>
          <p:nvPr/>
        </p:nvSpPr>
        <p:spPr>
          <a:xfrm>
            <a:off x="4572000" y="4071942"/>
            <a:ext cx="324000" cy="324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" name="Скругленный прямоугольник 206"/>
          <p:cNvSpPr/>
          <p:nvPr/>
        </p:nvSpPr>
        <p:spPr>
          <a:xfrm>
            <a:off x="6357950" y="5500702"/>
            <a:ext cx="324000" cy="324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8" name="Скругленный прямоугольник 207"/>
          <p:cNvSpPr/>
          <p:nvPr/>
        </p:nvSpPr>
        <p:spPr>
          <a:xfrm>
            <a:off x="6000760" y="5500702"/>
            <a:ext cx="324000" cy="324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9" name="Скругленный прямоугольник 208"/>
          <p:cNvSpPr/>
          <p:nvPr/>
        </p:nvSpPr>
        <p:spPr>
          <a:xfrm>
            <a:off x="6715140" y="5500702"/>
            <a:ext cx="324000" cy="324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0" name="Скругленный прямоугольник 209"/>
          <p:cNvSpPr/>
          <p:nvPr/>
        </p:nvSpPr>
        <p:spPr>
          <a:xfrm>
            <a:off x="7072330" y="5500702"/>
            <a:ext cx="324000" cy="324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1" name="Скругленный прямоугольник 210"/>
          <p:cNvSpPr/>
          <p:nvPr/>
        </p:nvSpPr>
        <p:spPr>
          <a:xfrm>
            <a:off x="7429520" y="5500702"/>
            <a:ext cx="324000" cy="324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2" name="Скругленный прямоугольник 211"/>
          <p:cNvSpPr/>
          <p:nvPr/>
        </p:nvSpPr>
        <p:spPr>
          <a:xfrm>
            <a:off x="7786710" y="5500702"/>
            <a:ext cx="324000" cy="3240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8" name="Скругленный прямоугольник 217"/>
          <p:cNvSpPr/>
          <p:nvPr/>
        </p:nvSpPr>
        <p:spPr>
          <a:xfrm>
            <a:off x="357158" y="2071678"/>
            <a:ext cx="2857520" cy="4429156"/>
          </a:xfrm>
          <a:prstGeom prst="roundRect">
            <a:avLst/>
          </a:prstGeom>
          <a:gradFill flip="none" rotWithShape="1">
            <a:gsLst>
              <a:gs pos="0">
                <a:srgbClr val="CC99FF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Самый сильный на планете,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Бегает среди травы.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Дом построит лучший в свете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На опушке у сосны. </a:t>
            </a: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72" name="Picture 2" descr="&amp;Mcy;&amp;ucy;&amp;rcy;&amp;acy;&amp;vcy;&amp;softcy;&amp;icy;&amp;ncy;&amp;ycy;&amp;iecy; &amp;pcy;&amp;rcy;&amp;acy;&amp;vcy;&amp;icy;&amp;lcy;&amp;acy;.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b="6858"/>
          <a:stretch>
            <a:fillRect/>
          </a:stretch>
        </p:blipFill>
        <p:spPr bwMode="auto">
          <a:xfrm rot="6540000" flipV="1">
            <a:off x="394896" y="3345553"/>
            <a:ext cx="3140435" cy="2319877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Скругленный прямоугольник 172"/>
          <p:cNvSpPr/>
          <p:nvPr/>
        </p:nvSpPr>
        <p:spPr>
          <a:xfrm>
            <a:off x="357158" y="2071678"/>
            <a:ext cx="2857520" cy="4429156"/>
          </a:xfrm>
          <a:prstGeom prst="roundRect">
            <a:avLst/>
          </a:prstGeom>
          <a:gradFill flip="none" rotWithShape="1">
            <a:gsLst>
              <a:gs pos="0">
                <a:srgbClr val="CC99FF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Он в траве зелёной скачет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И усы свои не прячет.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Он в траве своей стрекочет.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И добра, и мира хочет!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72132" y="5072074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</a:t>
            </a:r>
            <a:endParaRPr lang="ru-RU" sz="2400" b="1" dirty="0"/>
          </a:p>
        </p:txBody>
      </p:sp>
      <p:pic>
        <p:nvPicPr>
          <p:cNvPr id="175" name="Picture 4" descr="&amp;Kcy;&amp;lcy;&amp;icy;&amp;pcy;&amp;pcy;&amp;acy;&amp;rcy;&amp;tcy;&amp;ycy; &amp;ncy;&amp;acy;&amp;rcy;&amp;icy;&amp;scy;&amp;ocy;&amp;vcy;&amp;acy;&amp;ncy;&amp;ncy;&amp;ycy;&amp;ie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9293295" flipH="1">
            <a:off x="-187649" y="3303074"/>
            <a:ext cx="5264823" cy="2151393"/>
          </a:xfrm>
          <a:prstGeom prst="rect">
            <a:avLst/>
          </a:prstGeom>
          <a:noFill/>
        </p:spPr>
      </p:pic>
      <p:sp>
        <p:nvSpPr>
          <p:cNvPr id="177" name="Скругленный прямоугольник 176"/>
          <p:cNvSpPr/>
          <p:nvPr/>
        </p:nvSpPr>
        <p:spPr>
          <a:xfrm>
            <a:off x="357158" y="2071678"/>
            <a:ext cx="2857520" cy="4429156"/>
          </a:xfrm>
          <a:prstGeom prst="roundRect">
            <a:avLst/>
          </a:prstGeom>
          <a:gradFill flip="none" rotWithShape="1">
            <a:gsLst>
              <a:gs pos="0">
                <a:srgbClr val="CC99FF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Жу-жу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жу-жу</a:t>
            </a:r>
            <a:r>
              <a:rPr lang="ru-RU" sz="2400" b="1" dirty="0" smtClean="0">
                <a:solidFill>
                  <a:schemeClr val="tx1"/>
                </a:solidFill>
              </a:rPr>
              <a:t>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Я на ветке сижу,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Я на ветке сижу,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Букву «ж» все твержу.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Знаю твердо букву эту,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Я жужжу весной и летом.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3807326" y="1142984"/>
            <a:ext cx="410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У</a:t>
            </a:r>
            <a:endParaRPr lang="ru-RU" sz="2400" b="1" dirty="0"/>
          </a:p>
        </p:txBody>
      </p:sp>
      <p:sp>
        <p:nvSpPr>
          <p:cNvPr id="180" name="TextBox 179"/>
          <p:cNvSpPr txBox="1"/>
          <p:nvPr/>
        </p:nvSpPr>
        <p:spPr>
          <a:xfrm>
            <a:off x="3428992" y="1142984"/>
            <a:ext cx="489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Ж</a:t>
            </a:r>
            <a:endParaRPr lang="ru-RU" sz="2400" b="1" dirty="0"/>
          </a:p>
        </p:txBody>
      </p:sp>
      <p:sp>
        <p:nvSpPr>
          <p:cNvPr id="181" name="TextBox 180"/>
          <p:cNvSpPr txBox="1"/>
          <p:nvPr/>
        </p:nvSpPr>
        <p:spPr>
          <a:xfrm>
            <a:off x="4143372" y="114298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</a:t>
            </a:r>
            <a:endParaRPr lang="ru-RU" sz="2400" b="1" dirty="0"/>
          </a:p>
        </p:txBody>
      </p:sp>
      <p:pic>
        <p:nvPicPr>
          <p:cNvPr id="183" name="Picture 10" descr="&amp;Scy;&amp;acy;&amp;mcy;&amp;ycy;&amp;iecy; &amp;kcy;&amp;rcy;&amp;acy;&amp;scy;&amp;icy;&amp;vcy;&amp;ycy;&amp;iecy; &amp;zhcy;&amp;ucy;&amp;kcy;&amp;icy; (&amp;bcy;&amp;ocy;&amp;lcy;&amp;softcy;&amp;shcy;&amp;icy;&amp;iecy;)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694078">
            <a:off x="290387" y="3378493"/>
            <a:ext cx="3278485" cy="2588543"/>
          </a:xfrm>
          <a:prstGeom prst="rect">
            <a:avLst/>
          </a:prstGeom>
          <a:noFill/>
        </p:spPr>
      </p:pic>
      <p:sp>
        <p:nvSpPr>
          <p:cNvPr id="184" name="Скругленный прямоугольник 183"/>
          <p:cNvSpPr/>
          <p:nvPr/>
        </p:nvSpPr>
        <p:spPr>
          <a:xfrm>
            <a:off x="357158" y="2071678"/>
            <a:ext cx="2857520" cy="4429156"/>
          </a:xfrm>
          <a:prstGeom prst="roundRect">
            <a:avLst/>
          </a:prstGeom>
          <a:gradFill flip="none" rotWithShape="1">
            <a:gsLst>
              <a:gs pos="0">
                <a:srgbClr val="CC99FF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 ромашку у ворот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Опустился вертолёт —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Золотистые глаза.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Кто же это?...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5610910" y="435769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187" name="TextBox 186"/>
          <p:cNvSpPr txBox="1"/>
          <p:nvPr/>
        </p:nvSpPr>
        <p:spPr>
          <a:xfrm>
            <a:off x="4500562" y="435769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189" name="TextBox 188"/>
          <p:cNvSpPr txBox="1"/>
          <p:nvPr/>
        </p:nvSpPr>
        <p:spPr>
          <a:xfrm>
            <a:off x="4929190" y="435769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190" name="TextBox 189"/>
          <p:cNvSpPr txBox="1"/>
          <p:nvPr/>
        </p:nvSpPr>
        <p:spPr>
          <a:xfrm>
            <a:off x="5286380" y="4357694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192" name="TextBox 191"/>
          <p:cNvSpPr txBox="1"/>
          <p:nvPr/>
        </p:nvSpPr>
        <p:spPr>
          <a:xfrm>
            <a:off x="5950466" y="435769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</a:t>
            </a:r>
            <a:endParaRPr lang="ru-RU" sz="2400" b="1" dirty="0"/>
          </a:p>
        </p:txBody>
      </p:sp>
      <p:sp>
        <p:nvSpPr>
          <p:cNvPr id="193" name="TextBox 192"/>
          <p:cNvSpPr txBox="1"/>
          <p:nvPr/>
        </p:nvSpPr>
        <p:spPr>
          <a:xfrm>
            <a:off x="6286512" y="435769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195" name="TextBox 194"/>
          <p:cNvSpPr txBox="1"/>
          <p:nvPr/>
        </p:nvSpPr>
        <p:spPr>
          <a:xfrm>
            <a:off x="6715140" y="4357694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b="1" dirty="0" smtClean="0"/>
              <a:t>З</a:t>
            </a:r>
            <a:endParaRPr lang="ru-RU" sz="2400" b="1" dirty="0"/>
          </a:p>
        </p:txBody>
      </p:sp>
      <p:sp>
        <p:nvSpPr>
          <p:cNvPr id="196" name="TextBox 195"/>
          <p:cNvSpPr txBox="1"/>
          <p:nvPr/>
        </p:nvSpPr>
        <p:spPr>
          <a:xfrm>
            <a:off x="7000892" y="435769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pic>
        <p:nvPicPr>
          <p:cNvPr id="198" name="Picture 2" descr="http://writefly.files.wordpress.com/2009/05/dragonfly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9698" r="17564"/>
          <a:stretch>
            <a:fillRect/>
          </a:stretch>
        </p:blipFill>
        <p:spPr bwMode="auto">
          <a:xfrm rot="18555582">
            <a:off x="222939" y="3080894"/>
            <a:ext cx="3214710" cy="2838450"/>
          </a:xfrm>
          <a:prstGeom prst="rect">
            <a:avLst/>
          </a:prstGeom>
          <a:noFill/>
        </p:spPr>
      </p:pic>
      <p:sp>
        <p:nvSpPr>
          <p:cNvPr id="199" name="Скругленный прямоугольник 198"/>
          <p:cNvSpPr/>
          <p:nvPr/>
        </p:nvSpPr>
        <p:spPr>
          <a:xfrm>
            <a:off x="357158" y="2071678"/>
            <a:ext cx="2857520" cy="4429156"/>
          </a:xfrm>
          <a:prstGeom prst="roundRect">
            <a:avLst/>
          </a:prstGeom>
          <a:gradFill flip="none" rotWithShape="1">
            <a:gsLst>
              <a:gs pos="0">
                <a:srgbClr val="CC99FF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Я порхаю над капустой,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Устали не зная.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Отложу яичек густо.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Кто меня узнает?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4929190" y="328612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02" name="TextBox 201"/>
          <p:cNvSpPr txBox="1"/>
          <p:nvPr/>
        </p:nvSpPr>
        <p:spPr>
          <a:xfrm>
            <a:off x="7736416" y="328612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19" name="TextBox 218"/>
          <p:cNvSpPr txBox="1"/>
          <p:nvPr/>
        </p:nvSpPr>
        <p:spPr>
          <a:xfrm>
            <a:off x="4500562" y="328612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</a:t>
            </a:r>
            <a:endParaRPr lang="ru-RU" sz="2400" b="1" dirty="0"/>
          </a:p>
        </p:txBody>
      </p:sp>
      <p:sp>
        <p:nvSpPr>
          <p:cNvPr id="220" name="TextBox 219"/>
          <p:cNvSpPr txBox="1"/>
          <p:nvPr/>
        </p:nvSpPr>
        <p:spPr>
          <a:xfrm>
            <a:off x="5214942" y="328612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</a:t>
            </a:r>
            <a:endParaRPr lang="ru-RU" sz="2400" b="1" dirty="0"/>
          </a:p>
        </p:txBody>
      </p:sp>
      <p:sp>
        <p:nvSpPr>
          <p:cNvPr id="221" name="TextBox 220"/>
          <p:cNvSpPr txBox="1"/>
          <p:nvPr/>
        </p:nvSpPr>
        <p:spPr>
          <a:xfrm>
            <a:off x="5590070" y="3286124"/>
            <a:ext cx="410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У</a:t>
            </a:r>
            <a:endParaRPr lang="ru-RU" sz="2400" b="1" dirty="0"/>
          </a:p>
        </p:txBody>
      </p:sp>
      <p:sp>
        <p:nvSpPr>
          <p:cNvPr id="222" name="TextBox 221"/>
          <p:cNvSpPr txBox="1"/>
          <p:nvPr/>
        </p:nvSpPr>
        <p:spPr>
          <a:xfrm>
            <a:off x="5929322" y="328612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223" name="TextBox 222"/>
          <p:cNvSpPr txBox="1"/>
          <p:nvPr/>
        </p:nvSpPr>
        <p:spPr>
          <a:xfrm>
            <a:off x="6325290" y="328612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Т</a:t>
            </a:r>
            <a:endParaRPr lang="ru-RU" sz="2400" b="1" dirty="0"/>
          </a:p>
        </p:txBody>
      </p:sp>
      <p:sp>
        <p:nvSpPr>
          <p:cNvPr id="224" name="TextBox 223"/>
          <p:cNvSpPr txBox="1"/>
          <p:nvPr/>
        </p:nvSpPr>
        <p:spPr>
          <a:xfrm>
            <a:off x="6643702" y="328612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225" name="TextBox 224"/>
          <p:cNvSpPr txBox="1"/>
          <p:nvPr/>
        </p:nvSpPr>
        <p:spPr>
          <a:xfrm>
            <a:off x="7000892" y="328612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226" name="TextBox 225"/>
          <p:cNvSpPr txBox="1"/>
          <p:nvPr/>
        </p:nvSpPr>
        <p:spPr>
          <a:xfrm>
            <a:off x="7358082" y="328612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Ц</a:t>
            </a:r>
            <a:endParaRPr lang="ru-RU" sz="2400" b="1" dirty="0"/>
          </a:p>
        </p:txBody>
      </p:sp>
      <p:pic>
        <p:nvPicPr>
          <p:cNvPr id="227" name="Picture 12" descr="&amp;Bcy;&amp;acy;&amp;bcy;&amp;ocy;&amp;chcy;&amp;kcy;&amp;acy; &amp;kcy;&amp;acy;&amp;pcy;&amp;ucy;&amp;scy;&amp;tcy;&amp;ncy;&amp;icy;&amp;tscy;&amp;acy; - &amp;Kcy;&amp;acy;&amp;rcy;&amp;tcy;&amp;icy;&amp;ncy;&amp;kcy;&amp;acy; 496/4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 l="4752" r="6540" b="7142"/>
          <a:stretch>
            <a:fillRect/>
          </a:stretch>
        </p:blipFill>
        <p:spPr bwMode="auto">
          <a:xfrm>
            <a:off x="285720" y="3857628"/>
            <a:ext cx="3857652" cy="2686579"/>
          </a:xfrm>
          <a:prstGeom prst="rect">
            <a:avLst/>
          </a:prstGeom>
          <a:noFill/>
        </p:spPr>
      </p:pic>
      <p:sp>
        <p:nvSpPr>
          <p:cNvPr id="151" name="Скругленный прямоугольник 150"/>
          <p:cNvSpPr/>
          <p:nvPr/>
        </p:nvSpPr>
        <p:spPr>
          <a:xfrm>
            <a:off x="357158" y="1928802"/>
            <a:ext cx="2857520" cy="4572032"/>
          </a:xfrm>
          <a:prstGeom prst="roundRect">
            <a:avLst/>
          </a:prstGeom>
          <a:gradFill flip="none" rotWithShape="1">
            <a:gsLst>
              <a:gs pos="0">
                <a:srgbClr val="CC99FF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По воде гуляет смело.</a:t>
            </a:r>
            <a:br>
              <a:rPr lang="ru-RU" sz="2200" b="1" dirty="0" smtClean="0">
                <a:solidFill>
                  <a:schemeClr val="tx1"/>
                </a:solidFill>
              </a:rPr>
            </a:br>
            <a:r>
              <a:rPr lang="ru-RU" sz="2200" b="1" dirty="0" smtClean="0">
                <a:solidFill>
                  <a:schemeClr val="tx1"/>
                </a:solidFill>
              </a:rPr>
              <a:t>Все препятствия прыжками</a:t>
            </a:r>
            <a:br>
              <a:rPr lang="ru-RU" sz="2200" b="1" dirty="0" smtClean="0">
                <a:solidFill>
                  <a:schemeClr val="tx1"/>
                </a:solidFill>
              </a:rPr>
            </a:br>
            <a:r>
              <a:rPr lang="ru-RU" sz="2200" b="1" dirty="0" smtClean="0">
                <a:solidFill>
                  <a:schemeClr val="tx1"/>
                </a:solidFill>
              </a:rPr>
              <a:t>Побеждает он умело.</a:t>
            </a:r>
            <a:br>
              <a:rPr lang="ru-RU" sz="2200" b="1" dirty="0" smtClean="0">
                <a:solidFill>
                  <a:schemeClr val="tx1"/>
                </a:solidFill>
              </a:rPr>
            </a:br>
            <a:r>
              <a:rPr lang="ru-RU" sz="2200" b="1" dirty="0" smtClean="0">
                <a:solidFill>
                  <a:schemeClr val="tx1"/>
                </a:solidFill>
              </a:rPr>
              <a:t>Воду меряет шагами,</a:t>
            </a:r>
            <a:br>
              <a:rPr lang="ru-RU" sz="2200" b="1" dirty="0" smtClean="0">
                <a:solidFill>
                  <a:schemeClr val="tx1"/>
                </a:solidFill>
              </a:rPr>
            </a:br>
            <a:r>
              <a:rPr lang="ru-RU" sz="2200" b="1" dirty="0" smtClean="0">
                <a:solidFill>
                  <a:schemeClr val="tx1"/>
                </a:solidFill>
              </a:rPr>
              <a:t>Будто занят всё проверкой.</a:t>
            </a:r>
            <a:br>
              <a:rPr lang="ru-RU" sz="2200" b="1" dirty="0" smtClean="0">
                <a:solidFill>
                  <a:schemeClr val="tx1"/>
                </a:solidFill>
              </a:rPr>
            </a:br>
            <a:r>
              <a:rPr lang="ru-RU" sz="2200" b="1" dirty="0" smtClean="0">
                <a:solidFill>
                  <a:schemeClr val="tx1"/>
                </a:solidFill>
              </a:rPr>
              <a:t>Длинноногого бродягу</a:t>
            </a:r>
            <a:br>
              <a:rPr lang="ru-RU" sz="2200" b="1" dirty="0" smtClean="0">
                <a:solidFill>
                  <a:schemeClr val="tx1"/>
                </a:solidFill>
              </a:rPr>
            </a:br>
            <a:r>
              <a:rPr lang="ru-RU" sz="2200" b="1" dirty="0" smtClean="0">
                <a:solidFill>
                  <a:schemeClr val="tx1"/>
                </a:solidFill>
              </a:rPr>
              <a:t>Называют... </a:t>
            </a:r>
            <a:br>
              <a:rPr lang="ru-RU" sz="2200" b="1" dirty="0" smtClean="0">
                <a:solidFill>
                  <a:schemeClr val="tx1"/>
                </a:solidFill>
              </a:rPr>
            </a:br>
            <a:endParaRPr lang="ru-RU" sz="2200" b="1" dirty="0">
              <a:solidFill>
                <a:schemeClr val="tx1"/>
              </a:solidFill>
            </a:endParaRPr>
          </a:p>
        </p:txBody>
      </p:sp>
      <p:pic>
        <p:nvPicPr>
          <p:cNvPr id="153" name="Picture 6" descr="http://dasha46.narod.ru/Encyclopedic_Knowledge/Biology/Animals/BugsAndInsects/1/WaterStrider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rcRect l="3694" t="3695" r="3941" b="3940"/>
          <a:stretch>
            <a:fillRect/>
          </a:stretch>
        </p:blipFill>
        <p:spPr bwMode="auto">
          <a:xfrm>
            <a:off x="357158" y="3214686"/>
            <a:ext cx="3214710" cy="3214710"/>
          </a:xfrm>
          <a:prstGeom prst="rect">
            <a:avLst/>
          </a:prstGeom>
          <a:noFill/>
        </p:spPr>
      </p:pic>
      <p:sp>
        <p:nvSpPr>
          <p:cNvPr id="154" name="TextBox 153"/>
          <p:cNvSpPr txBox="1"/>
          <p:nvPr/>
        </p:nvSpPr>
        <p:spPr>
          <a:xfrm>
            <a:off x="3846104" y="221455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155" name="TextBox 154"/>
          <p:cNvSpPr txBox="1"/>
          <p:nvPr/>
        </p:nvSpPr>
        <p:spPr>
          <a:xfrm>
            <a:off x="4143372" y="221455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156" name="TextBox 155"/>
          <p:cNvSpPr txBox="1"/>
          <p:nvPr/>
        </p:nvSpPr>
        <p:spPr>
          <a:xfrm>
            <a:off x="4500562" y="2214554"/>
            <a:ext cx="3962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Д</a:t>
            </a:r>
            <a:endParaRPr lang="ru-RU" sz="2400" b="1" dirty="0"/>
          </a:p>
        </p:txBody>
      </p:sp>
      <p:sp>
        <p:nvSpPr>
          <p:cNvPr id="157" name="TextBox 156"/>
          <p:cNvSpPr txBox="1"/>
          <p:nvPr/>
        </p:nvSpPr>
        <p:spPr>
          <a:xfrm>
            <a:off x="4857752" y="221455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158" name="TextBox 157"/>
          <p:cNvSpPr txBox="1"/>
          <p:nvPr/>
        </p:nvSpPr>
        <p:spPr>
          <a:xfrm>
            <a:off x="5214942" y="2214554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159" name="TextBox 158"/>
          <p:cNvSpPr txBox="1"/>
          <p:nvPr/>
        </p:nvSpPr>
        <p:spPr>
          <a:xfrm>
            <a:off x="5610910" y="221455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160" name="TextBox 159"/>
          <p:cNvSpPr txBox="1"/>
          <p:nvPr/>
        </p:nvSpPr>
        <p:spPr>
          <a:xfrm>
            <a:off x="5985732" y="2214554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161" name="TextBox 160"/>
          <p:cNvSpPr txBox="1"/>
          <p:nvPr/>
        </p:nvSpPr>
        <p:spPr>
          <a:xfrm>
            <a:off x="6307656" y="221455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</a:t>
            </a:r>
            <a:endParaRPr lang="ru-RU" sz="2400" b="1" dirty="0"/>
          </a:p>
        </p:txBody>
      </p:sp>
      <p:sp>
        <p:nvSpPr>
          <p:cNvPr id="162" name="TextBox 161"/>
          <p:cNvSpPr txBox="1"/>
          <p:nvPr/>
        </p:nvSpPr>
        <p:spPr>
          <a:xfrm>
            <a:off x="6664846" y="221455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163" name="Скругленный прямоугольник 162"/>
          <p:cNvSpPr/>
          <p:nvPr/>
        </p:nvSpPr>
        <p:spPr>
          <a:xfrm>
            <a:off x="357158" y="2071678"/>
            <a:ext cx="2857520" cy="4429156"/>
          </a:xfrm>
          <a:prstGeom prst="roundRect">
            <a:avLst/>
          </a:prstGeom>
          <a:gradFill flip="none" rotWithShape="1">
            <a:gsLst>
              <a:gs pos="0">
                <a:srgbClr val="CC99FF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Домовитая хозяйка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Полетела над лужайкой,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Похлопочет над цветком —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Он поделится медком.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7754050" y="257174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213" name="TextBox 212"/>
          <p:cNvSpPr txBox="1"/>
          <p:nvPr/>
        </p:nvSpPr>
        <p:spPr>
          <a:xfrm>
            <a:off x="7715272" y="185736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</a:t>
            </a:r>
            <a:endParaRPr lang="ru-RU" sz="2400" b="1" dirty="0"/>
          </a:p>
        </p:txBody>
      </p:sp>
      <p:sp>
        <p:nvSpPr>
          <p:cNvPr id="214" name="TextBox 213"/>
          <p:cNvSpPr txBox="1"/>
          <p:nvPr/>
        </p:nvSpPr>
        <p:spPr>
          <a:xfrm>
            <a:off x="7715272" y="2214554"/>
            <a:ext cx="410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Ч</a:t>
            </a:r>
            <a:endParaRPr lang="ru-RU" sz="2400" b="1" dirty="0"/>
          </a:p>
        </p:txBody>
      </p:sp>
      <p:sp>
        <p:nvSpPr>
          <p:cNvPr id="215" name="TextBox 214"/>
          <p:cNvSpPr txBox="1"/>
          <p:nvPr/>
        </p:nvSpPr>
        <p:spPr>
          <a:xfrm>
            <a:off x="7715272" y="2928934"/>
            <a:ext cx="4138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Л</a:t>
            </a:r>
            <a:endParaRPr lang="ru-RU" sz="2400" b="1" dirty="0"/>
          </a:p>
        </p:txBody>
      </p:sp>
      <p:pic>
        <p:nvPicPr>
          <p:cNvPr id="216" name="Picture 2" descr="&amp;kcy;&amp;rcy;&amp;acy;&amp;scy;&amp;ocy;&amp;tcy;&amp;acy; &amp;icy; &amp;zcy;&amp;dcy;&amp;ocy;&amp;rcy;&amp;ocy;&amp;vcy;&amp;softcy;&amp;iecy; &amp;ZHcy;&amp;iecy;&amp;ncy;&amp;scy;&amp;kcy;&amp;icy;&amp;jcy; &amp;scy;&amp;acy;&amp;jcy;&amp;tcy;.&amp;Mcy;&amp;icy;&amp;lcy;&amp;ycy;&amp;mcy; &amp;Dcy;&amp;acy;&amp;mcy;&amp;acy;&amp;mcy; &amp;zcy;&amp;acy;. - Part 9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842394">
            <a:off x="294026" y="3595709"/>
            <a:ext cx="3132763" cy="2577787"/>
          </a:xfrm>
          <a:prstGeom prst="rect">
            <a:avLst/>
          </a:prstGeom>
          <a:noFill/>
        </p:spPr>
      </p:pic>
      <p:sp>
        <p:nvSpPr>
          <p:cNvPr id="166" name="Скругленный прямоугольник 165"/>
          <p:cNvSpPr/>
          <p:nvPr/>
        </p:nvSpPr>
        <p:spPr>
          <a:xfrm>
            <a:off x="357158" y="2071678"/>
            <a:ext cx="2857520" cy="4429156"/>
          </a:xfrm>
          <a:prstGeom prst="roundRect">
            <a:avLst/>
          </a:prstGeom>
          <a:gradFill flip="none" rotWithShape="1">
            <a:gsLst>
              <a:gs pos="0">
                <a:srgbClr val="CC99FF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Я назойливая очень,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Но в стишке, так, между прочим,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Расскажу вам без прикрас: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Жизнь мою комарик спас.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6643702" y="1142984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169" name="TextBox 168"/>
          <p:cNvSpPr txBox="1"/>
          <p:nvPr/>
        </p:nvSpPr>
        <p:spPr>
          <a:xfrm>
            <a:off x="6661640" y="1500174"/>
            <a:ext cx="410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У</a:t>
            </a:r>
            <a:endParaRPr lang="ru-RU" sz="2400" b="1" dirty="0"/>
          </a:p>
        </p:txBody>
      </p:sp>
      <p:sp>
        <p:nvSpPr>
          <p:cNvPr id="170" name="TextBox 169"/>
          <p:cNvSpPr txBox="1"/>
          <p:nvPr/>
        </p:nvSpPr>
        <p:spPr>
          <a:xfrm>
            <a:off x="6664846" y="185736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Х</a:t>
            </a:r>
            <a:endParaRPr lang="ru-RU" sz="2400" b="1" dirty="0"/>
          </a:p>
        </p:txBody>
      </p:sp>
      <p:pic>
        <p:nvPicPr>
          <p:cNvPr id="205" name="Picture 8" descr="&amp;Scy;&amp;ocy;&amp;ncy;&amp;ncy;&amp;icy;&amp;kcy; &amp;Scy;&amp;tcy;&amp;rcy;&amp;acy;&amp;ncy;&amp;ncy;&amp;icy;&amp;kcy;&amp;acy; &amp;Mcy;&amp;ucy;&amp;khcy;&amp;acy; - &amp;tcy;&amp;ocy;&amp;lcy;&amp;kcy;&amp;ocy;&amp;vcy;&amp;acy;&amp;ncy;&amp;icy;&amp;iecy; &amp;scy;&amp;ncy;&amp;acy;, &amp;kcy; &amp;chcy;&amp;iecy;&amp;mcy;&amp;ucy; &amp;scy;&amp;ncy;&amp;icy;&amp;tcy;&amp;scy;&amp;yacy; &amp;Mcy;&amp;ucy;&amp;khcy;&amp;acy;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18862651">
            <a:off x="292468" y="3500696"/>
            <a:ext cx="3724301" cy="2384792"/>
          </a:xfrm>
          <a:prstGeom prst="rect">
            <a:avLst/>
          </a:prstGeom>
          <a:noFill/>
        </p:spPr>
      </p:pic>
      <p:sp>
        <p:nvSpPr>
          <p:cNvPr id="217" name="Скругленный прямоугольник 216"/>
          <p:cNvSpPr/>
          <p:nvPr/>
        </p:nvSpPr>
        <p:spPr>
          <a:xfrm>
            <a:off x="357158" y="1857364"/>
            <a:ext cx="2857520" cy="4643470"/>
          </a:xfrm>
          <a:prstGeom prst="roundRect">
            <a:avLst/>
          </a:prstGeom>
          <a:gradFill flip="none" rotWithShape="1">
            <a:gsLst>
              <a:gs pos="0">
                <a:srgbClr val="CC99FF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Над цветочками порхает,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Кто красавицу не знает?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Ее крылья расписные,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Ее танцы заводные.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Только очень беззащитна,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Совершенно безобидна.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4898132" y="1142984"/>
            <a:ext cx="388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</a:t>
            </a:r>
            <a:endParaRPr lang="ru-RU" sz="2400" b="1" dirty="0"/>
          </a:p>
        </p:txBody>
      </p:sp>
      <p:sp>
        <p:nvSpPr>
          <p:cNvPr id="229" name="TextBox 228"/>
          <p:cNvSpPr txBox="1"/>
          <p:nvPr/>
        </p:nvSpPr>
        <p:spPr>
          <a:xfrm>
            <a:off x="4878896" y="150017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30" name="TextBox 229"/>
          <p:cNvSpPr txBox="1"/>
          <p:nvPr/>
        </p:nvSpPr>
        <p:spPr>
          <a:xfrm>
            <a:off x="4898132" y="1857364"/>
            <a:ext cx="388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</a:t>
            </a:r>
            <a:endParaRPr lang="ru-RU" sz="2400" b="1" dirty="0"/>
          </a:p>
        </p:txBody>
      </p:sp>
      <p:sp>
        <p:nvSpPr>
          <p:cNvPr id="231" name="TextBox 230"/>
          <p:cNvSpPr txBox="1"/>
          <p:nvPr/>
        </p:nvSpPr>
        <p:spPr>
          <a:xfrm>
            <a:off x="4875690" y="2571744"/>
            <a:ext cx="410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Ч</a:t>
            </a:r>
            <a:endParaRPr lang="ru-RU" sz="2400" b="1" dirty="0"/>
          </a:p>
        </p:txBody>
      </p:sp>
      <p:sp>
        <p:nvSpPr>
          <p:cNvPr id="232" name="TextBox 231"/>
          <p:cNvSpPr txBox="1"/>
          <p:nvPr/>
        </p:nvSpPr>
        <p:spPr>
          <a:xfrm>
            <a:off x="4878896" y="292893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</a:t>
            </a:r>
            <a:endParaRPr lang="ru-RU" sz="2400" b="1" dirty="0"/>
          </a:p>
        </p:txBody>
      </p:sp>
      <p:pic>
        <p:nvPicPr>
          <p:cNvPr id="233" name="Picture 4" descr="http://img-fotki.yandex.ru/get/6301/50114850.35c/0_af6a1_d02f519e_XL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00034" y="3143248"/>
            <a:ext cx="2568759" cy="3283148"/>
          </a:xfrm>
          <a:prstGeom prst="rect">
            <a:avLst/>
          </a:prstGeom>
          <a:noFill/>
        </p:spPr>
      </p:pic>
      <p:sp>
        <p:nvSpPr>
          <p:cNvPr id="234" name="Скругленный прямоугольник 233"/>
          <p:cNvSpPr/>
          <p:nvPr/>
        </p:nvSpPr>
        <p:spPr>
          <a:xfrm>
            <a:off x="357158" y="2071678"/>
            <a:ext cx="2857520" cy="4429156"/>
          </a:xfrm>
          <a:prstGeom prst="roundRect">
            <a:avLst/>
          </a:prstGeom>
          <a:gradFill flip="none" rotWithShape="1">
            <a:gsLst>
              <a:gs pos="0">
                <a:srgbClr val="CC99FF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 неба в гости прилетела.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На цветочек мамин села.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Крылышки в горошек.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Шесть прекрасных ножек.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Черная головка</a:t>
            </a:r>
            <a:r>
              <a:rPr lang="en-US" sz="2400" b="1" dirty="0" smtClean="0">
                <a:solidFill>
                  <a:schemeClr val="tx1"/>
                </a:solidFill>
              </a:rPr>
              <a:t> - 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Божья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…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7736416" y="542926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36" name="TextBox 235"/>
          <p:cNvSpPr txBox="1"/>
          <p:nvPr/>
        </p:nvSpPr>
        <p:spPr>
          <a:xfrm>
            <a:off x="7358082" y="542926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К</a:t>
            </a:r>
            <a:endParaRPr lang="ru-RU" sz="2400" b="1" dirty="0"/>
          </a:p>
        </p:txBody>
      </p:sp>
      <p:sp>
        <p:nvSpPr>
          <p:cNvPr id="237" name="TextBox 236"/>
          <p:cNvSpPr txBox="1"/>
          <p:nvPr/>
        </p:nvSpPr>
        <p:spPr>
          <a:xfrm>
            <a:off x="7039670" y="542926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238" name="TextBox 237"/>
          <p:cNvSpPr txBox="1"/>
          <p:nvPr/>
        </p:nvSpPr>
        <p:spPr>
          <a:xfrm>
            <a:off x="6643702" y="542926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239" name="TextBox 238"/>
          <p:cNvSpPr txBox="1"/>
          <p:nvPr/>
        </p:nvSpPr>
        <p:spPr>
          <a:xfrm>
            <a:off x="6342922" y="5429264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240" name="TextBox 239"/>
          <p:cNvSpPr txBox="1"/>
          <p:nvPr/>
        </p:nvSpPr>
        <p:spPr>
          <a:xfrm>
            <a:off x="5929322" y="542926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</a:t>
            </a:r>
            <a:endParaRPr lang="ru-RU" sz="2400" b="1" dirty="0"/>
          </a:p>
        </p:txBody>
      </p:sp>
      <p:pic>
        <p:nvPicPr>
          <p:cNvPr id="5122" name="Picture 2" descr="&amp;Bcy;&amp;ocy;&amp;zhcy;&amp;softcy;&amp;icy; &amp;kcy;&amp;ocy;&amp;rcy;&amp;ocy;&amp;vcy;&amp;kcy;&amp;icy; - &amp;kcy;&amp;lcy;&amp;icy;&amp;pcy;&amp;acy;&amp;rcy;&amp;tcy; &amp;dcy;&amp;lcy;&amp;yacy; &amp;lcy;&amp;iecy;&amp;tcy;&amp;ncy;&amp;icy;&amp;khcy; &amp;icy; &amp;dcy;&amp;iecy;&amp;tcy;&amp;scy;&amp;kcy;&amp;icy;&amp;khcy; &amp;kcy;&amp;ocy;&amp;lcy;&amp;lcy;&amp;acy;&amp;zhcy;&amp;iecy;&amp;jcy; &quot; &amp;Vcy;&amp;ycy;&amp;pcy;&amp;ucy;&amp;scy;&amp;kcy;&amp;ncy;&amp;ycy;&amp;iecy; &amp;fcy;&amp;ocy;&amp;tcy;&amp;ocy;&amp;kcy;&amp;ncy;&amp;icy;&amp;gcy;&amp;icy;, &amp;dcy;&amp;iecy;&amp;tcy;&amp;scy;&amp;kcy;&amp;icy;&amp;iecy; &amp;pcy;&amp;ocy;&amp;rcy;&amp;tcy;&amp;rcy;&amp;iecy;&amp;tcy;&amp;ycy;, &amp;scy;&amp;vcy;&amp;acy;&amp;dcy;&amp;iecy;&amp;bcy;&amp;ncy;&amp;ycy;&amp;iecy; &amp;fcy;&amp;ocy;&amp;tcy;&amp;ocy;&amp;acy;&amp;lcy;&amp;softcy;&amp;bcy;&amp;ocy;&amp;mcy;&amp;ycy;, &amp;fcy;&amp;ocy;&amp;tcy;&amp;ocy;&amp;pcy;&amp;lcy;&amp;acy;&amp;ncy;&amp;shcy;&amp;iecy;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4160727">
            <a:off x="440375" y="3401030"/>
            <a:ext cx="3183325" cy="3143248"/>
          </a:xfrm>
          <a:prstGeom prst="rect">
            <a:avLst/>
          </a:prstGeom>
          <a:noFill/>
        </p:spPr>
      </p:pic>
      <p:sp>
        <p:nvSpPr>
          <p:cNvPr id="241" name="Скругленный прямоугольник 240"/>
          <p:cNvSpPr/>
          <p:nvPr/>
        </p:nvSpPr>
        <p:spPr>
          <a:xfrm>
            <a:off x="357158" y="2071678"/>
            <a:ext cx="2857520" cy="4429156"/>
          </a:xfrm>
          <a:prstGeom prst="roundRect">
            <a:avLst/>
          </a:prstGeom>
          <a:gradFill flip="none" rotWithShape="1">
            <a:gsLst>
              <a:gs pos="0">
                <a:srgbClr val="CC99FF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Встреча с ней - одна беда,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Нос - как острая игла,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В щель забьется, вроде спит,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Только тронешь - зажужжит.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2" name="TextBox 241"/>
          <p:cNvSpPr txBox="1"/>
          <p:nvPr/>
        </p:nvSpPr>
        <p:spPr>
          <a:xfrm>
            <a:off x="4521706" y="471488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243" name="TextBox 242"/>
          <p:cNvSpPr txBox="1"/>
          <p:nvPr/>
        </p:nvSpPr>
        <p:spPr>
          <a:xfrm>
            <a:off x="4500562" y="400050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О</a:t>
            </a:r>
            <a:endParaRPr lang="ru-RU" sz="2400" b="1" dirty="0"/>
          </a:p>
        </p:txBody>
      </p:sp>
      <p:pic>
        <p:nvPicPr>
          <p:cNvPr id="244" name="Picture 6" descr="Close up of wasp &amp;icy;&amp;zcy; ojoimages4, &amp;Rcy;&amp;ocy;&amp;yacy;&amp;lcy;&amp;tcy;&amp;icy;-&amp;fcy;&amp;rcy;&amp;icy; &amp;scy;&amp;tcy;&amp;ocy;&amp;kcy;&amp;ocy;&amp;vcy;&amp;ocy;&amp;iecy; &amp;fcy;&amp;ocy;&amp;tcy;&amp;ocy; #36593830 &amp;ncy;&amp;acy; Fotolia.ru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615981" flipH="1">
            <a:off x="228068" y="3368674"/>
            <a:ext cx="3071834" cy="2271707"/>
          </a:xfrm>
          <a:prstGeom prst="rect">
            <a:avLst/>
          </a:prstGeom>
          <a:noFill/>
        </p:spPr>
      </p:pic>
      <p:sp>
        <p:nvSpPr>
          <p:cNvPr id="245" name="Скругленный прямоугольник 244"/>
          <p:cNvSpPr/>
          <p:nvPr/>
        </p:nvSpPr>
        <p:spPr>
          <a:xfrm>
            <a:off x="357158" y="1857364"/>
            <a:ext cx="2857520" cy="4643470"/>
          </a:xfrm>
          <a:prstGeom prst="roundRect">
            <a:avLst/>
          </a:prstGeom>
          <a:gradFill flip="none" rotWithShape="1">
            <a:gsLst>
              <a:gs pos="0">
                <a:srgbClr val="CC99FF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Толстячок летит мохнатый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В шубке бархатной, богатой.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От цветочка до цветка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Пачкает в пыльцу бока.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Радует теплом апрель,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И жужжит довольно .... 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246" name="TextBox 245"/>
          <p:cNvSpPr txBox="1"/>
          <p:nvPr/>
        </p:nvSpPr>
        <p:spPr>
          <a:xfrm>
            <a:off x="7000892" y="2571744"/>
            <a:ext cx="522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Ш</a:t>
            </a:r>
            <a:endParaRPr lang="ru-RU" sz="2400" b="1" dirty="0"/>
          </a:p>
        </p:txBody>
      </p:sp>
      <p:sp>
        <p:nvSpPr>
          <p:cNvPr id="247" name="TextBox 246"/>
          <p:cNvSpPr txBox="1"/>
          <p:nvPr/>
        </p:nvSpPr>
        <p:spPr>
          <a:xfrm>
            <a:off x="7358082" y="2571744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248" name="TextBox 247"/>
          <p:cNvSpPr txBox="1"/>
          <p:nvPr/>
        </p:nvSpPr>
        <p:spPr>
          <a:xfrm>
            <a:off x="7754050" y="257174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249" name="TextBox 248"/>
          <p:cNvSpPr txBox="1"/>
          <p:nvPr/>
        </p:nvSpPr>
        <p:spPr>
          <a:xfrm>
            <a:off x="8072462" y="2571744"/>
            <a:ext cx="4138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250" name="TextBox 249"/>
          <p:cNvSpPr txBox="1"/>
          <p:nvPr/>
        </p:nvSpPr>
        <p:spPr>
          <a:xfrm>
            <a:off x="8501090" y="2571744"/>
            <a:ext cx="388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Ь</a:t>
            </a:r>
            <a:endParaRPr lang="ru-RU" sz="2400" b="1" dirty="0"/>
          </a:p>
        </p:txBody>
      </p:sp>
      <p:pic>
        <p:nvPicPr>
          <p:cNvPr id="251" name="Picture 2" descr="Image Abeille. Clipart Gratuit . Dinosoria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57158" y="3286124"/>
            <a:ext cx="3286116" cy="2847023"/>
          </a:xfrm>
          <a:prstGeom prst="rect">
            <a:avLst/>
          </a:prstGeom>
          <a:noFill/>
        </p:spPr>
      </p:pic>
      <p:sp>
        <p:nvSpPr>
          <p:cNvPr id="252" name="Скругленный прямоугольник 251"/>
          <p:cNvSpPr/>
          <p:nvPr/>
        </p:nvSpPr>
        <p:spPr>
          <a:xfrm>
            <a:off x="357158" y="2071678"/>
            <a:ext cx="2857520" cy="4429156"/>
          </a:xfrm>
          <a:prstGeom prst="roundRect">
            <a:avLst/>
          </a:prstGeom>
          <a:gradFill flip="none" rotWithShape="1">
            <a:gsLst>
              <a:gs pos="0">
                <a:srgbClr val="CC99FF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  <a:ln>
            <a:solidFill>
              <a:srgbClr val="CC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Не зверь, не птица,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Нос, как спица;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Летит — кричит;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Сядет — молчит;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Кто его убьет —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Свою кровь прольет.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5985732" y="2214554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254" name="TextBox 253"/>
          <p:cNvSpPr txBox="1"/>
          <p:nvPr/>
        </p:nvSpPr>
        <p:spPr>
          <a:xfrm>
            <a:off x="5929322" y="78579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К</a:t>
            </a:r>
            <a:endParaRPr lang="ru-RU" sz="2400" b="1" dirty="0"/>
          </a:p>
        </p:txBody>
      </p:sp>
      <p:sp>
        <p:nvSpPr>
          <p:cNvPr id="255" name="TextBox 254"/>
          <p:cNvSpPr txBox="1"/>
          <p:nvPr/>
        </p:nvSpPr>
        <p:spPr>
          <a:xfrm>
            <a:off x="5929322" y="114298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256" name="TextBox 255"/>
          <p:cNvSpPr txBox="1"/>
          <p:nvPr/>
        </p:nvSpPr>
        <p:spPr>
          <a:xfrm>
            <a:off x="5929322" y="1500174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</a:t>
            </a:r>
            <a:endParaRPr lang="ru-RU" sz="2400" b="1" dirty="0"/>
          </a:p>
        </p:txBody>
      </p:sp>
      <p:sp>
        <p:nvSpPr>
          <p:cNvPr id="257" name="TextBox 256"/>
          <p:cNvSpPr txBox="1"/>
          <p:nvPr/>
        </p:nvSpPr>
        <p:spPr>
          <a:xfrm>
            <a:off x="5929322" y="185736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pic>
        <p:nvPicPr>
          <p:cNvPr id="258" name="Picture 2" descr="Mosquito Photos &amp; Illustrations at Crestock Stock Photos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CDFFCC"/>
              </a:clrFrom>
              <a:clrTo>
                <a:srgbClr val="CD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954895" flipH="1">
            <a:off x="784083" y="3325716"/>
            <a:ext cx="2794973" cy="256429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3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2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2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3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0" dur="2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5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2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2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7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8"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7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4" dur="2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7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0" dur="2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3" dur="2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6" dur="2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9" dur="2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2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5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000"/>
                            </p:stCondLst>
                            <p:childTnLst>
                              <p:par>
                                <p:cTn id="1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500"/>
                            </p:stCondLst>
                            <p:childTnLst>
                              <p:par>
                                <p:cTn id="154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1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7"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8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0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3" dur="2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6" dur="2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9" dur="2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2" dur="2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5" dur="2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8"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1" dur="2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2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4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000"/>
                            </p:stCondLst>
                            <p:childTnLst>
                              <p:par>
                                <p:cTn id="19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500"/>
                            </p:stCondLst>
                            <p:childTnLst>
                              <p:par>
                                <p:cTn id="203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9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0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8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6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9" dur="2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2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3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5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8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1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4" dur="2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7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8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0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000"/>
                            </p:stCondLst>
                            <p:childTnLst>
                              <p:par>
                                <p:cTn id="24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000"/>
                            </p:stCondLst>
                            <p:childTnLst>
                              <p:par>
                                <p:cTn id="2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500"/>
                            </p:stCondLst>
                            <p:childTnLst>
                              <p:par>
                                <p:cTn id="249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6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6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2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5"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8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1" dur="2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4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7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2000"/>
                            </p:stCondLst>
                            <p:childTnLst>
                              <p:par>
                                <p:cTn id="27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2000"/>
                            </p:stCondLst>
                            <p:childTnLst>
                              <p:par>
                                <p:cTn id="2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500"/>
                            </p:stCondLst>
                            <p:childTnLst>
                              <p:par>
                                <p:cTn id="286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3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5"/>
                  </p:tgtEl>
                </p:cond>
              </p:nextCondLst>
            </p:seq>
            <p:seq concurrent="1" nextAc="seek">
              <p:cTn id="294" restart="whenNotActive" fill="hold" evtFilter="cancelBubble" nodeType="interactiveSeq">
                <p:stCondLst>
                  <p:cond evt="onClick" delay="0">
                    <p:tgtEl>
                      <p:spTgt spid="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5" fill="hold">
                      <p:stCondLst>
                        <p:cond delay="0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9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2" dur="2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5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8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1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000"/>
                            </p:stCondLst>
                            <p:childTnLst>
                              <p:par>
                                <p:cTn id="31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000"/>
                            </p:stCondLst>
                            <p:childTnLst>
                              <p:par>
                                <p:cTn id="3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500"/>
                            </p:stCondLst>
                            <p:childTnLst>
                              <p:par>
                                <p:cTn id="320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6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7" dur="2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"/>
                  </p:tgtEl>
                </p:cond>
              </p:nextCondLst>
            </p:seq>
            <p:seq concurrent="1" nextAc="seek">
              <p:cTn id="328" restart="whenNotActive" fill="hold" evtFilter="cancelBubble" nodeType="interactiveSeq">
                <p:stCondLst>
                  <p:cond evt="onClick" delay="0">
                    <p:tgtEl>
                      <p:spTgt spid="2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9" fill="hold">
                      <p:stCondLst>
                        <p:cond delay="0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4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6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9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5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1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00"/>
                            </p:stCondLst>
                            <p:childTnLst>
                              <p:par>
                                <p:cTn id="3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2000"/>
                            </p:stCondLst>
                            <p:childTnLst>
                              <p:par>
                                <p:cTn id="3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8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2500"/>
                            </p:stCondLst>
                            <p:childTnLst>
                              <p:par>
                                <p:cTn id="360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7"/>
                  </p:tgtEl>
                </p:cond>
              </p:nextCondLst>
            </p:seq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7" dur="2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0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3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6" dur="2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9" dur="2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2" dur="2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5" dur="2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8" dur="2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1" dur="2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2000"/>
                            </p:stCondLst>
                            <p:childTnLst>
                              <p:par>
                                <p:cTn id="39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2000"/>
                            </p:stCondLst>
                            <p:childTnLst>
                              <p:par>
                                <p:cTn id="3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0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4"/>
                  </p:tgtEl>
                </p:cond>
              </p:nextCondLst>
            </p:seq>
            <p:seq concurrent="1" nextAc="seek">
              <p:cTn id="402" restart="whenNotActive" fill="hold" evtFilter="cancelBubble" nodeType="interactiveSeq">
                <p:stCondLst>
                  <p:cond evt="onClick" delay="0">
                    <p:tgtEl>
                      <p:spTgt spid="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3" fill="hold">
                      <p:stCondLst>
                        <p:cond delay="0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7" dur="2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2"/>
                  </p:tgtEl>
                </p:cond>
              </p:nextCondLst>
            </p:seq>
            <p:seq concurrent="1" nextAc="seek">
              <p:cTn id="408" restart="whenNotActive" fill="hold" evtFilter="cancelBubble" nodeType="interactiveSeq">
                <p:stCondLst>
                  <p:cond evt="onClick" delay="0">
                    <p:tgtEl>
                      <p:spTgt spid="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9" fill="hold">
                      <p:stCondLst>
                        <p:cond delay="0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3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6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9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2000"/>
                            </p:stCondLst>
                            <p:childTnLst>
                              <p:par>
                                <p:cTn id="4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2000"/>
                            </p:stCondLst>
                            <p:childTnLst>
                              <p:par>
                                <p:cTn id="4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6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2500"/>
                            </p:stCondLst>
                            <p:childTnLst>
                              <p:par>
                                <p:cTn id="428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1"/>
                  </p:tgtEl>
                </p:cond>
              </p:nextCondLst>
            </p:seq>
            <p:seq concurrent="1" nextAc="seek">
              <p:cTn id="430" restart="whenNotActive" fill="hold" evtFilter="cancelBubble" nodeType="interactiveSeq">
                <p:stCondLst>
                  <p:cond evt="onClick" delay="0">
                    <p:tgtEl>
                      <p:spTgt spid="1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1" fill="hold">
                      <p:stCondLst>
                        <p:cond delay="0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5" dur="2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1"/>
                  </p:tgtEl>
                </p:cond>
              </p:nextCondLst>
            </p:seq>
            <p:seq concurrent="1" nextAc="seek">
              <p:cTn id="436" restart="whenNotActive" fill="hold" evtFilter="cancelBubble" nodeType="interactiveSeq">
                <p:stCondLst>
                  <p:cond evt="onClick" delay="0">
                    <p:tgtEl>
                      <p:spTgt spid="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7" fill="hold">
                      <p:stCondLst>
                        <p:cond delay="0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1" dur="2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4" dur="2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7" dur="2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0" dur="2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3" dur="2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7" fill="hold">
                            <p:stCondLst>
                              <p:cond delay="2000"/>
                            </p:stCondLst>
                            <p:childTnLst>
                              <p:par>
                                <p:cTn id="4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1" fill="hold">
                            <p:stCondLst>
                              <p:cond delay="2500"/>
                            </p:stCondLst>
                            <p:childTnLst>
                              <p:par>
                                <p:cTn id="462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"/>
                  </p:tgtEl>
                </p:cond>
              </p:nextCondLst>
            </p:seq>
            <p:seq concurrent="1" nextAc="seek">
              <p:cTn id="464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5" fill="hold">
                      <p:stCondLst>
                        <p:cond delay="0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9" dur="2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  <p:seq concurrent="1" nextAc="seek">
              <p:cTn id="470" restart="whenNotActive" fill="hold" evtFilter="cancelBubble" nodeType="interactiveSeq">
                <p:stCondLst>
                  <p:cond evt="onClick" delay="0">
                    <p:tgtEl>
                      <p:spTgt spid="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1" fill="hold">
                      <p:stCondLst>
                        <p:cond delay="0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5" dur="2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8" dur="2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1" dur="2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4" dur="2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7" dur="2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8" fill="hold">
                            <p:stCondLst>
                              <p:cond delay="2000"/>
                            </p:stCondLst>
                            <p:childTnLst>
                              <p:par>
                                <p:cTn id="48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2000"/>
                            </p:stCondLst>
                            <p:childTnLst>
                              <p:par>
                                <p:cTn id="4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4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2500"/>
                            </p:stCondLst>
                            <p:childTnLst>
                              <p:par>
                                <p:cTn id="496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2"/>
                  </p:tgtEl>
                </p:cond>
              </p:nextCondLst>
            </p:seq>
          </p:childTnLst>
        </p:cTn>
      </p:par>
    </p:tnLst>
    <p:bldLst>
      <p:bldP spid="140" grpId="0"/>
      <p:bldP spid="146" grpId="0"/>
      <p:bldP spid="147" grpId="0"/>
      <p:bldP spid="148" grpId="0"/>
      <p:bldP spid="149" grpId="0"/>
      <p:bldP spid="150" grpId="0"/>
      <p:bldP spid="152" grpId="1"/>
      <p:bldP spid="152" grpId="2"/>
      <p:bldP spid="218" grpId="0" animBg="1"/>
      <p:bldP spid="218" grpId="1" animBg="1"/>
      <p:bldP spid="173" grpId="0" animBg="1"/>
      <p:bldP spid="173" grpId="1" animBg="1"/>
      <p:bldP spid="174" grpId="0"/>
      <p:bldP spid="177" grpId="0" animBg="1"/>
      <p:bldP spid="177" grpId="1" animBg="1"/>
      <p:bldP spid="178" grpId="0"/>
      <p:bldP spid="180" grpId="0"/>
      <p:bldP spid="181" grpId="0"/>
      <p:bldP spid="184" grpId="0" animBg="1"/>
      <p:bldP spid="184" grpId="1" animBg="1"/>
      <p:bldP spid="186" grpId="0"/>
      <p:bldP spid="187" grpId="0"/>
      <p:bldP spid="187" grpId="1"/>
      <p:bldP spid="189" grpId="0"/>
      <p:bldP spid="190" grpId="0"/>
      <p:bldP spid="192" grpId="0"/>
      <p:bldP spid="193" grpId="0"/>
      <p:bldP spid="195" grpId="0"/>
      <p:bldP spid="196" grpId="0"/>
      <p:bldP spid="199" grpId="0" animBg="1"/>
      <p:bldP spid="199" grpId="1" animBg="1"/>
      <p:bldP spid="201" grpId="0"/>
      <p:bldP spid="201" grpId="2"/>
      <p:bldP spid="202" grpId="0"/>
      <p:bldP spid="202" grpId="1"/>
      <p:bldP spid="202" grpId="2"/>
      <p:bldP spid="219" grpId="0"/>
      <p:bldP spid="220" grpId="0"/>
      <p:bldP spid="221" grpId="0"/>
      <p:bldP spid="222" grpId="0"/>
      <p:bldP spid="223" grpId="0"/>
      <p:bldP spid="224" grpId="0"/>
      <p:bldP spid="225" grpId="0"/>
      <p:bldP spid="226" grpId="0"/>
      <p:bldP spid="151" grpId="0" animBg="1"/>
      <p:bldP spid="151" grpId="1" animBg="1"/>
      <p:bldP spid="154" grpId="0"/>
      <p:bldP spid="155" grpId="0"/>
      <p:bldP spid="156" grpId="0"/>
      <p:bldP spid="157" grpId="1"/>
      <p:bldP spid="157" grpId="2"/>
      <p:bldP spid="158" grpId="0"/>
      <p:bldP spid="159" grpId="0"/>
      <p:bldP spid="160" grpId="0"/>
      <p:bldP spid="161" grpId="0"/>
      <p:bldP spid="162" grpId="0"/>
      <p:bldP spid="162" grpId="1"/>
      <p:bldP spid="162" grpId="2"/>
      <p:bldP spid="163" grpId="0" animBg="1"/>
      <p:bldP spid="163" grpId="1" animBg="1"/>
      <p:bldP spid="206" grpId="0"/>
      <p:bldP spid="213" grpId="0"/>
      <p:bldP spid="214" grpId="0"/>
      <p:bldP spid="215" grpId="0"/>
      <p:bldP spid="166" grpId="0" animBg="1"/>
      <p:bldP spid="166" grpId="1" animBg="1"/>
      <p:bldP spid="167" grpId="0"/>
      <p:bldP spid="169" grpId="0"/>
      <p:bldP spid="170" grpId="0"/>
      <p:bldP spid="217" grpId="0" animBg="1"/>
      <p:bldP spid="217" grpId="1" animBg="1"/>
      <p:bldP spid="228" grpId="0"/>
      <p:bldP spid="229" grpId="0"/>
      <p:bldP spid="230" grpId="0"/>
      <p:bldP spid="231" grpId="0"/>
      <p:bldP spid="232" grpId="0"/>
      <p:bldP spid="234" grpId="0" animBg="1"/>
      <p:bldP spid="234" grpId="1" animBg="1"/>
      <p:bldP spid="235" grpId="0"/>
      <p:bldP spid="236" grpId="0"/>
      <p:bldP spid="237" grpId="0"/>
      <p:bldP spid="238" grpId="0"/>
      <p:bldP spid="239" grpId="0"/>
      <p:bldP spid="240" grpId="0"/>
      <p:bldP spid="241" grpId="0" animBg="1"/>
      <p:bldP spid="241" grpId="1" animBg="1"/>
      <p:bldP spid="242" grpId="0"/>
      <p:bldP spid="243" grpId="0"/>
      <p:bldP spid="245" grpId="0" animBg="1"/>
      <p:bldP spid="245" grpId="1" animBg="1"/>
      <p:bldP spid="246" grpId="0"/>
      <p:bldP spid="247" grpId="0"/>
      <p:bldP spid="248" grpId="0"/>
      <p:bldP spid="249" grpId="0"/>
      <p:bldP spid="250" grpId="0"/>
      <p:bldP spid="252" grpId="0" animBg="1"/>
      <p:bldP spid="252" grpId="1" animBg="1"/>
      <p:bldP spid="253" grpId="0"/>
      <p:bldP spid="254" grpId="0"/>
      <p:bldP spid="255" grpId="0"/>
      <p:bldP spid="256" grpId="0"/>
      <p:bldP spid="2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&amp;Lcy;&amp;ucy;&amp;zhcy;&amp;acy;&amp;jcy;&amp;kcy;&amp;acy;, &amp;zcy;&amp;iecy;&amp;lcy;&amp;iecy;&amp;ncy;&amp;acy;&amp;yacy; &amp;tcy;&amp;rcy;&amp;acy;&amp;vcy;&amp;acy;, &amp;dcy;&amp;iecy;&amp;rcy;&amp;iecy;&amp;vcy;&amp;softcy;&amp;yacy; &amp;vcy; &amp;tcy;&amp;rcy;&amp;acy;&amp;vcy;&amp;iecy;, &amp;tscy;&amp;vcy;&amp;iecy;&amp;tcy;&amp;ycy;, &amp;bcy;&amp;acy;&amp;bcy;&amp;ocy;&amp;chcy;&amp;kcy;&amp;icy; &amp;ncy;&amp;acy;&amp;dcy; &amp;tscy;&amp;vcy;&amp;iecy;&amp;tcy;&amp;acy;&amp;mcy;&amp;icy;, &amp;pcy;&amp;iecy;&amp;jcy;&amp;zcy;&amp;acy;&amp;zhcy; &amp;ncy;&amp;acy; &amp;pcy;&amp;rcy;&amp;ocy;&amp;zcy;&amp;rcy;&amp;acy;&amp;chcy;&amp;ncy;&amp;ocy;&amp;mcy; &amp;fcy;&amp;ocy;&amp;ncy;&amp;iecy; - &amp;kcy;&amp;lcy;&amp;icy;&amp;pcy;&amp;acy;&amp;rcy;&amp;tcy; &amp;dcy;&amp;lcy;&amp;yacy; &amp;kcy;&amp;ocy;&amp;lcy;&amp;lcy;&amp;acy;&amp;zhcy;&amp;iecy;&amp;jcy; &quot; &amp;Vcy;&amp;ycy;&amp;pcy;&amp;ucy;&amp;scy;&amp;kcy;&amp;ncy;&amp;y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43248"/>
            <a:ext cx="8358214" cy="3273634"/>
          </a:xfrm>
          <a:prstGeom prst="rect">
            <a:avLst/>
          </a:prstGeom>
          <a:noFill/>
        </p:spPr>
      </p:pic>
      <p:pic>
        <p:nvPicPr>
          <p:cNvPr id="1028" name="Picture 4" descr="moving pictures of butterflies - Butterflies - pictures girls men children beasts landscape still lives - animations animashki p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3714752"/>
            <a:ext cx="952500" cy="952500"/>
          </a:xfrm>
          <a:prstGeom prst="rect">
            <a:avLst/>
          </a:prstGeom>
          <a:noFill/>
        </p:spPr>
      </p:pic>
      <p:pic>
        <p:nvPicPr>
          <p:cNvPr id="1030" name="Picture 6" descr="moving pictures of butterflies - Butterflies - pictures girls men children beasts landscape still lives - animations animashki p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643438" y="3571876"/>
            <a:ext cx="1143008" cy="952500"/>
          </a:xfrm>
          <a:prstGeom prst="rect">
            <a:avLst/>
          </a:prstGeom>
          <a:noFill/>
        </p:spPr>
      </p:pic>
      <p:sp>
        <p:nvSpPr>
          <p:cNvPr id="7" name="Управляющая кнопка: в конец 6">
            <a:hlinkClick r:id="" action="ppaction://hlinkshowjump?jump=endshow" highlightClick="1"/>
          </p:cNvPr>
          <p:cNvSpPr/>
          <p:nvPr/>
        </p:nvSpPr>
        <p:spPr>
          <a:xfrm>
            <a:off x="8001024" y="6143644"/>
            <a:ext cx="828102" cy="428604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http://img10.proshkolu.ru/content/media/pic/std/4000000/3748000/3747946-a3f558b4d04468dd.gif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5984" y="357166"/>
            <a:ext cx="4643470" cy="214312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8" name="AutoShape 12" descr="https://img-fotki.yandex.ru/get/6831/66124276.2b9/0_bdfb5_4f4ae6f9_S"/>
          <p:cNvSpPr>
            <a:spLocks noChangeAspect="1" noChangeArrowheads="1"/>
          </p:cNvSpPr>
          <p:nvPr/>
        </p:nvSpPr>
        <p:spPr bwMode="auto">
          <a:xfrm>
            <a:off x="155575" y="-555625"/>
            <a:ext cx="142875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70" name="AutoShape 14" descr="https://img-fotki.yandex.ru/get/6831/66124276.2b9/0_bdfb5_4f4ae6f9_S"/>
          <p:cNvSpPr>
            <a:spLocks noChangeAspect="1" noChangeArrowheads="1"/>
          </p:cNvSpPr>
          <p:nvPr/>
        </p:nvSpPr>
        <p:spPr bwMode="auto">
          <a:xfrm>
            <a:off x="155575" y="-555625"/>
            <a:ext cx="1428750" cy="11620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источники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607220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800" dirty="0" smtClean="0"/>
              <a:t>Литература</a:t>
            </a:r>
          </a:p>
          <a:p>
            <a:pPr>
              <a:buNone/>
            </a:pPr>
            <a:r>
              <a:rPr lang="ru-RU" sz="800" dirty="0" smtClean="0"/>
              <a:t>Учебник Биология  8 класс.  А.И. Никишов,  А.В. Теремов,  М.: «Просвещение», 2008</a:t>
            </a:r>
            <a:endParaRPr lang="en-US" sz="800" dirty="0" smtClean="0"/>
          </a:p>
          <a:p>
            <a:pPr>
              <a:buNone/>
            </a:pPr>
            <a:r>
              <a:rPr lang="ru-RU" sz="800" dirty="0" smtClean="0"/>
              <a:t>Загадки </a:t>
            </a:r>
          </a:p>
          <a:p>
            <a:r>
              <a:rPr lang="ru-RU" sz="800" dirty="0" smtClean="0"/>
              <a:t>Муравей </a:t>
            </a:r>
            <a:r>
              <a:rPr lang="ru-RU" sz="800" u="sng" dirty="0" smtClean="0">
                <a:hlinkClick r:id="rId2"/>
              </a:rPr>
              <a:t>http://vsemzagadki.narod.ru/zagadki/zagadkipro/zagadki_pro_muravya.html</a:t>
            </a:r>
            <a:endParaRPr lang="ru-RU" sz="800" dirty="0" smtClean="0"/>
          </a:p>
          <a:p>
            <a:r>
              <a:rPr lang="ru-RU" sz="800" dirty="0" smtClean="0"/>
              <a:t>Капустница </a:t>
            </a:r>
            <a:r>
              <a:rPr lang="ru-RU" sz="800" u="sng" dirty="0" smtClean="0">
                <a:hlinkClick r:id="rId3"/>
              </a:rPr>
              <a:t>http://vsemzagadki.narod.ru/zagadki/zagadkipro/zagadki_pro_babochku.html</a:t>
            </a:r>
            <a:endParaRPr lang="ru-RU" sz="800" dirty="0" smtClean="0"/>
          </a:p>
          <a:p>
            <a:r>
              <a:rPr lang="ru-RU" sz="800" dirty="0" smtClean="0"/>
              <a:t>Бабочка </a:t>
            </a:r>
            <a:r>
              <a:rPr lang="ru-RU" sz="800" u="sng" dirty="0" smtClean="0">
                <a:hlinkClick r:id="rId3"/>
              </a:rPr>
              <a:t>http://vsemzagadki.narod.ru/zagadki/zagadkipro/zagadki_pro_babochku.html</a:t>
            </a:r>
            <a:endParaRPr lang="ru-RU" sz="800" dirty="0" smtClean="0"/>
          </a:p>
          <a:p>
            <a:r>
              <a:rPr lang="ru-RU" sz="800" dirty="0" smtClean="0"/>
              <a:t>Комар </a:t>
            </a:r>
            <a:r>
              <a:rPr lang="ru-RU" sz="800" u="sng" dirty="0" smtClean="0">
                <a:hlinkClick r:id="rId4"/>
              </a:rPr>
              <a:t>http://vsemzagadki.narod.ru/zagadki/zagadkipro/zagadki_pro_komara.html</a:t>
            </a:r>
            <a:endParaRPr lang="ru-RU" sz="800" dirty="0" smtClean="0"/>
          </a:p>
          <a:p>
            <a:r>
              <a:rPr lang="ru-RU" sz="800" dirty="0" smtClean="0"/>
              <a:t>Муха  </a:t>
            </a:r>
            <a:r>
              <a:rPr lang="ru-RU" sz="800" u="sng" dirty="0" smtClean="0">
                <a:hlinkClick r:id="rId5"/>
              </a:rPr>
              <a:t>http://vsemzagadki.narod.ru/zagadki/zagadkipro/zagadki_pro_muhu.html</a:t>
            </a:r>
            <a:endParaRPr lang="ru-RU" sz="800" dirty="0" smtClean="0"/>
          </a:p>
          <a:p>
            <a:r>
              <a:rPr lang="ru-RU" sz="800" dirty="0" smtClean="0"/>
              <a:t>Пчела </a:t>
            </a:r>
            <a:r>
              <a:rPr lang="ru-RU" sz="800" u="sng" dirty="0" smtClean="0">
                <a:hlinkClick r:id="rId6"/>
              </a:rPr>
              <a:t>http://vsemzagadki.narod.ru/zagadki/zagadkipro/zagadki_pro_pchelu.html</a:t>
            </a:r>
            <a:endParaRPr lang="ru-RU" sz="800" dirty="0" smtClean="0"/>
          </a:p>
          <a:p>
            <a:r>
              <a:rPr lang="ru-RU" sz="800" dirty="0" smtClean="0"/>
              <a:t>Кузнечик  </a:t>
            </a:r>
            <a:r>
              <a:rPr lang="ru-RU" sz="800" u="sng" dirty="0" smtClean="0">
                <a:hlinkClick r:id="rId7"/>
              </a:rPr>
              <a:t>http://vsemzagadki.narod.ru/zagadki/zagadkipro/zagadki_pro_kuznechika.html</a:t>
            </a:r>
            <a:endParaRPr lang="ru-RU" sz="800" dirty="0" smtClean="0"/>
          </a:p>
          <a:p>
            <a:r>
              <a:rPr lang="ru-RU" sz="800" dirty="0" smtClean="0"/>
              <a:t>Стрекоза  </a:t>
            </a:r>
            <a:r>
              <a:rPr lang="ru-RU" sz="800" u="sng" dirty="0" smtClean="0">
                <a:hlinkClick r:id="rId8"/>
              </a:rPr>
              <a:t>http://vsemzagadki.narod.ru/zagadki/zagadkipro/zagadki_pro_strekozu.html</a:t>
            </a:r>
            <a:endParaRPr lang="ru-RU" sz="800" dirty="0" smtClean="0"/>
          </a:p>
          <a:p>
            <a:r>
              <a:rPr lang="ru-RU" sz="800" dirty="0" smtClean="0"/>
              <a:t>Жук </a:t>
            </a:r>
            <a:r>
              <a:rPr lang="ru-RU" sz="800" u="sng" dirty="0" smtClean="0">
                <a:hlinkClick r:id="rId9"/>
              </a:rPr>
              <a:t>http://vsemzagadki.narod.ru/zagadki/zagadkipro/zagadki_pro_juka.html</a:t>
            </a:r>
            <a:endParaRPr lang="ru-RU" sz="800" dirty="0" smtClean="0"/>
          </a:p>
          <a:p>
            <a:r>
              <a:rPr lang="ru-RU" sz="800" dirty="0" smtClean="0"/>
              <a:t>Водомерка  </a:t>
            </a:r>
            <a:r>
              <a:rPr lang="ru-RU" sz="800" u="sng" dirty="0" smtClean="0">
                <a:hlinkClick r:id="rId10"/>
              </a:rPr>
              <a:t>http://www.stihi.ru/2013/12/12/6496</a:t>
            </a:r>
            <a:endParaRPr lang="ru-RU" sz="800" dirty="0" smtClean="0"/>
          </a:p>
          <a:p>
            <a:r>
              <a:rPr lang="ru-RU" sz="800" dirty="0" smtClean="0"/>
              <a:t>Шмель  </a:t>
            </a:r>
            <a:r>
              <a:rPr lang="ru-RU" sz="800" u="sng" dirty="0" smtClean="0">
                <a:hlinkClick r:id="rId11"/>
              </a:rPr>
              <a:t>http://www.numama.ru/zagadki-dlja-malenkih-detei/zagadki-o-zhivoi-prirode/zagadki-pro-shmelja.html</a:t>
            </a:r>
            <a:endParaRPr lang="ru-RU" sz="800" dirty="0" smtClean="0"/>
          </a:p>
          <a:p>
            <a:r>
              <a:rPr lang="ru-RU" sz="800" dirty="0" smtClean="0"/>
              <a:t>Оса </a:t>
            </a:r>
            <a:r>
              <a:rPr lang="ru-RU" sz="800" u="sng" dirty="0" smtClean="0">
                <a:hlinkClick r:id="rId12"/>
              </a:rPr>
              <a:t>http://deti-online.com/zagadki/zagadki-pro-nasekomyh/zagadki-pro-osu/</a:t>
            </a:r>
            <a:endParaRPr lang="ru-RU" sz="800" u="sng" dirty="0" smtClean="0"/>
          </a:p>
          <a:p>
            <a:r>
              <a:rPr lang="ru-RU" sz="800" dirty="0" smtClean="0"/>
              <a:t>Божья коровка </a:t>
            </a:r>
            <a:r>
              <a:rPr lang="en-US" sz="800" dirty="0" smtClean="0">
                <a:hlinkClick r:id="rId13"/>
              </a:rPr>
              <a:t>http://www.numama.ru/zagadki-dlja-malenkih-detei/zagadki-o-zhivoi-prirode/zagadki-pro-bozhyu-korovku.html</a:t>
            </a:r>
            <a:r>
              <a:rPr lang="ru-RU" sz="800" dirty="0" smtClean="0"/>
              <a:t> </a:t>
            </a:r>
          </a:p>
          <a:p>
            <a:pPr>
              <a:buNone/>
            </a:pPr>
            <a:r>
              <a:rPr lang="ru-RU" sz="800" dirty="0" smtClean="0"/>
              <a:t>Иллюстрации</a:t>
            </a:r>
          </a:p>
          <a:p>
            <a:pPr>
              <a:buNone/>
            </a:pPr>
            <a:r>
              <a:rPr lang="ru-RU" sz="800" dirty="0" smtClean="0"/>
              <a:t>Полянка </a:t>
            </a:r>
            <a:r>
              <a:rPr lang="en-US" sz="800" dirty="0" smtClean="0">
                <a:hlinkClick r:id="rId14"/>
              </a:rPr>
              <a:t>http://img5.dreamies.de/img/788/b/ir2ibuokq9g.gif</a:t>
            </a:r>
            <a:r>
              <a:rPr lang="ru-RU" sz="800" dirty="0" smtClean="0"/>
              <a:t> </a:t>
            </a:r>
          </a:p>
          <a:p>
            <a:pPr>
              <a:buNone/>
            </a:pPr>
            <a:r>
              <a:rPr lang="ru-RU" sz="800" dirty="0" smtClean="0"/>
              <a:t>Кузнечик </a:t>
            </a:r>
            <a:r>
              <a:rPr lang="en-US" sz="800" dirty="0" smtClean="0">
                <a:hlinkClick r:id="rId15"/>
              </a:rPr>
              <a:t>http://img-fotki.yandex.ru/get/6507/64562208.795/0_b4e73_21e9a7ae_XL</a:t>
            </a:r>
            <a:r>
              <a:rPr lang="ru-RU" sz="800" dirty="0" smtClean="0"/>
              <a:t> </a:t>
            </a:r>
          </a:p>
          <a:p>
            <a:pPr>
              <a:buNone/>
            </a:pPr>
            <a:r>
              <a:rPr lang="ru-RU" sz="800" dirty="0" smtClean="0"/>
              <a:t>Бабочка </a:t>
            </a:r>
            <a:r>
              <a:rPr lang="en-US" sz="800" dirty="0" smtClean="0">
                <a:hlinkClick r:id="rId16"/>
              </a:rPr>
              <a:t>http://s3.pic4you.ru/allimage/y2013/10-03/12216/3872723-thumb.png</a:t>
            </a:r>
            <a:r>
              <a:rPr lang="ru-RU" sz="800" dirty="0" smtClean="0"/>
              <a:t> </a:t>
            </a:r>
          </a:p>
          <a:p>
            <a:pPr>
              <a:buNone/>
            </a:pPr>
            <a:r>
              <a:rPr lang="ru-RU" sz="800" dirty="0" smtClean="0"/>
              <a:t>Божья коровка </a:t>
            </a:r>
            <a:r>
              <a:rPr lang="en-US" sz="800" dirty="0" smtClean="0">
                <a:hlinkClick r:id="rId17"/>
              </a:rPr>
              <a:t>http://img-fotki.yandex.ru/get/6406/78468982.1de/0_6d358_66cda449_XL</a:t>
            </a:r>
            <a:r>
              <a:rPr lang="ru-RU" sz="800" dirty="0" smtClean="0"/>
              <a:t> </a:t>
            </a:r>
          </a:p>
          <a:p>
            <a:r>
              <a:rPr lang="ru-RU" sz="800" dirty="0" smtClean="0"/>
              <a:t>Бабочка </a:t>
            </a:r>
            <a:r>
              <a:rPr lang="en-US" sz="800" dirty="0" smtClean="0">
                <a:hlinkClick r:id="rId18"/>
              </a:rPr>
              <a:t>http://img-fotki.yandex.ru/get/6101/159224724.4/0_97c02_3b48ce03_XL</a:t>
            </a:r>
            <a:endParaRPr lang="ru-RU" sz="800" dirty="0" smtClean="0"/>
          </a:p>
          <a:p>
            <a:r>
              <a:rPr lang="ru-RU" sz="800" dirty="0" smtClean="0"/>
              <a:t>Божья коровка </a:t>
            </a:r>
            <a:r>
              <a:rPr lang="en-US" sz="800" dirty="0" smtClean="0">
                <a:hlinkClick r:id="rId19"/>
              </a:rPr>
              <a:t>http://amigurumi.com.ua/forum/uploads/photo/10/f7dfb5518837e1b198fda81667b39c10.jpg</a:t>
            </a:r>
            <a:endParaRPr lang="ru-RU" sz="800" dirty="0" smtClean="0"/>
          </a:p>
          <a:p>
            <a:r>
              <a:rPr lang="ru-RU" sz="800" dirty="0" smtClean="0"/>
              <a:t>Муравей </a:t>
            </a:r>
            <a:r>
              <a:rPr lang="en-US" sz="800" dirty="0" smtClean="0">
                <a:hlinkClick r:id="rId20"/>
              </a:rPr>
              <a:t>http://www.resimland.com/data/media/370/resimland-com-karinca-resimleri-ant.jpg</a:t>
            </a:r>
            <a:r>
              <a:rPr lang="ru-RU" sz="800" dirty="0" smtClean="0"/>
              <a:t> </a:t>
            </a:r>
          </a:p>
          <a:p>
            <a:r>
              <a:rPr lang="ru-RU" sz="800" dirty="0" smtClean="0"/>
              <a:t>Бабочка </a:t>
            </a:r>
            <a:r>
              <a:rPr lang="en-US" sz="800" dirty="0" smtClean="0">
                <a:hlinkClick r:id="rId21"/>
              </a:rPr>
              <a:t>http://metodsovet.su/go?http://img-fotki.yandex.ru/get/6301/50114850.35c/0_af6a1_d02f519e_XL</a:t>
            </a:r>
            <a:r>
              <a:rPr lang="en-US" sz="800" dirty="0" smtClean="0"/>
              <a:t> </a:t>
            </a:r>
            <a:endParaRPr lang="ru-RU" sz="800" dirty="0" smtClean="0"/>
          </a:p>
          <a:p>
            <a:r>
              <a:rPr lang="ru-RU" sz="800" dirty="0" smtClean="0"/>
              <a:t>Комар </a:t>
            </a:r>
            <a:r>
              <a:rPr lang="en-US" sz="800" dirty="0" smtClean="0">
                <a:hlinkClick r:id="rId22"/>
              </a:rPr>
              <a:t>http://optika4.ru/uploads/posts/2011-11/thumbs/1321434682_novyy-1.jpg</a:t>
            </a:r>
            <a:r>
              <a:rPr lang="en-US" sz="800" dirty="0" smtClean="0"/>
              <a:t> </a:t>
            </a:r>
            <a:endParaRPr lang="ru-RU" sz="800" dirty="0" smtClean="0"/>
          </a:p>
          <a:p>
            <a:r>
              <a:rPr lang="ru-RU" sz="800" dirty="0" smtClean="0"/>
              <a:t>Муха </a:t>
            </a:r>
            <a:r>
              <a:rPr lang="en-US" sz="800" dirty="0" smtClean="0">
                <a:hlinkClick r:id="rId23"/>
              </a:rPr>
              <a:t>http://www.oocities.org/may_nathan/images/blowfly1.gif</a:t>
            </a:r>
            <a:endParaRPr lang="ru-RU" sz="800" dirty="0" smtClean="0"/>
          </a:p>
          <a:p>
            <a:r>
              <a:rPr lang="ru-RU" sz="800" dirty="0" smtClean="0"/>
              <a:t>Пчела </a:t>
            </a:r>
            <a:r>
              <a:rPr lang="en-US" sz="800" dirty="0" smtClean="0">
                <a:hlinkClick r:id="rId24"/>
              </a:rPr>
              <a:t>http://works.tattooz.ru/cache/images/74fe3ef61ae5d589fec4159528fd2a22/resizeFit_604_497___.jpg</a:t>
            </a:r>
            <a:endParaRPr lang="ru-RU" sz="800" dirty="0" smtClean="0"/>
          </a:p>
          <a:p>
            <a:r>
              <a:rPr lang="ru-RU" sz="800" dirty="0" smtClean="0"/>
              <a:t>Кузнечик </a:t>
            </a:r>
            <a:r>
              <a:rPr lang="en-US" sz="800" dirty="0" smtClean="0">
                <a:hlinkClick r:id="rId15"/>
              </a:rPr>
              <a:t>http://img-fotki.yandex.ru/get/6507/64562208.795/0_b4e73_21e9a7ae_XL</a:t>
            </a:r>
            <a:endParaRPr lang="ru-RU" sz="800" dirty="0" smtClean="0"/>
          </a:p>
          <a:p>
            <a:r>
              <a:rPr lang="ru-RU" sz="800" dirty="0" smtClean="0"/>
              <a:t>Водомерка </a:t>
            </a:r>
            <a:r>
              <a:rPr lang="en-US" sz="800" dirty="0" smtClean="0">
                <a:hlinkClick r:id="rId25"/>
              </a:rPr>
              <a:t>http://dasha46.narod.ru/Encyclopedic_Knowledge/Biology/Animals/BugsAndInsects/1/WaterStrider.jpg</a:t>
            </a:r>
            <a:endParaRPr lang="ru-RU" sz="800" dirty="0" smtClean="0"/>
          </a:p>
          <a:p>
            <a:r>
              <a:rPr lang="ru-RU" sz="800" dirty="0" smtClean="0"/>
              <a:t>Бабочка  капустница </a:t>
            </a:r>
            <a:r>
              <a:rPr lang="en-US" sz="800" dirty="0" smtClean="0">
                <a:hlinkClick r:id="rId26"/>
              </a:rPr>
              <a:t>http://900igr.net/datai/nasekomye-i-ptitsy/Nasekomye-i-pauki.files/0015-027-Babochka-kapustnitsa.png</a:t>
            </a:r>
            <a:endParaRPr lang="ru-RU" sz="800" dirty="0" smtClean="0"/>
          </a:p>
          <a:p>
            <a:r>
              <a:rPr lang="ru-RU" sz="800" dirty="0" smtClean="0"/>
              <a:t>Шмель </a:t>
            </a:r>
            <a:r>
              <a:rPr lang="en-US" sz="800" dirty="0" smtClean="0">
                <a:hlinkClick r:id="rId27"/>
              </a:rPr>
              <a:t>http://papillondereve.p.a.pic.centerblog.net/e8426716.gif</a:t>
            </a:r>
            <a:r>
              <a:rPr lang="ru-RU" sz="800" dirty="0" smtClean="0"/>
              <a:t> </a:t>
            </a:r>
          </a:p>
          <a:p>
            <a:r>
              <a:rPr lang="ru-RU" sz="800" dirty="0" smtClean="0"/>
              <a:t>Оса </a:t>
            </a:r>
            <a:r>
              <a:rPr lang="en-US" sz="800" dirty="0" smtClean="0">
                <a:hlinkClick r:id="rId28"/>
              </a:rPr>
              <a:t>http://img.cas.sk/img/4/gallery/1228945_osa-hmyz-zviera.jpg</a:t>
            </a:r>
            <a:r>
              <a:rPr lang="ru-RU" sz="800" dirty="0" smtClean="0"/>
              <a:t> </a:t>
            </a:r>
          </a:p>
          <a:p>
            <a:r>
              <a:rPr lang="ru-RU" sz="800" dirty="0" smtClean="0"/>
              <a:t>Жук </a:t>
            </a:r>
            <a:r>
              <a:rPr lang="en-US" sz="800" dirty="0" smtClean="0">
                <a:hlinkClick r:id="rId29"/>
              </a:rPr>
              <a:t>http://www.shite.org/htdocs/tripe/public/images/imgkk/kk_stagbeetle.jpg</a:t>
            </a:r>
            <a:endParaRPr lang="ru-RU" sz="800" dirty="0" smtClean="0"/>
          </a:p>
          <a:p>
            <a:r>
              <a:rPr lang="ru-RU" sz="800" dirty="0" smtClean="0"/>
              <a:t>Божья коровка </a:t>
            </a:r>
            <a:r>
              <a:rPr lang="en-US" sz="800" dirty="0" smtClean="0">
                <a:hlinkClick r:id="rId30"/>
              </a:rPr>
              <a:t>http://img-fotki.yandex.ru/get/6214/83813999.75c/0_a5902_abf6aad5_XL</a:t>
            </a:r>
            <a:r>
              <a:rPr lang="ru-RU" sz="800" dirty="0" smtClean="0"/>
              <a:t> </a:t>
            </a:r>
          </a:p>
          <a:p>
            <a:r>
              <a:rPr lang="ru-RU" sz="800" dirty="0" smtClean="0"/>
              <a:t>Стрекоза </a:t>
            </a:r>
            <a:r>
              <a:rPr lang="en-US" sz="800" dirty="0" smtClean="0">
                <a:hlinkClick r:id="rId31"/>
              </a:rPr>
              <a:t>http://writefly.files.wordpress.com/2009/05/dragonfly.jpg</a:t>
            </a:r>
            <a:endParaRPr lang="ru-RU" sz="800" dirty="0" smtClean="0"/>
          </a:p>
          <a:p>
            <a:r>
              <a:rPr lang="ru-RU" sz="800" dirty="0" smtClean="0"/>
              <a:t>Лужайка </a:t>
            </a:r>
            <a:r>
              <a:rPr lang="en-US" sz="800" dirty="0" smtClean="0">
                <a:hlinkClick r:id="rId32"/>
              </a:rPr>
              <a:t>http://img-fotki.yandex.ru/get/5900/natali73123.19e/0_47683_82476e10_XL</a:t>
            </a:r>
            <a:r>
              <a:rPr lang="ru-RU" sz="800" dirty="0" smtClean="0"/>
              <a:t> </a:t>
            </a:r>
          </a:p>
          <a:p>
            <a:r>
              <a:rPr lang="ru-RU" sz="800" dirty="0" smtClean="0"/>
              <a:t>Бабочка </a:t>
            </a:r>
            <a:r>
              <a:rPr lang="en-US" sz="800" dirty="0" smtClean="0">
                <a:hlinkClick r:id="rId33"/>
              </a:rPr>
              <a:t>http://www.design-warez.ru/uploads/posts/2010-01/1264143686_butterfly3.gif</a:t>
            </a:r>
            <a:r>
              <a:rPr lang="ru-RU" sz="800" dirty="0" smtClean="0"/>
              <a:t> </a:t>
            </a:r>
          </a:p>
          <a:p>
            <a:r>
              <a:rPr lang="ru-RU" sz="800" dirty="0" smtClean="0"/>
              <a:t>Спасибо </a:t>
            </a:r>
            <a:r>
              <a:rPr lang="en-US" sz="800" dirty="0" smtClean="0">
                <a:hlinkClick r:id="rId34"/>
              </a:rPr>
              <a:t>http://img10.proshkolu.ru/content/media/pic/std/4000000/3748000/3747946-a3f558b4d04468dd.gif</a:t>
            </a:r>
            <a:r>
              <a:rPr lang="ru-RU" sz="800" dirty="0" smtClean="0"/>
              <a:t> </a:t>
            </a:r>
          </a:p>
          <a:p>
            <a:r>
              <a:rPr lang="ru-RU" sz="800" dirty="0" smtClean="0"/>
              <a:t>Шаблон презентации Скворцова Татьяна Александровна</a:t>
            </a:r>
          </a:p>
          <a:p>
            <a:r>
              <a:rPr lang="ru-RU" sz="800" dirty="0" smtClean="0"/>
              <a:t>Источники шаблона презентации:</a:t>
            </a:r>
          </a:p>
          <a:p>
            <a:pPr>
              <a:spcBef>
                <a:spcPct val="30000"/>
              </a:spcBef>
            </a:pPr>
            <a:r>
              <a:rPr lang="ru-RU" sz="800" dirty="0" smtClean="0"/>
              <a:t>Фон </a:t>
            </a:r>
            <a:r>
              <a:rPr lang="en-US" sz="800" dirty="0" smtClean="0">
                <a:hlinkClick r:id="rId35"/>
              </a:rPr>
              <a:t>http://creativefan.com/important/cf/2012/02/rainbow-backgrounds/rainbow-colors.jpg</a:t>
            </a:r>
            <a:r>
              <a:rPr lang="ru-RU" sz="800" dirty="0" smtClean="0"/>
              <a:t> </a:t>
            </a:r>
          </a:p>
          <a:p>
            <a:pPr>
              <a:buNone/>
            </a:pPr>
            <a:endParaRPr lang="ru-RU" sz="800" dirty="0" smtClean="0"/>
          </a:p>
          <a:p>
            <a:pPr>
              <a:buNone/>
            </a:pPr>
            <a:endParaRPr lang="ru-RU" sz="800" dirty="0" smtClean="0"/>
          </a:p>
          <a:p>
            <a:pPr>
              <a:buNone/>
            </a:pPr>
            <a:endParaRPr lang="ru-RU" sz="800" dirty="0" smtClean="0"/>
          </a:p>
          <a:p>
            <a:pPr>
              <a:buNone/>
            </a:pPr>
            <a:endParaRPr lang="ru-RU" sz="800" dirty="0"/>
          </a:p>
        </p:txBody>
      </p:sp>
      <p:sp>
        <p:nvSpPr>
          <p:cNvPr id="7" name="Управляющая кнопка: в конец 6">
            <a:hlinkClick r:id="" action="ppaction://hlinkshowjump?jump=firstslide" highlightClick="1"/>
          </p:cNvPr>
          <p:cNvSpPr/>
          <p:nvPr/>
        </p:nvSpPr>
        <p:spPr>
          <a:xfrm>
            <a:off x="8001024" y="6143644"/>
            <a:ext cx="828102" cy="428604"/>
          </a:xfrm>
          <a:prstGeom prst="actionButtonEn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дуг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радуга</Template>
  <TotalTime>621</TotalTime>
  <Words>417</Words>
  <Application>Microsoft Office PowerPoint</Application>
  <PresentationFormat>Экран (4:3)</PresentationFormat>
  <Paragraphs>157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радуга</vt:lpstr>
      <vt:lpstr>Интерактивный кроссворд «Насекомые»</vt:lpstr>
      <vt:lpstr>Инструкция по управлению презентацией</vt:lpstr>
      <vt:lpstr>Слайд 3</vt:lpstr>
      <vt:lpstr>Слайд 4</vt:lpstr>
      <vt:lpstr> источники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Таня</cp:lastModifiedBy>
  <cp:revision>93</cp:revision>
  <dcterms:created xsi:type="dcterms:W3CDTF">2013-03-16T20:41:41Z</dcterms:created>
  <dcterms:modified xsi:type="dcterms:W3CDTF">2015-03-22T16:05:25Z</dcterms:modified>
</cp:coreProperties>
</file>