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sldIdLst>
    <p:sldId id="259" r:id="rId2"/>
    <p:sldId id="260" r:id="rId3"/>
    <p:sldId id="261" r:id="rId4"/>
    <p:sldId id="256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8D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1600200"/>
            <a:ext cx="2133600" cy="365125"/>
          </a:xfrm>
          <a:prstGeom prst="rect">
            <a:avLst/>
          </a:prstGeom>
        </p:spPr>
        <p:txBody>
          <a:bodyPr/>
          <a:lstStyle/>
          <a:p>
            <a:fld id="{0D2A8A20-F0E4-4D4D-87FC-15837A399BBB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767A1-BE5D-45EB-8963-245AB7E39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1600200"/>
            <a:ext cx="2133600" cy="365125"/>
          </a:xfrm>
          <a:prstGeom prst="rect">
            <a:avLst/>
          </a:prstGeom>
        </p:spPr>
        <p:txBody>
          <a:bodyPr/>
          <a:lstStyle/>
          <a:p>
            <a:fld id="{0D2A8A20-F0E4-4D4D-87FC-15837A399BBB}" type="datetimeFigureOut">
              <a:rPr lang="ru-RU" smtClean="0"/>
              <a:pPr/>
              <a:t>20.03.2015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767A1-BE5D-45EB-8963-245AB7E39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28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0D2A8A20-F0E4-4D4D-87FC-15837A399BBB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767A1-BE5D-45EB-8963-245AB7E39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7315200" y="304800"/>
            <a:ext cx="9906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 descr="b5dd10b3795c"/>
          <p:cNvPicPr>
            <a:picLocks noChangeAspect="1" noChangeArrowheads="1"/>
          </p:cNvPicPr>
          <p:nvPr/>
        </p:nvPicPr>
        <p:blipFill>
          <a:blip r:embed="rId5"/>
          <a:srcRect b="4714"/>
          <a:stretch>
            <a:fillRect/>
          </a:stretch>
        </p:blipFill>
        <p:spPr bwMode="auto">
          <a:xfrm>
            <a:off x="3886200" y="2438400"/>
            <a:ext cx="5257800" cy="4419600"/>
          </a:xfrm>
          <a:prstGeom prst="rect">
            <a:avLst/>
          </a:prstGeom>
          <a:noFill/>
        </p:spPr>
      </p:pic>
      <p:pic>
        <p:nvPicPr>
          <p:cNvPr id="10" name="Рисунок 9" descr="http://img-fotki.yandex.ru/get/4614/90468072.3a4/0_73d52_4b850319_XL"/>
          <p:cNvPicPr/>
          <p:nvPr/>
        </p:nvPicPr>
        <p:blipFill>
          <a:blip r:embed="rId6"/>
          <a:srcRect l="10901"/>
          <a:stretch>
            <a:fillRect/>
          </a:stretch>
        </p:blipFill>
        <p:spPr bwMode="auto">
          <a:xfrm>
            <a:off x="0" y="1752600"/>
            <a:ext cx="3886200" cy="463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g-fotki.yandex.ru/get/5600/tatyana2q8-medvedeva.122/0_5349a_7118075b_XL"/>
          <p:cNvPicPr/>
          <p:nvPr/>
        </p:nvPicPr>
        <p:blipFill>
          <a:blip r:embed="rId7">
            <a:lum bright="-20000"/>
          </a:blip>
          <a:srcRect l="2062" b="8691"/>
          <a:stretch>
            <a:fillRect/>
          </a:stretch>
        </p:blipFill>
        <p:spPr bwMode="auto">
          <a:xfrm>
            <a:off x="228600" y="3429000"/>
            <a:ext cx="3048000" cy="329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767A1-BE5D-45EB-8963-245AB7E39C4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&amp;Tcy;&amp;rcy;&amp;acy;&amp;vcy;&amp;kcy;&amp;acy; &amp;zcy;&amp;iecy;&amp;lcy;&amp;iecy;&amp;ncy;&amp;iecy;&amp;iecy;&amp;tcy;... 2  &amp;Kcy;&amp;lcy;&amp;icy;&amp;pcy;&amp;acy;&amp;rcy;&amp;tcy; &amp;dcy;&amp;lcy;&amp;yacy; &amp;ocy;&amp;fcy;&amp;ocy;&amp;rcy;&amp;mcy;&amp;lcy;&amp;iecy;&amp;ncy;&amp;icy;&amp;yacy; &amp;rcy;&amp;acy;&amp;bcy;&amp;ocy;&amp;tcy;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59" b="35679"/>
          <a:stretch>
            <a:fillRect/>
          </a:stretch>
        </p:blipFill>
        <p:spPr bwMode="auto">
          <a:xfrm>
            <a:off x="0" y="5880944"/>
            <a:ext cx="4757245" cy="9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&amp;Tcy;&amp;rcy;&amp;acy;&amp;vcy;&amp;kcy;&amp;acy; &amp;zcy;&amp;iecy;&amp;lcy;&amp;iecy;&amp;ncy;&amp;iecy;&amp;iecy;&amp;tcy;... 2  &amp;Kcy;&amp;lcy;&amp;icy;&amp;pcy;&amp;acy;&amp;rcy;&amp;tcy; &amp;dcy;&amp;lcy;&amp;yacy; &amp;ocy;&amp;fcy;&amp;ocy;&amp;rcy;&amp;mcy;&amp;lcy;&amp;iecy;&amp;ncy;&amp;icy;&amp;yacy; &amp;rcy;&amp;acy;&amp;bcy;&amp;ocy;&amp;tcy;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59" r="7097" b="35679"/>
          <a:stretch>
            <a:fillRect/>
          </a:stretch>
        </p:blipFill>
        <p:spPr bwMode="auto">
          <a:xfrm>
            <a:off x="4724400" y="5880944"/>
            <a:ext cx="4419600" cy="9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awakeningyourlifedotorg.files.wordpress.com/2013/03/shutterstock_126743423.jpg"/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29400" y="0"/>
            <a:ext cx="2514600" cy="282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0D2A8A20-F0E4-4D4D-87FC-15837A399BBB}" type="datetimeFigureOut">
              <a:rPr lang="ru-RU" smtClean="0"/>
              <a:pPr/>
              <a:t>20.03.2015</a:t>
            </a:fld>
            <a:r>
              <a:rPr lang="en-US" smtClean="0"/>
              <a:t> </a:t>
            </a:r>
            <a:r>
              <a:rPr lang="ru-RU" smtClean="0"/>
              <a:t>Скворцова Т.А.</a:t>
            </a:r>
            <a:endParaRPr lang="ru-RU" dirty="0"/>
          </a:p>
        </p:txBody>
      </p:sp>
      <p:pic>
        <p:nvPicPr>
          <p:cNvPr id="14" name="Picture 5" descr="b5dd10b3795c"/>
          <p:cNvPicPr>
            <a:picLocks noChangeAspect="1" noChangeArrowheads="1"/>
          </p:cNvPicPr>
          <p:nvPr userDrawn="1"/>
        </p:nvPicPr>
        <p:blipFill>
          <a:blip r:embed="rId5"/>
          <a:srcRect b="4714"/>
          <a:stretch>
            <a:fillRect/>
          </a:stretch>
        </p:blipFill>
        <p:spPr bwMode="auto">
          <a:xfrm>
            <a:off x="3886200" y="2438400"/>
            <a:ext cx="5257800" cy="4419600"/>
          </a:xfrm>
          <a:prstGeom prst="rect">
            <a:avLst/>
          </a:prstGeom>
          <a:noFill/>
        </p:spPr>
      </p:pic>
      <p:pic>
        <p:nvPicPr>
          <p:cNvPr id="17" name="Рисунок 16" descr="http://img-fotki.yandex.ru/get/4614/90468072.3a4/0_73d52_4b850319_XL"/>
          <p:cNvPicPr/>
          <p:nvPr userDrawn="1"/>
        </p:nvPicPr>
        <p:blipFill>
          <a:blip r:embed="rId6"/>
          <a:srcRect l="7407"/>
          <a:stretch>
            <a:fillRect/>
          </a:stretch>
        </p:blipFill>
        <p:spPr bwMode="auto">
          <a:xfrm>
            <a:off x="-152400" y="1752600"/>
            <a:ext cx="4038600" cy="463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mg-fotki.yandex.ru/get/5600/tatyana2q8-medvedeva.122/0_5349a_7118075b_XL"/>
          <p:cNvPicPr/>
          <p:nvPr userDrawn="1"/>
        </p:nvPicPr>
        <p:blipFill>
          <a:blip r:embed="rId7">
            <a:lum bright="-20000"/>
          </a:blip>
          <a:srcRect l="2062" b="8691"/>
          <a:stretch>
            <a:fillRect/>
          </a:stretch>
        </p:blipFill>
        <p:spPr bwMode="auto">
          <a:xfrm>
            <a:off x="228600" y="3429000"/>
            <a:ext cx="3048000" cy="329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&amp;Tcy;&amp;rcy;&amp;acy;&amp;vcy;&amp;kcy;&amp;acy; &amp;zcy;&amp;iecy;&amp;lcy;&amp;iecy;&amp;ncy;&amp;iecy;&amp;iecy;&amp;tcy;... 2  &amp;Kcy;&amp;lcy;&amp;icy;&amp;pcy;&amp;acy;&amp;rcy;&amp;tcy; &amp;dcy;&amp;lcy;&amp;yacy; &amp;ocy;&amp;fcy;&amp;ocy;&amp;rcy;&amp;mcy;&amp;lcy;&amp;iecy;&amp;ncy;&amp;icy;&amp;yacy; &amp;rcy;&amp;acy;&amp;bcy;&amp;ocy;&amp;tcy;"/>
          <p:cNvPicPr/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59" b="35679"/>
          <a:stretch>
            <a:fillRect/>
          </a:stretch>
        </p:blipFill>
        <p:spPr bwMode="auto">
          <a:xfrm>
            <a:off x="0" y="5880944"/>
            <a:ext cx="4757245" cy="9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&amp;Tcy;&amp;rcy;&amp;acy;&amp;vcy;&amp;kcy;&amp;acy; &amp;zcy;&amp;iecy;&amp;lcy;&amp;iecy;&amp;ncy;&amp;iecy;&amp;iecy;&amp;tcy;... 2  &amp;Kcy;&amp;lcy;&amp;icy;&amp;pcy;&amp;acy;&amp;rcy;&amp;tcy; &amp;dcy;&amp;lcy;&amp;yacy; &amp;ocy;&amp;fcy;&amp;ocy;&amp;rcy;&amp;mcy;&amp;lcy;&amp;iecy;&amp;ncy;&amp;icy;&amp;yacy; &amp;rcy;&amp;acy;&amp;bcy;&amp;ocy;&amp;tcy;"/>
          <p:cNvPicPr/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59" r="7097" b="35679"/>
          <a:stretch>
            <a:fillRect/>
          </a:stretch>
        </p:blipFill>
        <p:spPr bwMode="auto">
          <a:xfrm>
            <a:off x="4724400" y="5880944"/>
            <a:ext cx="4419600" cy="9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awakeningyourlifedotorg.files.wordpress.com/2013/03/shutterstock_126743423.jpg"/>
          <p:cNvPicPr/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29400" y="0"/>
            <a:ext cx="2514600" cy="282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ishmaster.by/data/images/photo/foto-oceanariumbig2.jpg" TargetMode="External"/><Relationship Id="rId13" Type="http://schemas.openxmlformats.org/officeDocument/2006/relationships/hyperlink" Target="http://bm.img.com.ua/img/prikol/images/large/3/9/179793_381069.jpg" TargetMode="External"/><Relationship Id="rId18" Type="http://schemas.openxmlformats.org/officeDocument/2006/relationships/hyperlink" Target="http://ok.ya1.ru/uploads/posts/2010-04/thumbs/1271582823_1920x1080_3-144.jpg" TargetMode="External"/><Relationship Id="rId26" Type="http://schemas.openxmlformats.org/officeDocument/2006/relationships/hyperlink" Target="http://img0.liveinternet.ru/images/attach/c/7/95/479/95479416_4437240_pingi_17_3.jpg" TargetMode="External"/><Relationship Id="rId3" Type="http://schemas.openxmlformats.org/officeDocument/2006/relationships/hyperlink" Target="http://detsad-kitty.ru/uploads/posts/2012-05/1336389755_2.jpg" TargetMode="External"/><Relationship Id="rId21" Type="http://schemas.openxmlformats.org/officeDocument/2006/relationships/hyperlink" Target="http://img.svnews.ro/2012/09/20/10032/6fcba72d21c280bb4b61643fb06500453.jpg" TargetMode="External"/><Relationship Id="rId7" Type="http://schemas.openxmlformats.org/officeDocument/2006/relationships/hyperlink" Target="http://img-fotki.yandex.ru/get/5604/cadi-1986.410/0_7b990_308b5c8f_XL" TargetMode="External"/><Relationship Id="rId12" Type="http://schemas.openxmlformats.org/officeDocument/2006/relationships/hyperlink" Target="http://www.museumimb.ru/assets/gal/93/treska.jpg" TargetMode="External"/><Relationship Id="rId17" Type="http://schemas.openxmlformats.org/officeDocument/2006/relationships/hyperlink" Target="http://www.zhaba.ru/site_data/10667/objects_images/5/8/6/original/586c2e5ba36a715686937aeb8195de88_34197.jpg" TargetMode="External"/><Relationship Id="rId25" Type="http://schemas.openxmlformats.org/officeDocument/2006/relationships/hyperlink" Target="http://funday.com.ua/uploads/posts/2009-02/1235143359_a10.jpg" TargetMode="External"/><Relationship Id="rId2" Type="http://schemas.openxmlformats.org/officeDocument/2006/relationships/hyperlink" Target="http://img-fotki.yandex.ru/get/5600/tatyana2q8-medvedeva.122/0_5349a_7118075b_XL" TargetMode="External"/><Relationship Id="rId16" Type="http://schemas.openxmlformats.org/officeDocument/2006/relationships/hyperlink" Target="http://f3.s.qip.ru/NGYkJSUj.jpg" TargetMode="External"/><Relationship Id="rId20" Type="http://schemas.openxmlformats.org/officeDocument/2006/relationships/hyperlink" Target="http://unsveta.com/pics/1/1869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614/90468072.3a4/0_73d52_4b850319_XL" TargetMode="External"/><Relationship Id="rId11" Type="http://schemas.openxmlformats.org/officeDocument/2006/relationships/hyperlink" Target="http://img1.liveinternet.ru/images/attach/c/7/95/165/95165011_8.jpg" TargetMode="External"/><Relationship Id="rId24" Type="http://schemas.openxmlformats.org/officeDocument/2006/relationships/hyperlink" Target="http://image.newsru.com/pict/id/large/1405824_20110902231414.gif" TargetMode="External"/><Relationship Id="rId5" Type="http://schemas.openxmlformats.org/officeDocument/2006/relationships/hyperlink" Target="http://awakeningyourlifedotorg.files.wordpress.com/2013/03/shutterstock_126743423.jpg" TargetMode="External"/><Relationship Id="rId15" Type="http://schemas.openxmlformats.org/officeDocument/2006/relationships/hyperlink" Target="http://img1.liveinternet.ru/images/attach/c/1/60/237/60237639_1276370179_Swallow2.jpg" TargetMode="External"/><Relationship Id="rId23" Type="http://schemas.openxmlformats.org/officeDocument/2006/relationships/hyperlink" Target="http://ok.ya1.ru/uploads/posts/2011-01/thumbs/1294654147_delfiny-2.jpg" TargetMode="External"/><Relationship Id="rId28" Type="http://schemas.openxmlformats.org/officeDocument/2006/relationships/slide" Target="slide1.xml"/><Relationship Id="rId10" Type="http://schemas.openxmlformats.org/officeDocument/2006/relationships/hyperlink" Target="http://rostov161.net/upload/blogs/042eed3723109d6a0a1021a2e8b04283.jpg" TargetMode="External"/><Relationship Id="rId19" Type="http://schemas.openxmlformats.org/officeDocument/2006/relationships/hyperlink" Target="http://www.apus.ru/im.xp/057051048054049053048055124053048048124052048048.jpg" TargetMode="External"/><Relationship Id="rId4" Type="http://schemas.openxmlformats.org/officeDocument/2006/relationships/hyperlink" Target="http://i069.radikal.ru/0808/29/b5dd10b3795c.png" TargetMode="External"/><Relationship Id="rId9" Type="http://schemas.openxmlformats.org/officeDocument/2006/relationships/hyperlink" Target="http://img1.liveinternet.ru/images/attach/c/4/78/436/78436993_18.jpg" TargetMode="External"/><Relationship Id="rId14" Type="http://schemas.openxmlformats.org/officeDocument/2006/relationships/hyperlink" Target="http://content.foto.mail.ru/mail/gustokashina.n/_answers/i-38.jpg" TargetMode="External"/><Relationship Id="rId22" Type="http://schemas.openxmlformats.org/officeDocument/2006/relationships/hyperlink" Target="http://www.krasfun.ru/images/2010/10/772a4_17.jpg" TargetMode="External"/><Relationship Id="rId27" Type="http://schemas.openxmlformats.org/officeDocument/2006/relationships/hyperlink" Target="http://www.ptr-vlad.ru/uploads/posts/2013-03/1363850190_85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slide" Target="slide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ПРИРОДОВЕДЕНИЕ</a:t>
            </a:r>
            <a:br>
              <a:rPr lang="ru-RU" sz="2800" dirty="0" smtClean="0"/>
            </a:br>
            <a:r>
              <a:rPr lang="ru-RU" sz="2800" dirty="0" smtClean="0"/>
              <a:t>5 КЛАСС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62000" y="1828800"/>
            <a:ext cx="7772400" cy="1500187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Интерактивная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гостях у мудрой совы»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казённое специальное (коррекционное) образовательное учреждение для обучающихся, воспитанников с ограниченными возможностями здоровья Краснобаковская специальная (коррекционная) общеобразовательная</a:t>
            </a:r>
            <a:b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школа-интернат </a:t>
            </a:r>
            <a:r>
              <a:rPr kumimoji="0" lang="en-US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VIII</a:t>
            </a:r>
            <a: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вида</a:t>
            </a:r>
            <a:b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р.п. Красные Баки</a:t>
            </a:r>
            <a:b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Нижегородская область</a:t>
            </a:r>
            <a:br>
              <a:rPr kumimoji="0" lang="ru-RU" sz="12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2285984" y="4857760"/>
            <a:ext cx="6400800" cy="7921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Автор: Скворцова </a:t>
            </a:r>
            <a:r>
              <a:rPr lang="ru-RU" b="1" kern="0" dirty="0" err="1">
                <a:latin typeface="Times New Roman" pitchFamily="18" charset="0"/>
                <a:cs typeface="Times New Roman" pitchFamily="18" charset="0"/>
              </a:rPr>
              <a:t>Татьяна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 Александровна,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биологии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МКС(К)ОУ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 err="1" smtClean="0">
                <a:latin typeface="Times New Roman" pitchFamily="18" charset="0"/>
                <a:cs typeface="Times New Roman" pitchFamily="18" charset="0"/>
              </a:rPr>
              <a:t>Краснобаковской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школы-интерната 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вида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триховая стрелка вправо 7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striped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rId2" action="ppaction://hlinksldjump" highlightClick="1"/>
          </p:cNvPr>
          <p:cNvSpPr/>
          <p:nvPr/>
        </p:nvSpPr>
        <p:spPr>
          <a:xfrm>
            <a:off x="228600" y="6096000"/>
            <a:ext cx="457200" cy="509016"/>
          </a:xfrm>
          <a:prstGeom prst="actionButtonInformati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45720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Сойка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28600" y="3048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Синица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133600" y="914400"/>
            <a:ext cx="2590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Снегирь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птичка на зиму перебирается к жилью человека. У этой птички есть свой именной праздник.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content.foto.mail.ru/mail/gustokashina.n/_answers/i-38.jpg"/>
          <p:cNvPicPr preferRelativeResize="0">
            <a:picLocks noChangeArrowheads="1"/>
          </p:cNvPicPr>
          <p:nvPr/>
        </p:nvPicPr>
        <p:blipFill>
          <a:blip r:embed="rId3"/>
          <a:srcRect l="6666" t="12698" r="18667" b="12925"/>
          <a:stretch>
            <a:fillRect/>
          </a:stretch>
        </p:blipFill>
        <p:spPr bwMode="auto">
          <a:xfrm>
            <a:off x="4320000" y="2520000"/>
            <a:ext cx="450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Стриж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286000" y="9906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Ласточка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572000" y="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Соловей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перелётная птица, в известной сказке спасла маленькую девочку от старого крота.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img1.liveinternet.ru/images/attach/c/1/60/237/60237639_1276370179_Swallow2.jpg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0" y="152400"/>
            <a:ext cx="2971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Канарейка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41148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Соловей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209800" y="10668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Дрозд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птичка в природе не заметна, но её красивое пение весной нравится всем.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f3.s.qip.ru/NGYkJSUj.jpg"/>
          <p:cNvPicPr preferRelativeResize="0">
            <a:picLocks noChangeArrowheads="1"/>
          </p:cNvPicPr>
          <p:nvPr/>
        </p:nvPicPr>
        <p:blipFill>
          <a:blip r:embed="rId3"/>
          <a:srcRect l="22537" t="21381" b="7350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Страус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Павлин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Тетерев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191000" y="2514600"/>
            <a:ext cx="45720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красивая птица обитает в Индии и Китае. Особенно она красива, когда распускает хвост веером.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zhaba.ru/site_data/10667/objects_images/5/8/6/original/586c2e5ba36a715686937aeb8195de88_34197.jpg"/>
          <p:cNvPicPr preferRelativeResize="0">
            <a:picLocks noChangeArrowheads="1"/>
          </p:cNvPicPr>
          <p:nvPr/>
        </p:nvPicPr>
        <p:blipFill>
          <a:blip r:embed="rId3"/>
          <a:srcRect l="18128" b="7350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Гепард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42672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Кенгуру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133600" y="10668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Леопард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267200" y="2514600"/>
            <a:ext cx="44958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животное передвигается прыжками и донашивает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родившихся животных в сумке.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ok.ya1.ru/uploads/posts/2010-04/thumbs/1271582823_1920x1080_3-144.jpg"/>
          <p:cNvPicPr preferRelativeResize="0">
            <a:picLocks noChangeArrowheads="1"/>
          </p:cNvPicPr>
          <p:nvPr/>
        </p:nvPicPr>
        <p:blipFill>
          <a:blip r:embed="rId3"/>
          <a:srcRect l="7371" t="4748" r="8000" b="5045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0" y="9144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Дельфин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0" y="3048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Морж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Кит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крупное хищное животное обитает в холодных морях.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Его конечности изменились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ласты.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://www.apus.ru/im.xp/057051048054049053048055124053048048124052048048.jpg"/>
          <p:cNvPicPr preferRelativeResize="0">
            <a:picLocks noChangeArrowheads="1"/>
          </p:cNvPicPr>
          <p:nvPr/>
        </p:nvPicPr>
        <p:blipFill>
          <a:blip r:embed="rId3"/>
          <a:srcRect r="9365" b="16258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Зебра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Жираф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самое высокое животное, оно обитает в жарких странах. Его рост достигает 6 метров.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unsveta.com/pics/1/18693.jpg"/>
          <p:cNvPicPr preferRelativeResize="0">
            <a:picLocks noChangeArrowheads="1"/>
          </p:cNvPicPr>
          <p:nvPr/>
        </p:nvPicPr>
        <p:blipFill>
          <a:blip r:embed="rId3" cstate="print"/>
          <a:srcRect l="10683" t="16036" r="6231" b="16258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Лиса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Медведь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Волк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Крупный зверь,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обитающий в лесах. Любит лакомиться мёдом и дружит с Машей.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img.svnews.ro/2012/09/20/10032/6fcba72d21c280bb4b61643fb06500453.jpg"/>
          <p:cNvPicPr preferRelativeResize="0">
            <a:picLocks noChangeArrowheads="1"/>
          </p:cNvPicPr>
          <p:nvPr/>
        </p:nvPicPr>
        <p:blipFill>
          <a:blip r:embed="rId3"/>
          <a:srcRect l="6832" t="8909" r="9938" b="3786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Домовая мышь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429000" y="228600"/>
            <a:ext cx="32766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Землеройка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905000" y="1219200"/>
            <a:ext cx="25146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Полевая мышь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 маленькое животное среди зверей. Своё название получило, потому что роет землю.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krasfun.ru/images/2010/10/772a4_17.jpg"/>
          <p:cNvPicPr preferRelativeResize="0">
            <a:picLocks noChangeArrowheads="1"/>
          </p:cNvPicPr>
          <p:nvPr/>
        </p:nvPicPr>
        <p:blipFill>
          <a:blip r:embed="rId3"/>
          <a:srcRect t="20304" r="22667" b="10660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Тюлень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590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Дельфин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Кит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морское животное обладает самым острым слухом. Он издаёт звук,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не слышимый человеком.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ok.ya1.ru/uploads/posts/2011-01/thumbs/1294654147_delfiny-2.jpg"/>
          <p:cNvPicPr preferRelativeResize="0">
            <a:picLocks noChangeArrowheads="1"/>
          </p:cNvPicPr>
          <p:nvPr/>
        </p:nvPicPr>
        <p:blipFill>
          <a:blip r:embed="rId3"/>
          <a:srcRect l="12121" t="5395" b="5256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304800"/>
            <a:ext cx="8153400" cy="99060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дидактической игры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«В гостях у мудрой совы»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25689"/>
            <a:ext cx="8915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дидактической игре  4 категории: «Рыбы», «Птицы», «Звери», «Это интересно». 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Класс делится на 3 команды.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Каждая команда по очереди выбирает категорию и номер вопроса. 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слайде с выбранным вопросом, даны 3 варианта ответа. На обдумывание даётся 10 секунд. По  истечении времени звенит звонок. 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Неверные ответы – облака меняют цвет.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Верный ответ – облако увеличивается, ответ исчезнет, а на доске появляется изображение животного. 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Каждый верный ответ 5 баллов. 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неверном ответе команды  две другие команды отвечают на этот вопрос в порядке очередности.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Штриховая стрелка вправо 4">
            <a:hlinkClick r:id="" action="ppaction://hlinkshowjump?jump=nextslide"/>
          </p:cNvPr>
          <p:cNvSpPr/>
          <p:nvPr/>
        </p:nvSpPr>
        <p:spPr>
          <a:xfrm>
            <a:off x="8165592" y="6373368"/>
            <a:ext cx="978408" cy="484632"/>
          </a:xfrm>
          <a:prstGeom prst="striped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0" y="0"/>
            <a:ext cx="34290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Гиппопотам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733800" y="152400"/>
            <a:ext cx="2743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1905000" y="1371600"/>
            <a:ext cx="2667000" cy="14478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Бегемот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267200" y="2514600"/>
            <a:ext cx="4572000" cy="274320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Самое крупное животное суши. Тело по весу может сравниться с грузовиком, а ноги похожи на огромные колонны.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image.newsru.com/pict/id/large/1405824_20110902231414.gif"/>
          <p:cNvPicPr preferRelativeResize="0">
            <a:picLocks noChangeArrowheads="1"/>
          </p:cNvPicPr>
          <p:nvPr/>
        </p:nvPicPr>
        <p:blipFill>
          <a:blip r:embed="rId3"/>
          <a:srcRect t="8824" b="5882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057400" y="10668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Дельфин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048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Синий кит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4958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Акула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Самое крупное животное на планете, обитающее в океанах.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funday.com.ua/uploads/posts/2009-02/1235143359_a10.jpg"/>
          <p:cNvPicPr preferRelativeResize="0">
            <a:picLocks noChangeArrowheads="1"/>
          </p:cNvPicPr>
          <p:nvPr/>
        </p:nvPicPr>
        <p:blipFill>
          <a:blip r:embed="rId3"/>
          <a:srcRect l="2667" t="18557" r="13333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Страус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133600" y="1066800"/>
            <a:ext cx="2590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Пингвин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4196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Дрофа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птица хозяйничает на самом холодном материке. Она никогда не летала, но зато хорошо плавает.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mg0.liveinternet.ru/images/attach/c/7/95/479/95479416_4437240_pingi_17_3.jpg"/>
          <p:cNvPicPr preferRelativeResize="0">
            <a:picLocks noChangeArrowheads="1"/>
          </p:cNvPicPr>
          <p:nvPr/>
        </p:nvPicPr>
        <p:blipFill>
          <a:blip r:embed="rId3"/>
          <a:srcRect l="14740" t="8909" r="2178" b="12695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6670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Хомячки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41910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Собаки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133600" y="990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Кошки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267200" y="2438400"/>
            <a:ext cx="45720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Этих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животных специально выращивают для слепых людей. Они им помогают передвигаться по улицам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://www.ptr-vlad.ru/uploads/posts/2013-03/1363850190_85.jpg"/>
          <p:cNvPicPr preferRelativeResize="0">
            <a:picLocks noChangeArrowheads="1"/>
          </p:cNvPicPr>
          <p:nvPr/>
        </p:nvPicPr>
        <p:blipFill>
          <a:blip r:embed="rId3"/>
          <a:srcRect r="4000" b="23596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2057400" y="2667000"/>
            <a:ext cx="10668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28800" y="2667000"/>
            <a:ext cx="10668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" action="ppaction://hlinkshowjump?jump=endshow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AutoShape 2" descr="https://awakeningyourlifedotorg.files.wordpress.com/2013/03/shutterstock_1267434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awakeningyourlifedotorg.files.wordpress.com/2013/03/shutterstock_1267434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awakeningyourlifedotorg.files.wordpress.com/2013/03/shutterstock_1267434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352800" y="457200"/>
            <a:ext cx="5181600" cy="2517648"/>
          </a:xfrm>
          <a:prstGeom prst="wedgeRoundRectCallout">
            <a:avLst>
              <a:gd name="adj1" fmla="val -49279"/>
              <a:gd name="adj2" fmla="val 72536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798D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 !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C:\Documents and Settings\Admin\Рабочий стол\shutterstock_12674342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057400"/>
            <a:ext cx="3146425" cy="37899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используемых источников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97563"/>
          </a:xfrm>
        </p:spPr>
        <p:txBody>
          <a:bodyPr/>
          <a:lstStyle/>
          <a:p>
            <a:r>
              <a:rPr lang="ru-RU" sz="1000" dirty="0" smtClean="0"/>
              <a:t>Литература</a:t>
            </a:r>
          </a:p>
          <a:p>
            <a:r>
              <a:rPr lang="ru-RU" sz="1000" dirty="0" smtClean="0"/>
              <a:t>Учебник: Т.М. Лифанова, Е.Н. Соломина. Природоведение 5 класс, М: «Просвещение», 2013.</a:t>
            </a:r>
          </a:p>
          <a:p>
            <a:r>
              <a:rPr lang="ru-RU" sz="1000" dirty="0" smtClean="0"/>
              <a:t>Шаблон презентации создан</a:t>
            </a:r>
            <a:r>
              <a:rPr lang="en-US" sz="1000" dirty="0" smtClean="0"/>
              <a:t> </a:t>
            </a:r>
            <a:r>
              <a:rPr lang="ru-RU" sz="1000" dirty="0" smtClean="0"/>
              <a:t>учителем биологии МКС(К)ОУ </a:t>
            </a:r>
            <a:r>
              <a:rPr lang="ru-RU" sz="1000" dirty="0" err="1" smtClean="0"/>
              <a:t>Краснобаковской</a:t>
            </a:r>
            <a:r>
              <a:rPr lang="ru-RU" sz="1000" dirty="0" smtClean="0"/>
              <a:t> школы-интерната </a:t>
            </a:r>
            <a:r>
              <a:rPr lang="en-US" sz="1000" dirty="0" smtClean="0"/>
              <a:t>VIII </a:t>
            </a:r>
            <a:r>
              <a:rPr lang="ru-RU" sz="1000" dirty="0" smtClean="0"/>
              <a:t>вида Скворцовой Татьяной Александровной </a:t>
            </a:r>
            <a:r>
              <a:rPr lang="en-US" sz="1000" dirty="0" smtClean="0"/>
              <a:t> </a:t>
            </a:r>
            <a:endParaRPr lang="ru-RU" sz="1000" dirty="0" smtClean="0"/>
          </a:p>
          <a:p>
            <a:r>
              <a:rPr lang="ru-RU" sz="1000" dirty="0" smtClean="0"/>
              <a:t>Источники иллюстраций</a:t>
            </a:r>
          </a:p>
          <a:p>
            <a:r>
              <a:rPr lang="ru-RU" sz="1000" dirty="0" smtClean="0"/>
              <a:t>Зайчик </a:t>
            </a:r>
            <a:r>
              <a:rPr lang="en-US" sz="1000" u="sng" dirty="0" smtClean="0">
                <a:hlinkClick r:id="rId2"/>
              </a:rPr>
              <a:t>http://img-fotki.yandex.ru/get/5600/tatyana2q8-medvedeva.122/0_5349a_7118075b_XL</a:t>
            </a:r>
            <a:endParaRPr lang="ru-RU" sz="1000" dirty="0" smtClean="0"/>
          </a:p>
          <a:p>
            <a:r>
              <a:rPr lang="ru-RU" sz="1000" dirty="0" smtClean="0"/>
              <a:t>Травка </a:t>
            </a:r>
            <a:r>
              <a:rPr lang="en-US" sz="1000" u="sng" dirty="0" smtClean="0">
                <a:hlinkClick r:id="rId3"/>
              </a:rPr>
              <a:t>http://detsad-kitty.ru/uploads/posts/2012-05/1336389755_2.jpg</a:t>
            </a:r>
            <a:endParaRPr lang="ru-RU" sz="1000" dirty="0" smtClean="0"/>
          </a:p>
          <a:p>
            <a:r>
              <a:rPr lang="ru-RU" sz="1000" dirty="0" smtClean="0"/>
              <a:t>Школьная доска </a:t>
            </a:r>
            <a:r>
              <a:rPr lang="ru-RU" sz="1000" u="sng" dirty="0" smtClean="0">
                <a:hlinkClick r:id="rId4"/>
              </a:rPr>
              <a:t>http://i069.radikal.ru/0808/29/b5dd10b3795c.png</a:t>
            </a:r>
            <a:r>
              <a:rPr lang="ru-RU" sz="1000" dirty="0" smtClean="0"/>
              <a:t> </a:t>
            </a:r>
          </a:p>
          <a:p>
            <a:r>
              <a:rPr lang="ru-RU" sz="1000" dirty="0" smtClean="0"/>
              <a:t>Сова </a:t>
            </a:r>
            <a:r>
              <a:rPr lang="en-US" sz="1000" u="sng" dirty="0" smtClean="0">
                <a:hlinkClick r:id="rId5"/>
              </a:rPr>
              <a:t>http://awakeningyourlifedotorg.files.wordpress.com/2013/03/shutterstock_126743423.jpg</a:t>
            </a:r>
            <a:endParaRPr lang="ru-RU" sz="1000" dirty="0" smtClean="0"/>
          </a:p>
          <a:p>
            <a:r>
              <a:rPr lang="ru-RU" sz="1000" dirty="0" smtClean="0"/>
              <a:t>Ели </a:t>
            </a:r>
            <a:r>
              <a:rPr lang="en-US" sz="1000" u="sng" dirty="0" smtClean="0">
                <a:hlinkClick r:id="rId6"/>
              </a:rPr>
              <a:t>http://img-fotki.yandex.ru/get/4614/90468072.3a4/0_73d52_4b850319_XL</a:t>
            </a:r>
            <a:endParaRPr lang="ru-RU" sz="1000" u="sng" dirty="0" smtClean="0"/>
          </a:p>
          <a:p>
            <a:r>
              <a:rPr lang="ru-RU" sz="1000" dirty="0" smtClean="0"/>
              <a:t>Источники иллюстраций</a:t>
            </a:r>
            <a:endParaRPr lang="ru-RU" sz="1000" u="sng" dirty="0" smtClean="0"/>
          </a:p>
          <a:p>
            <a:r>
              <a:rPr lang="ru-RU" sz="1000" dirty="0" smtClean="0"/>
              <a:t>Будильник</a:t>
            </a:r>
            <a:r>
              <a:rPr lang="ru-RU" sz="1000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en-US" sz="1000" dirty="0" smtClean="0">
                <a:solidFill>
                  <a:schemeClr val="tx1">
                    <a:tint val="75000"/>
                  </a:schemeClr>
                </a:solidFill>
                <a:hlinkClick r:id="rId7"/>
              </a:rPr>
              <a:t>http://img-fotki.yandex.ru/get/5604/cadi-1986.410/0_7b990_308b5c8f_XL</a:t>
            </a:r>
            <a:r>
              <a:rPr lang="ru-RU" sz="1000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</a:p>
          <a:p>
            <a:r>
              <a:rPr lang="ru-RU" sz="1000" dirty="0" smtClean="0"/>
              <a:t>Щука </a:t>
            </a:r>
            <a:r>
              <a:rPr lang="en-US" sz="1000" dirty="0" smtClean="0">
                <a:hlinkClick r:id="rId8"/>
              </a:rPr>
              <a:t>http://www.fishmaster.by/data/images/photo/foto-oceanariumbig2.jpg</a:t>
            </a:r>
            <a:endParaRPr lang="ru-RU" sz="1000" dirty="0" smtClean="0"/>
          </a:p>
          <a:p>
            <a:r>
              <a:rPr lang="ru-RU" sz="1000" dirty="0" smtClean="0"/>
              <a:t>Морской конёк </a:t>
            </a:r>
            <a:r>
              <a:rPr lang="en-US" sz="1000" dirty="0" smtClean="0">
                <a:hlinkClick r:id="rId9"/>
              </a:rPr>
              <a:t>http://img1.liveinternet.ru/images/attach/c/4/78/436/78436993_18.jpg</a:t>
            </a:r>
            <a:endParaRPr lang="ru-RU" sz="1000" dirty="0" smtClean="0"/>
          </a:p>
          <a:p>
            <a:r>
              <a:rPr lang="ru-RU" sz="1000" dirty="0" smtClean="0"/>
              <a:t>Сельдь </a:t>
            </a:r>
            <a:r>
              <a:rPr lang="en-US" sz="1000" dirty="0" smtClean="0">
                <a:hlinkClick r:id="rId10"/>
              </a:rPr>
              <a:t>http://rostov161.net/upload/blogs/042eed3723109d6a0a1021a2e8b04283.jpg</a:t>
            </a:r>
            <a:endParaRPr lang="ru-RU" sz="1000" dirty="0" smtClean="0"/>
          </a:p>
          <a:p>
            <a:r>
              <a:rPr lang="ru-RU" sz="1000" dirty="0" smtClean="0"/>
              <a:t>Акула </a:t>
            </a:r>
            <a:r>
              <a:rPr lang="en-US" sz="1000" dirty="0" smtClean="0">
                <a:hlinkClick r:id="rId11"/>
              </a:rPr>
              <a:t>http://img1.liveinternet.ru/images/attach/c/7/95/165/95165011_8.jpg</a:t>
            </a:r>
            <a:endParaRPr lang="ru-RU" sz="1000" dirty="0" smtClean="0"/>
          </a:p>
          <a:p>
            <a:r>
              <a:rPr lang="ru-RU" sz="1000" dirty="0" smtClean="0"/>
              <a:t>Треска </a:t>
            </a:r>
            <a:r>
              <a:rPr lang="en-US" sz="1000" dirty="0" smtClean="0">
                <a:hlinkClick r:id="rId12"/>
              </a:rPr>
              <a:t>http://www.museumimb.ru/assets/gal/93/treska.jpg</a:t>
            </a:r>
            <a:endParaRPr lang="ru-RU" sz="1000" dirty="0" smtClean="0"/>
          </a:p>
          <a:p>
            <a:r>
              <a:rPr lang="ru-RU" sz="1000" dirty="0" smtClean="0"/>
              <a:t>Лебеди </a:t>
            </a:r>
            <a:r>
              <a:rPr lang="en-US" sz="1000" dirty="0" smtClean="0">
                <a:hlinkClick r:id="rId13"/>
              </a:rPr>
              <a:t>http://bm.img.com.ua/img/prikol/images/large/3/9/179793_381069.jpg</a:t>
            </a:r>
            <a:endParaRPr lang="ru-RU" sz="1000" dirty="0" smtClean="0"/>
          </a:p>
          <a:p>
            <a:r>
              <a:rPr lang="ru-RU" sz="1000" dirty="0" smtClean="0"/>
              <a:t>Синица </a:t>
            </a:r>
            <a:r>
              <a:rPr lang="en-US" sz="1000" dirty="0" smtClean="0">
                <a:hlinkClick r:id="rId14"/>
              </a:rPr>
              <a:t>http://content.foto.mail.ru/mail/gustokashina.n/_answers/i-38.jpg</a:t>
            </a:r>
            <a:endParaRPr lang="ru-RU" sz="1000" dirty="0" smtClean="0"/>
          </a:p>
          <a:p>
            <a:r>
              <a:rPr lang="ru-RU" sz="1000" dirty="0" smtClean="0"/>
              <a:t>Ласточка </a:t>
            </a:r>
            <a:r>
              <a:rPr lang="en-US" sz="1000" dirty="0" smtClean="0">
                <a:hlinkClick r:id="rId15"/>
              </a:rPr>
              <a:t>http://img1.liveinternet.ru/images/attach/c/1/60/237/60237639_1276370179_Swallow2.jpg</a:t>
            </a:r>
            <a:endParaRPr lang="ru-RU" sz="1000" dirty="0" smtClean="0"/>
          </a:p>
          <a:p>
            <a:r>
              <a:rPr lang="ru-RU" sz="1000" dirty="0" smtClean="0"/>
              <a:t>Соловей </a:t>
            </a:r>
            <a:r>
              <a:rPr lang="en-US" sz="1000" dirty="0" smtClean="0">
                <a:hlinkClick r:id="rId16"/>
              </a:rPr>
              <a:t>http://f3.s.qip.ru/NGYkJSUj.jpg</a:t>
            </a:r>
            <a:endParaRPr lang="ru-RU" sz="1000" dirty="0" smtClean="0"/>
          </a:p>
          <a:p>
            <a:r>
              <a:rPr lang="ru-RU" sz="1000" dirty="0" smtClean="0"/>
              <a:t>Павлин </a:t>
            </a:r>
            <a:r>
              <a:rPr lang="en-US" sz="1000" dirty="0" smtClean="0">
                <a:hlinkClick r:id="rId17"/>
              </a:rPr>
              <a:t>http://www.zhaba.ru/site_data/10667/objects_images/5/8/6/original/586c2e5ba36a715686937aeb8195de88_34197.jpg</a:t>
            </a:r>
            <a:r>
              <a:rPr lang="ru-RU" sz="1000" dirty="0" smtClean="0"/>
              <a:t> </a:t>
            </a:r>
          </a:p>
          <a:p>
            <a:r>
              <a:rPr lang="ru-RU" sz="1000" dirty="0" smtClean="0"/>
              <a:t>Кенгуру </a:t>
            </a:r>
            <a:r>
              <a:rPr lang="en-US" sz="1000" dirty="0" smtClean="0">
                <a:hlinkClick r:id="rId18"/>
              </a:rPr>
              <a:t>http://ok.ya1.ru/uploads/posts/2010-04/thumbs/1271582823_1920x1080_3-144.jpg</a:t>
            </a:r>
            <a:endParaRPr lang="ru-RU" sz="1000" dirty="0" smtClean="0"/>
          </a:p>
          <a:p>
            <a:r>
              <a:rPr lang="ru-RU" sz="1000" dirty="0" smtClean="0"/>
              <a:t>Морж </a:t>
            </a:r>
            <a:r>
              <a:rPr lang="en-US" sz="1000" dirty="0" smtClean="0">
                <a:hlinkClick r:id="rId19"/>
              </a:rPr>
              <a:t>http://www.apus.ru/im.xp/057051048054049053048055124053048048124052048048.jpg</a:t>
            </a:r>
            <a:endParaRPr lang="ru-RU" sz="1000" dirty="0" smtClean="0"/>
          </a:p>
          <a:p>
            <a:r>
              <a:rPr lang="ru-RU" sz="1000" dirty="0" smtClean="0"/>
              <a:t>Жираф </a:t>
            </a:r>
            <a:r>
              <a:rPr lang="en-US" sz="1000" dirty="0" smtClean="0">
                <a:hlinkClick r:id="rId20"/>
              </a:rPr>
              <a:t>http://unsveta.com/pics/1/18693.jpg</a:t>
            </a:r>
            <a:endParaRPr lang="ru-RU" sz="1000" dirty="0" smtClean="0"/>
          </a:p>
          <a:p>
            <a:r>
              <a:rPr lang="ru-RU" sz="1000" dirty="0" smtClean="0"/>
              <a:t>Медведь </a:t>
            </a:r>
            <a:r>
              <a:rPr lang="en-US" sz="1000" dirty="0" smtClean="0">
                <a:hlinkClick r:id="rId21"/>
              </a:rPr>
              <a:t>http://img.svnews.ro/2012/09/20/10032/6fcba72d21c280bb4b61643fb06500453.jpg</a:t>
            </a:r>
            <a:endParaRPr lang="ru-RU" sz="1000" dirty="0" smtClean="0"/>
          </a:p>
          <a:p>
            <a:r>
              <a:rPr lang="ru-RU" sz="1000" dirty="0" smtClean="0"/>
              <a:t>Землеройка </a:t>
            </a:r>
            <a:r>
              <a:rPr lang="en-US" sz="1000" dirty="0" smtClean="0">
                <a:hlinkClick r:id="rId22"/>
              </a:rPr>
              <a:t>http://www.krasfun.ru/images/2010/10/772a4_17.jpg</a:t>
            </a:r>
            <a:endParaRPr lang="ru-RU" sz="1000" dirty="0" smtClean="0"/>
          </a:p>
          <a:p>
            <a:r>
              <a:rPr lang="ru-RU" sz="1000" dirty="0" smtClean="0"/>
              <a:t>Дельфины </a:t>
            </a:r>
            <a:r>
              <a:rPr lang="en-US" sz="1000" dirty="0" smtClean="0">
                <a:hlinkClick r:id="rId23"/>
              </a:rPr>
              <a:t>http://ok.ya1.ru/uploads/posts/2011-01/thumbs/1294654147_delfiny-2.jpg</a:t>
            </a:r>
            <a:endParaRPr lang="ru-RU" sz="1000" dirty="0" smtClean="0"/>
          </a:p>
          <a:p>
            <a:r>
              <a:rPr lang="ru-RU" sz="1000" dirty="0" smtClean="0"/>
              <a:t>Слон </a:t>
            </a:r>
            <a:r>
              <a:rPr lang="en-US" sz="1000" dirty="0" smtClean="0">
                <a:hlinkClick r:id="rId24"/>
              </a:rPr>
              <a:t>http://image.newsru.com/pict/id/large/1405824_20110902231414.gif</a:t>
            </a:r>
            <a:endParaRPr lang="ru-RU" sz="1000" dirty="0" smtClean="0"/>
          </a:p>
          <a:p>
            <a:r>
              <a:rPr lang="ru-RU" sz="1000" dirty="0" smtClean="0"/>
              <a:t>Синий кит </a:t>
            </a:r>
            <a:r>
              <a:rPr lang="en-US" sz="1000" dirty="0" smtClean="0">
                <a:hlinkClick r:id="rId25"/>
              </a:rPr>
              <a:t>http://funday.com.ua/uploads/posts/2009-02/1235143359_a10.jpg</a:t>
            </a:r>
            <a:endParaRPr lang="ru-RU" sz="1000" dirty="0" smtClean="0"/>
          </a:p>
          <a:p>
            <a:r>
              <a:rPr lang="ru-RU" sz="1000" dirty="0" smtClean="0"/>
              <a:t>Пингвины </a:t>
            </a:r>
            <a:r>
              <a:rPr lang="en-US" sz="1000" dirty="0" smtClean="0">
                <a:hlinkClick r:id="rId26"/>
              </a:rPr>
              <a:t>http://img0.liveinternet.ru/images/attach/c/7/95/479/95479416_4437240_pingi_17_3.jpg</a:t>
            </a:r>
            <a:endParaRPr lang="ru-RU" sz="1000" dirty="0" smtClean="0"/>
          </a:p>
          <a:p>
            <a:r>
              <a:rPr lang="ru-RU" sz="1000" dirty="0" smtClean="0"/>
              <a:t>Собака </a:t>
            </a:r>
            <a:r>
              <a:rPr lang="en-US" sz="1000" dirty="0" smtClean="0">
                <a:hlinkClick r:id="rId27"/>
              </a:rPr>
              <a:t>http://www.ptr-vlad.ru/uploads/posts/2013-03/1363850190_85.jpg</a:t>
            </a:r>
            <a:r>
              <a:rPr lang="ru-RU" sz="1000" dirty="0" smtClean="0"/>
              <a:t> </a:t>
            </a:r>
          </a:p>
          <a:p>
            <a:endParaRPr lang="ru-RU" sz="1000" dirty="0" smtClean="0"/>
          </a:p>
          <a:p>
            <a:endParaRPr lang="ru-RU" sz="1000" dirty="0"/>
          </a:p>
        </p:txBody>
      </p:sp>
      <p:sp>
        <p:nvSpPr>
          <p:cNvPr id="5" name="Штриховая стрелка вправо 4">
            <a:hlinkClick r:id="rId28" action="ppaction://hlinksldjump"/>
          </p:cNvPr>
          <p:cNvSpPr/>
          <p:nvPr/>
        </p:nvSpPr>
        <p:spPr>
          <a:xfrm>
            <a:off x="8165592" y="6373368"/>
            <a:ext cx="978408" cy="484632"/>
          </a:xfrm>
          <a:prstGeom prst="striped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7772400" cy="76200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 игра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«В гостях у мудрой совы»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800" y="1447800"/>
            <a:ext cx="1752600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38400" y="1447800"/>
            <a:ext cx="1752600" cy="914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Птицы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95800" y="1447800"/>
            <a:ext cx="1752600" cy="9144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29400" y="1447800"/>
            <a:ext cx="1981200" cy="914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62000" y="24384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762000" y="32004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762000" y="39624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762000" y="47244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762000" y="54864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2971800" y="24384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8" action="ppaction://hlinksldjump"/>
          </p:cNvPr>
          <p:cNvSpPr/>
          <p:nvPr/>
        </p:nvSpPr>
        <p:spPr>
          <a:xfrm>
            <a:off x="2971800" y="32004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>
            <a:hlinkClick r:id="rId9" action="ppaction://hlinksldjump"/>
          </p:cNvPr>
          <p:cNvSpPr/>
          <p:nvPr/>
        </p:nvSpPr>
        <p:spPr>
          <a:xfrm>
            <a:off x="2971800" y="39624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2971800" y="47244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rId11" action="ppaction://hlinksldjump"/>
          </p:cNvPr>
          <p:cNvSpPr/>
          <p:nvPr/>
        </p:nvSpPr>
        <p:spPr>
          <a:xfrm>
            <a:off x="2971800" y="54864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12" action="ppaction://hlinksldjump"/>
          </p:cNvPr>
          <p:cNvSpPr/>
          <p:nvPr/>
        </p:nvSpPr>
        <p:spPr>
          <a:xfrm>
            <a:off x="4953000" y="24384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13" action="ppaction://hlinksldjump"/>
          </p:cNvPr>
          <p:cNvSpPr/>
          <p:nvPr/>
        </p:nvSpPr>
        <p:spPr>
          <a:xfrm>
            <a:off x="4953000" y="32004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14" action="ppaction://hlinksldjump"/>
          </p:cNvPr>
          <p:cNvSpPr/>
          <p:nvPr/>
        </p:nvSpPr>
        <p:spPr>
          <a:xfrm>
            <a:off x="4953000" y="39624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15" action="ppaction://hlinksldjump"/>
          </p:cNvPr>
          <p:cNvSpPr/>
          <p:nvPr/>
        </p:nvSpPr>
        <p:spPr>
          <a:xfrm>
            <a:off x="4953000" y="47244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16" action="ppaction://hlinksldjump"/>
          </p:cNvPr>
          <p:cNvSpPr/>
          <p:nvPr/>
        </p:nvSpPr>
        <p:spPr>
          <a:xfrm>
            <a:off x="4953000" y="5486400"/>
            <a:ext cx="640080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rId17" action="ppaction://hlinksldjump"/>
          </p:cNvPr>
          <p:cNvSpPr/>
          <p:nvPr/>
        </p:nvSpPr>
        <p:spPr>
          <a:xfrm>
            <a:off x="7315200" y="24384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>
            <a:hlinkClick r:id="rId18" action="ppaction://hlinksldjump"/>
          </p:cNvPr>
          <p:cNvSpPr/>
          <p:nvPr/>
        </p:nvSpPr>
        <p:spPr>
          <a:xfrm>
            <a:off x="7315200" y="32004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rId19" action="ppaction://hlinksldjump"/>
          </p:cNvPr>
          <p:cNvSpPr/>
          <p:nvPr/>
        </p:nvSpPr>
        <p:spPr>
          <a:xfrm>
            <a:off x="7315200" y="39624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20" action="ppaction://hlinksldjump"/>
          </p:cNvPr>
          <p:cNvSpPr/>
          <p:nvPr/>
        </p:nvSpPr>
        <p:spPr>
          <a:xfrm>
            <a:off x="7315200" y="47244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21" action="ppaction://hlinksldjump"/>
          </p:cNvPr>
          <p:cNvSpPr/>
          <p:nvPr/>
        </p:nvSpPr>
        <p:spPr>
          <a:xfrm>
            <a:off x="7315200" y="5486400"/>
            <a:ext cx="640080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Управляющая кнопка: домой 28">
            <a:hlinkClick r:id="rId22" action="ppaction://hlinksldjump" highlightClick="1"/>
          </p:cNvPr>
          <p:cNvSpPr/>
          <p:nvPr/>
        </p:nvSpPr>
        <p:spPr>
          <a:xfrm>
            <a:off x="8153400" y="5867400"/>
            <a:ext cx="661416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Карась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Щука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Окунь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хищная рыба обитает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пресных водоёмах.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Она питается мелкими рыбами.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Управляющая кнопка: домой 16">
            <a:hlinkClick r:id="rId3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http://www.fishmaster.by/data/images/photo/foto-oceanariumbig2.jpg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0000" y="2520000"/>
            <a:ext cx="4428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5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3078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438400" y="990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Рыба меч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0" y="152400"/>
            <a:ext cx="2590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Морской конёк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Рыба шар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морская рыба отличается внешним видом. Изгиб её тела напоминает вопросительный знак.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img1.liveinternet.ru/images/attach/c/4/78/436/78436993_18.jpg"/>
          <p:cNvPicPr preferRelativeResize="0">
            <a:picLocks noChangeArrowheads="1"/>
          </p:cNvPicPr>
          <p:nvPr/>
        </p:nvPicPr>
        <p:blipFill>
          <a:blip r:embed="rId3"/>
          <a:srcRect l="11635" t="15095" r="21208" b="18868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Треска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4419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Сельдь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133600" y="990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Минтай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морская рыба серебристого цвета. Её готовят «под шубой».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rostov161.net/upload/blogs/042eed3723109d6a0a1021a2e8b04283.jpg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Треска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2860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Акула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495800" y="152400"/>
            <a:ext cx="25908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Морской окунь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 хищная морская рыба опасна. Она часто нападает на людей.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img1.liveinternet.ru/images/attach/c/7/95/165/95165011_8.jpg"/>
          <p:cNvPicPr preferRelativeResize="0">
            <a:picLocks noChangeArrowheads="1"/>
          </p:cNvPicPr>
          <p:nvPr/>
        </p:nvPicPr>
        <p:blipFill>
          <a:blip r:embed="rId3"/>
          <a:srcRect l="16027" t="23163" r="7846" b="18040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Акула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Треска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Минтай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343400" y="2514601"/>
            <a:ext cx="4343400" cy="2590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хищная морская рыба ценный промысловый вид. Её длина тела достигает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 м, а масса 20 кг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www.museumimb.ru/assets/gal/93/treska.jpg"/>
          <p:cNvPicPr preferRelativeResize="0">
            <a:picLocks noChangeArrowheads="1"/>
          </p:cNvPicPr>
          <p:nvPr/>
        </p:nvPicPr>
        <p:blipFill>
          <a:blip r:embed="rId3"/>
          <a:srcRect t="2266" b="20680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лако 8"/>
          <p:cNvSpPr/>
          <p:nvPr/>
        </p:nvSpPr>
        <p:spPr>
          <a:xfrm>
            <a:off x="228600" y="2286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Утка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2438400" y="914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Лебедь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4724400" y="152400"/>
            <a:ext cx="2362200" cy="1371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Гусь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4267200" y="2514600"/>
            <a:ext cx="4572000" cy="2667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Эта водоплавающая птица  символ верности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Название этой птицы встречается в известном балете П.И. Чайковского 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34000" y="1752600"/>
            <a:ext cx="640080" cy="64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bm.img.com.ua/img/prikol/images/large/3/9/179793_381069.jpg"/>
          <p:cNvPicPr preferRelativeResize="0">
            <a:picLocks noChangeArrowheads="1"/>
          </p:cNvPicPr>
          <p:nvPr/>
        </p:nvPicPr>
        <p:blipFill>
          <a:blip r:embed="rId3"/>
          <a:srcRect l="12800" t="10309" r="9120" b="9278"/>
          <a:stretch>
            <a:fillRect/>
          </a:stretch>
        </p:blipFill>
        <p:spPr bwMode="auto">
          <a:xfrm>
            <a:off x="4320000" y="2520000"/>
            <a:ext cx="4410000" cy="2556000"/>
          </a:xfrm>
          <a:prstGeom prst="rect">
            <a:avLst/>
          </a:prstGeom>
          <a:noFill/>
        </p:spPr>
      </p:pic>
      <p:pic>
        <p:nvPicPr>
          <p:cNvPr id="1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/>
          <a:stretch>
            <a:fillRect/>
          </a:stretch>
        </p:blipFill>
        <p:spPr>
          <a:xfrm>
            <a:off x="6324600" y="1905000"/>
            <a:ext cx="304800" cy="304800"/>
          </a:xfrm>
          <a:prstGeom prst="rect">
            <a:avLst/>
          </a:prstGeom>
        </p:spPr>
      </p:pic>
      <p:pic>
        <p:nvPicPr>
          <p:cNvPr id="14" name="Picture 6" descr="http://img-fotki.yandex.ru/get/5604/cadi-1986.410/0_7b990_308b5c8f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371600"/>
            <a:ext cx="762000" cy="1062541"/>
          </a:xfrm>
          <a:prstGeom prst="rect">
            <a:avLst/>
          </a:prstGeom>
          <a:noFill/>
        </p:spPr>
      </p:pic>
      <p:sp>
        <p:nvSpPr>
          <p:cNvPr id="15" name="Управляющая кнопка: домой 14">
            <a:hlinkClick r:id="rId6" action="ppaction://hlinksldjump" highlightClick="1"/>
          </p:cNvPr>
          <p:cNvSpPr/>
          <p:nvPr/>
        </p:nvSpPr>
        <p:spPr>
          <a:xfrm>
            <a:off x="8153400" y="5867400"/>
            <a:ext cx="685800" cy="685800"/>
          </a:xfrm>
          <a:prstGeom prst="actionButtonHom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В гостях у мудрой сов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 гостях у мудрой совы</Template>
  <TotalTime>444</TotalTime>
  <Words>737</Words>
  <Application>Microsoft Office PowerPoint</Application>
  <PresentationFormat>Экран (4:3)</PresentationFormat>
  <Paragraphs>181</Paragraphs>
  <Slides>25</Slides>
  <Notes>0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 гостях у мудрой совы</vt:lpstr>
      <vt:lpstr>ПРИРОДОВЕДЕНИЕ 5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Список используемых источников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85</cp:revision>
  <dcterms:created xsi:type="dcterms:W3CDTF">2014-02-16T13:51:37Z</dcterms:created>
  <dcterms:modified xsi:type="dcterms:W3CDTF">2015-03-20T16:08:30Z</dcterms:modified>
</cp:coreProperties>
</file>