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6" r:id="rId7"/>
    <p:sldId id="267" r:id="rId8"/>
    <p:sldId id="264" r:id="rId9"/>
    <p:sldId id="261" r:id="rId10"/>
    <p:sldId id="262" r:id="rId11"/>
    <p:sldId id="263" r:id="rId12"/>
    <p:sldId id="268" r:id="rId13"/>
    <p:sldId id="269" r:id="rId14"/>
    <p:sldId id="270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48CC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4143404" cy="147002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500306"/>
            <a:ext cx="5143536" cy="378621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4143404" cy="128588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3116"/>
            <a:ext cx="5000660" cy="414340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EB8F9-8BB9-4321-A584-36924B05A877}" type="datetimeFigureOut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5567B-D4DA-45AA-971C-C6F5F53CBAF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28"/>
            <a:ext cx="8501122" cy="628654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28604"/>
            <a:ext cx="8215370" cy="60007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user\Desktop\0_635ab_700d7a94_L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6200000">
            <a:off x="3613944" y="961209"/>
            <a:ext cx="6348413" cy="47117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feisphoto.ru/photoinfo.aspx?id=72874" TargetMode="External"/><Relationship Id="rId2" Type="http://schemas.openxmlformats.org/officeDocument/2006/relationships/hyperlink" Target="http://fotki.yandex.ru/users/lady-annadu/view/406955/?page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ro-fermu.ru/wp-content/uploads/ogorod-300x225.jpg" TargetMode="External"/><Relationship Id="rId5" Type="http://schemas.openxmlformats.org/officeDocument/2006/relationships/hyperlink" Target="http://urss.ru/cgi-bin/db.pl?blang=ru&amp;id=154311&amp;lang=Ru&amp;page=Book" TargetMode="External"/><Relationship Id="rId4" Type="http://schemas.openxmlformats.org/officeDocument/2006/relationships/hyperlink" Target="http://lel.khv.ru/poems/resultik.phtml?back=/poems/poems.phtml&amp;ctg=32&amp;id=23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941168"/>
            <a:ext cx="5246324" cy="1345352"/>
          </a:xfrm>
        </p:spPr>
        <p:txBody>
          <a:bodyPr>
            <a:normAutofit fontScale="85000" lnSpcReduction="20000"/>
          </a:bodyPr>
          <a:lstStyle/>
          <a:p>
            <a:pPr lvl="0" algn="l">
              <a:spcBef>
                <a:spcPts val="0"/>
              </a:spcBef>
            </a:pPr>
            <a:r>
              <a:rPr lang="ru-RU" sz="2400" b="1" i="1" dirty="0">
                <a:solidFill>
                  <a:srgbClr val="00B050"/>
                </a:solidFill>
                <a:latin typeface="Calibri"/>
              </a:rPr>
              <a:t>Подготовила: </a:t>
            </a:r>
          </a:p>
          <a:p>
            <a:pPr lvl="0" algn="l">
              <a:spcBef>
                <a:spcPts val="0"/>
              </a:spcBef>
            </a:pPr>
            <a:r>
              <a:rPr lang="ru-RU" sz="2400" b="1" i="1" dirty="0">
                <a:solidFill>
                  <a:srgbClr val="00B050"/>
                </a:solidFill>
                <a:latin typeface="Calibri"/>
              </a:rPr>
              <a:t>учитель начальных классов</a:t>
            </a:r>
          </a:p>
          <a:p>
            <a:pPr lvl="0" algn="l">
              <a:spcBef>
                <a:spcPts val="0"/>
              </a:spcBef>
            </a:pPr>
            <a:r>
              <a:rPr lang="ru-RU" sz="2400" b="1" i="1" dirty="0">
                <a:solidFill>
                  <a:srgbClr val="00B050"/>
                </a:solidFill>
                <a:latin typeface="Calibri"/>
              </a:rPr>
              <a:t>МОУ СОШ № 1 г. Камешково</a:t>
            </a:r>
          </a:p>
          <a:p>
            <a:pPr lvl="0" algn="l">
              <a:spcBef>
                <a:spcPts val="0"/>
              </a:spcBef>
            </a:pPr>
            <a:r>
              <a:rPr lang="ru-RU" sz="2400" b="1" i="1" dirty="0">
                <a:solidFill>
                  <a:srgbClr val="00B050"/>
                </a:solidFill>
                <a:latin typeface="Calibri"/>
              </a:rPr>
              <a:t>Владимирской области</a:t>
            </a:r>
          </a:p>
          <a:p>
            <a:pPr lvl="0" algn="l">
              <a:spcBef>
                <a:spcPts val="0"/>
              </a:spcBef>
            </a:pPr>
            <a:r>
              <a:rPr lang="ru-RU" sz="2400" b="1" i="1" dirty="0">
                <a:solidFill>
                  <a:srgbClr val="00B050"/>
                </a:solidFill>
                <a:latin typeface="Calibri"/>
              </a:rPr>
              <a:t>Панова Ирина Александровна</a:t>
            </a:r>
          </a:p>
          <a:p>
            <a:pPr lvl="0"/>
            <a:endParaRPr lang="ru-RU" dirty="0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11953"/>
            <a:ext cx="583264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48CC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саду ли </a:t>
            </a:r>
          </a:p>
          <a:p>
            <a:r>
              <a:rPr lang="ru-RU" sz="6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48CC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48CC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в огороде</a:t>
            </a:r>
            <a:endParaRPr lang="ru-RU" sz="6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48CC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3228054"/>
            <a:ext cx="4987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33CC33"/>
                </a:solidFill>
                <a:latin typeface="Arial Narrow" panose="020B0606020202030204" pitchFamily="34" charset="0"/>
              </a:rPr>
              <a:t>Урок русского языка во 2 классе</a:t>
            </a:r>
            <a:endParaRPr lang="ru-RU" sz="2800" b="1" dirty="0">
              <a:solidFill>
                <a:srgbClr val="33CC33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12776"/>
            <a:ext cx="624644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latin typeface="Arial Narrow" panose="020B0606020202030204" pitchFamily="34" charset="0"/>
                <a:ea typeface="Calibri"/>
                <a:cs typeface="Times New Roman"/>
              </a:rPr>
              <a:t>Гря</a:t>
            </a:r>
            <a:r>
              <a:rPr lang="ru-RU" sz="4000" b="1" dirty="0">
                <a:solidFill>
                  <a:srgbClr val="FF000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д</a:t>
            </a:r>
            <a:r>
              <a:rPr lang="ru-RU" sz="4000" b="1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а</a:t>
            </a:r>
            <a:r>
              <a:rPr lang="ru-RU" sz="4000" b="1" dirty="0">
                <a:latin typeface="Arial Narrow" panose="020B0606020202030204" pitchFamily="34" charset="0"/>
                <a:ea typeface="Calibri"/>
                <a:cs typeface="Times New Roman"/>
              </a:rPr>
              <a:t>- ….</a:t>
            </a:r>
          </a:p>
          <a:p>
            <a:pPr marL="266700"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latin typeface="Arial Narrow" panose="020B0606020202030204" pitchFamily="34" charset="0"/>
                <a:ea typeface="Calibri"/>
                <a:cs typeface="Times New Roman"/>
              </a:rPr>
              <a:t>Са</a:t>
            </a:r>
            <a:r>
              <a:rPr lang="ru-RU" sz="4000" b="1" dirty="0">
                <a:solidFill>
                  <a:srgbClr val="FF000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д</a:t>
            </a:r>
            <a:r>
              <a:rPr lang="ru-RU" sz="4000" b="1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и</a:t>
            </a:r>
            <a:r>
              <a:rPr lang="ru-RU" sz="4000" b="1" dirty="0">
                <a:latin typeface="Arial Narrow" panose="020B0606020202030204" pitchFamily="34" charset="0"/>
                <a:ea typeface="Calibri"/>
                <a:cs typeface="Times New Roman"/>
              </a:rPr>
              <a:t>к - …</a:t>
            </a:r>
          </a:p>
          <a:p>
            <a:pPr marL="266700"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latin typeface="Arial Narrow" panose="020B0606020202030204" pitchFamily="34" charset="0"/>
                <a:ea typeface="Calibri"/>
                <a:cs typeface="Times New Roman"/>
              </a:rPr>
              <a:t>Ви</a:t>
            </a:r>
            <a:r>
              <a:rPr lang="ru-RU" sz="4000" b="1" dirty="0">
                <a:solidFill>
                  <a:srgbClr val="FF000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ш</a:t>
            </a:r>
            <a:r>
              <a:rPr lang="ru-RU" sz="4000" b="1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е</a:t>
            </a:r>
            <a:r>
              <a:rPr lang="ru-RU" sz="4000" b="1" dirty="0">
                <a:latin typeface="Arial Narrow" panose="020B0606020202030204" pitchFamily="34" charset="0"/>
                <a:ea typeface="Calibri"/>
                <a:cs typeface="Times New Roman"/>
              </a:rPr>
              <a:t>нка - …</a:t>
            </a:r>
          </a:p>
          <a:p>
            <a:pPr marL="266700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latin typeface="Arial Narrow" panose="020B0606020202030204" pitchFamily="34" charset="0"/>
                <a:ea typeface="Calibri"/>
                <a:cs typeface="Times New Roman"/>
              </a:rPr>
              <a:t>Сторо</a:t>
            </a:r>
            <a:r>
              <a:rPr lang="ru-RU" sz="4000" b="1" dirty="0">
                <a:solidFill>
                  <a:srgbClr val="FF000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ж</a:t>
            </a:r>
            <a:r>
              <a:rPr lang="ru-RU" sz="4000" b="1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и</a:t>
            </a:r>
            <a:r>
              <a:rPr lang="ru-RU" sz="4000" b="1" dirty="0">
                <a:latin typeface="Arial Narrow" panose="020B0606020202030204" pitchFamily="34" charset="0"/>
                <a:ea typeface="Calibri"/>
                <a:cs typeface="Times New Roman"/>
              </a:rPr>
              <a:t>ть - …</a:t>
            </a:r>
          </a:p>
        </p:txBody>
      </p:sp>
    </p:spTree>
    <p:extLst>
      <p:ext uri="{BB962C8B-B14F-4D97-AF65-F5344CB8AC3E}">
        <p14:creationId xmlns:p14="http://schemas.microsoft.com/office/powerpoint/2010/main" val="98162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467484"/>
              </p:ext>
            </p:extLst>
          </p:nvPr>
        </p:nvGraphicFramePr>
        <p:xfrm>
          <a:off x="683569" y="2204865"/>
          <a:ext cx="6120679" cy="1947495"/>
        </p:xfrm>
        <a:graphic>
          <a:graphicData uri="http://schemas.openxmlformats.org/drawingml/2006/table">
            <a:tbl>
              <a:tblPr firstRow="1" firstCol="1" bandRow="1"/>
              <a:tblGrid>
                <a:gridCol w="2160239"/>
                <a:gridCol w="2016224"/>
                <a:gridCol w="1944216"/>
              </a:tblGrid>
              <a:tr h="64916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ряд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ряд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ряд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16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сладкий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мягкий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гладкий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16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редкий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узкий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резкий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47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873187"/>
              </p:ext>
            </p:extLst>
          </p:nvPr>
        </p:nvGraphicFramePr>
        <p:xfrm>
          <a:off x="611560" y="3068960"/>
          <a:ext cx="6275040" cy="2612077"/>
        </p:xfrm>
        <a:graphic>
          <a:graphicData uri="http://schemas.openxmlformats.org/drawingml/2006/table">
            <a:tbl>
              <a:tblPr firstRow="1" firstCol="1" bandRow="1"/>
              <a:tblGrid>
                <a:gridCol w="2160239"/>
                <a:gridCol w="2016224"/>
                <a:gridCol w="2098577"/>
              </a:tblGrid>
              <a:tr h="64916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ряд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ряд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ряд</a:t>
                      </a:r>
                      <a:endParaRPr lang="ru-RU" sz="3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16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сла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кий-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сла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мя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кий-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мя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гла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кий-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гла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16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кий- ре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кий -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зо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кий -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зо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91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537814"/>
              </p:ext>
            </p:extLst>
          </p:nvPr>
        </p:nvGraphicFramePr>
        <p:xfrm>
          <a:off x="971600" y="1772816"/>
          <a:ext cx="4680520" cy="3137836"/>
        </p:xfrm>
        <a:graphic>
          <a:graphicData uri="http://schemas.openxmlformats.org/drawingml/2006/table">
            <a:tbl>
              <a:tblPr firstRow="1" firstCol="1" bandRow="1"/>
              <a:tblGrid>
                <a:gridCol w="4680520"/>
              </a:tblGrid>
              <a:tr h="403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вариант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      </a:t>
                      </a:r>
                      <a:r>
                        <a:rPr lang="ru-RU" sz="2400" b="1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400" b="1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Сад.</a:t>
                      </a: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 нас на даче есть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фруктовый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400" b="1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сад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Осенью 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нём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созревают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сладкие</a:t>
                      </a:r>
                      <a:r>
                        <a:rPr lang="ru-RU" sz="2400" b="1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плоды.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Наливается 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соком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спелый </a:t>
                      </a:r>
                      <a:r>
                        <a:rPr lang="ru-RU" sz="2400" b="1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виноград.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газонах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зеленеет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травка.</a:t>
                      </a: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627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655907"/>
              </p:ext>
            </p:extLst>
          </p:nvPr>
        </p:nvGraphicFramePr>
        <p:xfrm>
          <a:off x="827584" y="2420888"/>
          <a:ext cx="4896544" cy="3384376"/>
        </p:xfrm>
        <a:graphic>
          <a:graphicData uri="http://schemas.openxmlformats.org/drawingml/2006/table">
            <a:tbl>
              <a:tblPr firstRow="1" firstCol="1" bandRow="1"/>
              <a:tblGrid>
                <a:gridCol w="4896544"/>
              </a:tblGrid>
              <a:tr h="3712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вариант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3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    </a:t>
                      </a:r>
                      <a:r>
                        <a:rPr lang="ru-RU" sz="2400" b="1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Огород.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 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бабушки в деревне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большой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огород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Там 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</a:t>
                      </a:r>
                      <a:r>
                        <a:rPr lang="ru-RU" sz="2400" b="1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грядках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растут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морковка</a:t>
                      </a:r>
                      <a:r>
                        <a:rPr lang="ru-RU" sz="2400" b="1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лук.</a:t>
                      </a: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бахче созрел огромный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полосатый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арбуз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98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4386788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539" y="1668320"/>
            <a:ext cx="4918046" cy="36175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600" dirty="0" smtClean="0">
                <a:hlinkClick r:id="rId2"/>
              </a:rPr>
              <a:t>http://fotki.yandex.ru/users/lady-annadu/view/406955/?page=1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2539" y="2368625"/>
            <a:ext cx="60954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http://www.lifeisphoto.ru/photoinfo.aspx?id=72874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2539" y="2676403"/>
            <a:ext cx="64737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http://lel.khv.ru/poems/resultik.phtml?back=/poems/poems.phtml&amp;ctg=32&amp;id=232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62539" y="2967335"/>
            <a:ext cx="60954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urss.ru/cgi-bin/db.pl?blang=ru&amp;id=154311&amp;lang=Ru&amp;page=Book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2539" y="2060848"/>
            <a:ext cx="53216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6"/>
              </a:rPr>
              <a:t>http://pro-fermu.ru/wp-content/uploads/ogorod-300x225.jpg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сё о фигуре здесь - Всё о фигуре здес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200" y="459969"/>
            <a:ext cx="3994996" cy="2996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Фото жизнь - информация по фотограф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19628"/>
            <a:ext cx="4127296" cy="296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00032" y="2060848"/>
            <a:ext cx="207152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арбуз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78204" y="908720"/>
            <a:ext cx="21933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6000" b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груша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78204" y="3126793"/>
            <a:ext cx="269031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яблоко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03534" y="4142375"/>
            <a:ext cx="242527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ягодка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00032" y="5210380"/>
            <a:ext cx="227616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плод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00032" y="2060848"/>
            <a:ext cx="207152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арбу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60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78204" y="908720"/>
            <a:ext cx="21933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груша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78204" y="3126793"/>
            <a:ext cx="269031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яблоко</a:t>
            </a:r>
            <a:endParaRPr lang="ru-RU" sz="60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03534" y="4142375"/>
            <a:ext cx="242527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яго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60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00032" y="5210380"/>
            <a:ext cx="227616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пло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endParaRPr lang="ru-RU" sz="60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721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723378"/>
              </p:ext>
            </p:extLst>
          </p:nvPr>
        </p:nvGraphicFramePr>
        <p:xfrm>
          <a:off x="539552" y="1052736"/>
          <a:ext cx="6120680" cy="5184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340"/>
                <a:gridCol w="3060340"/>
              </a:tblGrid>
              <a:tr h="4909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1 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2 вариант</a:t>
                      </a:r>
                      <a:endParaRPr lang="ru-RU" dirty="0"/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абрикос</a:t>
                      </a:r>
                      <a:r>
                        <a:rPr lang="ru-RU" sz="3600" b="1" baseline="0" dirty="0" smtClean="0"/>
                        <a:t> 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репка</a:t>
                      </a:r>
                      <a:endParaRPr lang="ru-RU" sz="3600" b="1" dirty="0"/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лимон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огурец</a:t>
                      </a:r>
                      <a:endParaRPr lang="ru-RU" sz="3600" b="1" dirty="0"/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виноград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морковка</a:t>
                      </a:r>
                      <a:endParaRPr lang="ru-RU" sz="3600" b="1" dirty="0"/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малина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баклажан</a:t>
                      </a:r>
                      <a:endParaRPr lang="ru-RU" sz="3600" b="1" dirty="0"/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слива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редиска</a:t>
                      </a:r>
                      <a:endParaRPr lang="ru-RU" sz="3600" b="1" dirty="0"/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гранат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свёкла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478315"/>
              </p:ext>
            </p:extLst>
          </p:nvPr>
        </p:nvGraphicFramePr>
        <p:xfrm>
          <a:off x="539552" y="1052736"/>
          <a:ext cx="6120680" cy="3691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340"/>
                <a:gridCol w="3060340"/>
              </a:tblGrid>
              <a:tr h="4909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1 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2 вариант</a:t>
                      </a:r>
                      <a:endParaRPr lang="ru-RU" dirty="0"/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абрико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r>
                        <a:rPr lang="ru-RU" sz="4800" b="1" baseline="0" dirty="0" smtClean="0"/>
                        <a:t> 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ре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п</a:t>
                      </a:r>
                      <a:r>
                        <a:rPr lang="ru-RU" sz="4800" b="1" dirty="0" smtClean="0"/>
                        <a:t>ка</a:t>
                      </a:r>
                      <a:endParaRPr lang="ru-RU" sz="4800" b="1" dirty="0"/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виногра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4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морко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в</a:t>
                      </a:r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ка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грана</a:t>
                      </a:r>
                      <a:r>
                        <a:rPr kumimoji="0" lang="ru-RU" sz="4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т</a:t>
                      </a:r>
                    </a:p>
                    <a:p>
                      <a:pPr algn="ctr"/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реди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r>
                        <a:rPr lang="ru-RU" sz="4800" b="1" dirty="0" smtClean="0"/>
                        <a:t>ка</a:t>
                      </a:r>
                      <a:endParaRPr lang="ru-RU" sz="4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693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394513"/>
              </p:ext>
            </p:extLst>
          </p:nvPr>
        </p:nvGraphicFramePr>
        <p:xfrm>
          <a:off x="539552" y="1052736"/>
          <a:ext cx="6120680" cy="3691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340"/>
                <a:gridCol w="3060340"/>
              </a:tblGrid>
              <a:tr h="4909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1 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2 вариант</a:t>
                      </a:r>
                      <a:endParaRPr lang="ru-RU" dirty="0"/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абрико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r>
                        <a:rPr lang="ru-RU" sz="4800" b="1" baseline="0" dirty="0" smtClean="0"/>
                        <a:t> </a:t>
                      </a:r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ре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п</a:t>
                      </a:r>
                      <a:r>
                        <a:rPr lang="ru-RU" sz="4800" b="1" dirty="0" smtClean="0"/>
                        <a:t>ка</a:t>
                      </a:r>
                      <a:endParaRPr lang="ru-RU" sz="4800" b="1" dirty="0"/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виногра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4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морко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в</a:t>
                      </a:r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ка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22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грана</a:t>
                      </a:r>
                      <a:r>
                        <a:rPr kumimoji="0" lang="ru-RU" sz="4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т</a:t>
                      </a:r>
                    </a:p>
                    <a:p>
                      <a:pPr algn="ctr"/>
                      <a:endParaRPr lang="ru-RU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/>
                        <a:t>реди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r>
                        <a:rPr lang="ru-RU" sz="4800" b="1" dirty="0" smtClean="0"/>
                        <a:t>ка</a:t>
                      </a:r>
                      <a:endParaRPr lang="ru-RU" sz="4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30563"/>
            <a:ext cx="1656184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224" y="2492896"/>
            <a:ext cx="1893912" cy="32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1628800"/>
            <a:ext cx="108012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73640"/>
            <a:ext cx="18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60992"/>
            <a:ext cx="208823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94458"/>
            <a:ext cx="2376264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78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764704"/>
            <a:ext cx="54726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Arial Narrow" panose="020B0606020202030204" pitchFamily="34" charset="0"/>
              </a:rPr>
              <a:t>Для проверки </a:t>
            </a:r>
            <a:endParaRPr lang="ru-RU" sz="2800" b="1" dirty="0" smtClean="0">
              <a:latin typeface="Arial Narrow" panose="020B0606020202030204" pitchFamily="34" charset="0"/>
            </a:endParaRPr>
          </a:p>
          <a:p>
            <a:pPr algn="ctr"/>
            <a:r>
              <a:rPr lang="ru-RU" sz="2800" b="1" dirty="0" smtClean="0">
                <a:latin typeface="Arial Narrow" panose="020B0606020202030204" pitchFamily="34" charset="0"/>
              </a:rPr>
              <a:t>парного согласного</a:t>
            </a:r>
          </a:p>
          <a:p>
            <a:pPr algn="ctr"/>
            <a:r>
              <a:rPr lang="ru-RU" sz="2800" b="1" dirty="0" smtClean="0">
                <a:latin typeface="Arial Narrow" panose="020B0606020202030204" pitchFamily="34" charset="0"/>
              </a:rPr>
              <a:t> </a:t>
            </a:r>
            <a:r>
              <a:rPr lang="ru-RU" sz="2800" b="1" dirty="0">
                <a:latin typeface="Arial Narrow" panose="020B0606020202030204" pitchFamily="34" charset="0"/>
              </a:rPr>
              <a:t>в корне слова нужно: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изменить слово или 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Arial Narrow" panose="020B0606020202030204" pitchFamily="34" charset="0"/>
              </a:rPr>
              <a:t>подобрать однокоренное</a:t>
            </a:r>
            <a:endParaRPr lang="ru-RU" sz="3600" b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      так,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чтобы </a:t>
            </a:r>
            <a:r>
              <a:rPr lang="ru-RU" sz="3600" b="1" dirty="0">
                <a:solidFill>
                  <a:srgbClr val="002060"/>
                </a:solidFill>
                <a:latin typeface="Arial Narrow" panose="020B0606020202030204" pitchFamily="34" charset="0"/>
              </a:rPr>
              <a:t>после </a:t>
            </a:r>
            <a:r>
              <a:rPr lang="ru-RU" sz="3600" b="1" dirty="0">
                <a:solidFill>
                  <a:srgbClr val="FF0000"/>
                </a:solidFill>
                <a:latin typeface="Arial Narrow" panose="020B0606020202030204" pitchFamily="34" charset="0"/>
              </a:rPr>
              <a:t>согласного </a:t>
            </a:r>
            <a:endParaRPr lang="ru-RU" sz="3600" b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стоял</a:t>
            </a:r>
            <a:r>
              <a:rPr lang="ru-RU" sz="3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Arial Narrow" panose="020B0606020202030204" pitchFamily="34" charset="0"/>
              </a:rPr>
              <a:t>гласный </a:t>
            </a:r>
            <a:endParaRPr lang="ru-RU" sz="3600" b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или </a:t>
            </a:r>
            <a:r>
              <a:rPr lang="ru-RU" sz="3600" b="1" dirty="0">
                <a:solidFill>
                  <a:srgbClr val="FF0000"/>
                </a:solidFill>
                <a:latin typeface="Arial Narrow" panose="020B0606020202030204" pitchFamily="34" charset="0"/>
              </a:rPr>
              <a:t>[ н ].</a:t>
            </a:r>
          </a:p>
        </p:txBody>
      </p:sp>
    </p:spTree>
    <p:extLst>
      <p:ext uri="{BB962C8B-B14F-4D97-AF65-F5344CB8AC3E}">
        <p14:creationId xmlns:p14="http://schemas.microsoft.com/office/powerpoint/2010/main" val="410726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1" y="2564904"/>
            <a:ext cx="48965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ло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 -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пло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ы</a:t>
            </a:r>
            <a:endParaRPr lang="ru-RU" sz="60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1" y="4365104"/>
            <a:ext cx="61926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000" b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го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 - яго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ый</a:t>
            </a:r>
            <a:endParaRPr lang="ru-RU" sz="60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prstClr val="black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53285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000" b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рбу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-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арбу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60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045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163</TotalTime>
  <Words>211</Words>
  <Application>Microsoft Office PowerPoint</Application>
  <PresentationFormat>Экран (4:3)</PresentationFormat>
  <Paragraphs>103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16</cp:revision>
  <dcterms:created xsi:type="dcterms:W3CDTF">2014-04-26T10:19:18Z</dcterms:created>
  <dcterms:modified xsi:type="dcterms:W3CDTF">2015-01-15T17:49:13Z</dcterms:modified>
</cp:coreProperties>
</file>