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r.com.tr/pimages/Content/Uploads/ArtistImages/artist_102468.jpg?ver=30072013" TargetMode="External"/><Relationship Id="rId3" Type="http://schemas.openxmlformats.org/officeDocument/2006/relationships/hyperlink" Target="http://900igr.net/datai/informatika/Bosova-informatika/0023-007-Printsip-Dirikhle.jpg" TargetMode="External"/><Relationship Id="rId7" Type="http://schemas.openxmlformats.org/officeDocument/2006/relationships/hyperlink" Target="http://www.listnerd.com/cache/faa649d6fa4ca37601cbf1ff3821a3aa_w500_h500.jpg%20-%20&#1061;.&#1050;&#1083;&#1077;&#1081;&#1085;" TargetMode="External"/><Relationship Id="rId2" Type="http://schemas.openxmlformats.org/officeDocument/2006/relationships/hyperlink" Target="http://www.iqfun.ru/online-games/crossword-po-matematike-2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ladimirpospelov.ru/portfolio/klein.jpg" TargetMode="External"/><Relationship Id="rId5" Type="http://schemas.openxmlformats.org/officeDocument/2006/relationships/hyperlink" Target="http://gubkin.info/uploads/posts/2010-11/1288853121_big_581302.jpg" TargetMode="External"/><Relationship Id="rId10" Type="http://schemas.openxmlformats.org/officeDocument/2006/relationships/hyperlink" Target="http://www.allken-bernard.org/pierre/weblog/images/bourbaki.jpg" TargetMode="External"/><Relationship Id="rId4" Type="http://schemas.openxmlformats.org/officeDocument/2006/relationships/hyperlink" Target="http://plus.maths.org/latestnews/jan-apr08/Lfunction/Riemann.jpg" TargetMode="External"/><Relationship Id="rId9" Type="http://schemas.openxmlformats.org/officeDocument/2006/relationships/hyperlink" Target="http://www.maa.org/sites/default/files/images/upload_library/1/Portraits/Perron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14744" y="3714752"/>
            <a:ext cx="4972056" cy="2786082"/>
          </a:xfrm>
        </p:spPr>
        <p:txBody>
          <a:bodyPr>
            <a:normAutofit lnSpcReduction="10000"/>
          </a:bodyPr>
          <a:lstStyle/>
          <a:p>
            <a:pPr algn="r" eaLnBrk="0" hangingPunct="0">
              <a:buNone/>
              <a:defRPr/>
            </a:pP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b="1" kern="0" dirty="0" err="1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Мокина</a:t>
            </a: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Вера Сергеевна,</a:t>
            </a:r>
          </a:p>
          <a:p>
            <a:pPr algn="r" eaLnBrk="0" hangingPunct="0">
              <a:buNone/>
              <a:defRPr/>
            </a:pP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r" eaLnBrk="0" hangingPunct="0">
              <a:buNone/>
              <a:defRPr/>
            </a:pP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МАОУ</a:t>
            </a:r>
            <a:r>
              <a:rPr lang="en-US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гимназия №83 г.Тюмени</a:t>
            </a:r>
          </a:p>
          <a:p>
            <a:pPr algn="ctr" eaLnBrk="0" hangingPunct="0">
              <a:buNone/>
              <a:defRPr/>
            </a:pPr>
            <a:r>
              <a:rPr lang="ru-RU" sz="2800" b="1" kern="0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2015год</a:t>
            </a:r>
            <a:r>
              <a:rPr lang="ru-RU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8604"/>
            <a:ext cx="8215370" cy="214314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«Великие математики»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285720" y="5815584"/>
            <a:ext cx="756696" cy="828126"/>
          </a:xfrm>
          <a:prstGeom prst="actionButtonInformation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643834" y="6143644"/>
            <a:ext cx="1214446" cy="500042"/>
          </a:xfrm>
          <a:prstGeom prst="actionButtonForwardNex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руглая лента лицом вниз 10"/>
          <p:cNvSpPr/>
          <p:nvPr/>
        </p:nvSpPr>
        <p:spPr>
          <a:xfrm>
            <a:off x="857224" y="214290"/>
            <a:ext cx="7491466" cy="6153192"/>
          </a:xfrm>
          <a:prstGeom prst="ellipseRibb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Подобно другим естественным наукам, математика представляет собой игру, в которую мы играем с окружающим миром, с Вселенной. Самые лучшие математики и самые хорошие преподаватели - это, очевидно, люди, которые прекрасно разбираются в ее правилах, а также получают удовольствие от самого процесса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                                   </a:t>
            </a:r>
            <a:r>
              <a:rPr lang="ru-RU" sz="2000" b="1" i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М. </a:t>
            </a:r>
            <a:r>
              <a:rPr lang="ru-RU" sz="2000" b="1" i="1" dirty="0" err="1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Гарднер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 конец 4">
            <a:hlinkClick r:id="" action="ppaction://hlinkshowjump?jump=endshow" highlightClick="1"/>
          </p:cNvPr>
          <p:cNvSpPr/>
          <p:nvPr/>
        </p:nvSpPr>
        <p:spPr>
          <a:xfrm>
            <a:off x="7572396" y="6072206"/>
            <a:ext cx="1285884" cy="542350"/>
          </a:xfrm>
          <a:prstGeom prst="actionButtonEn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357166"/>
            <a:ext cx="7143800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            Интернет- ресурсы: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714488"/>
            <a:ext cx="7929618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http://www.iqfun.ru/online-games/crossword-po-matematike-2.shtml</a:t>
            </a:r>
            <a:r>
              <a:rPr lang="ru-RU" dirty="0" smtClean="0"/>
              <a:t> - 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вопросы к кроссворду</a:t>
            </a:r>
          </a:p>
          <a:p>
            <a:r>
              <a:rPr lang="en-US" dirty="0" smtClean="0">
                <a:hlinkClick r:id="rId3"/>
              </a:rPr>
              <a:t>http://900igr.net/datai/informatika/Bosova-informatika/0023-007-Printsip-Dirikhle.jpg</a:t>
            </a:r>
            <a:r>
              <a:rPr lang="ru-RU" dirty="0" smtClean="0"/>
              <a:t> -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зайцы</a:t>
            </a:r>
            <a:endParaRPr lang="ru-RU" dirty="0" smtClean="0"/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4"/>
              </a:rPr>
              <a:t>http://plus.maths.org/latestnews/jan-apr08/Lfunction/Riemann.jpg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- П.Дирихле</a:t>
            </a:r>
            <a:endParaRPr lang="ru-RU" u="sng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u="sng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5"/>
              </a:rPr>
              <a:t>http://gubkin.info/uploads/posts/2010-11/1288853121_big_581302.jpg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-Б. Якоби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6"/>
              </a:rPr>
              <a:t>http://www.vladimirpospelov.ru/portfolio/klein.jpg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- </a:t>
            </a:r>
            <a:r>
              <a:rPr lang="ru-RU" dirty="0" smtClean="0">
                <a:solidFill>
                  <a:srgbClr val="002060"/>
                </a:solidFill>
              </a:rPr>
              <a:t>бутылка Клейна</a:t>
            </a:r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7"/>
              </a:rPr>
              <a:t>http://www.listnerd.com/cache/faa649d6fa4ca37601cbf1ff3821a3aa_w500_h500.jpg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  <a:hlinkClick r:id="rId7"/>
              </a:rPr>
              <a:t> -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Клейн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8"/>
              </a:rPr>
              <a:t>http://www.dr.com.tr/pimages/Content/Uploads/ArtistImages/artist_102468.jpg?ver=30072013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– </a:t>
            </a:r>
            <a:r>
              <a:rPr lang="ru-RU" dirty="0" err="1" smtClean="0">
                <a:solidFill>
                  <a:schemeClr val="accent5">
                    <a:lumMod val="25000"/>
                  </a:schemeClr>
                </a:solidFill>
              </a:rPr>
              <a:t>М.Гарднер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9"/>
              </a:rPr>
              <a:t>http://www.maa.org/sites/default/files/images/upload_library/1/Portraits/Perron.jpg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- В.Миллионщиков</a:t>
            </a:r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  <a:hlinkClick r:id="rId10"/>
              </a:rPr>
              <a:t>http://www.allken-bernard.org/pierre/weblog/images/bourbaki.jpg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- группа </a:t>
            </a:r>
            <a:r>
              <a:rPr lang="ru-RU" dirty="0" err="1" smtClean="0">
                <a:solidFill>
                  <a:schemeClr val="accent5">
                    <a:lumMod val="25000"/>
                  </a:schemeClr>
                </a:solidFill>
              </a:rPr>
              <a:t>бурбаки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43900" y="6000768"/>
            <a:ext cx="642942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429520" y="6143644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руглая лента лицом вниз 10"/>
          <p:cNvSpPr/>
          <p:nvPr/>
        </p:nvSpPr>
        <p:spPr>
          <a:xfrm>
            <a:off x="642910" y="214290"/>
            <a:ext cx="7705780" cy="6215106"/>
          </a:xfrm>
          <a:prstGeom prst="ellipseRibbon">
            <a:avLst>
              <a:gd name="adj1" fmla="val 18584"/>
              <a:gd name="adj2" fmla="val 58398"/>
              <a:gd name="adj3" fmla="val 125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Ребята, предлагаю вам решить кроссворд, и вы узнаете фамилии великих математиков, а также чем они знамениты.  В заключении вы прочтете высказывание одного из них о математике и  о математиках. Удачи. 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лая лента лицом вниз 2"/>
          <p:cNvSpPr/>
          <p:nvPr/>
        </p:nvSpPr>
        <p:spPr>
          <a:xfrm>
            <a:off x="1142976" y="428604"/>
            <a:ext cx="7072362" cy="5929354"/>
          </a:xfrm>
          <a:prstGeom prst="ellipseRibbon">
            <a:avLst>
              <a:gd name="adj1" fmla="val 18119"/>
              <a:gd name="adj2" fmla="val 58354"/>
              <a:gd name="adj3" fmla="val 125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57188" indent="-357188" algn="ctr">
              <a:spcAft>
                <a:spcPts val="600"/>
              </a:spcAft>
            </a:pPr>
            <a:r>
              <a:rPr lang="ru-RU" sz="24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Инструкция по управлению кроссвордом.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 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1.Нажмите на цифру, обозначающую номер задания.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2.Прочитайте задание и отгадайте слово.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3.Проверьте ответ, нажав на текст задания.</a:t>
            </a:r>
          </a:p>
          <a:p>
            <a:pPr marL="357188" indent="-357188" algn="just">
              <a:spcAft>
                <a:spcPts val="600"/>
              </a:spcAft>
            </a:pPr>
            <a:r>
              <a:rPr lang="ru-RU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4.Перейдите к следующему заданию.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3429000"/>
            <a:ext cx="357190" cy="34292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1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58082" y="6143644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643438" y="5857892"/>
            <a:ext cx="928694" cy="399474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2859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7187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14324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428596" y="142852"/>
            <a:ext cx="357190" cy="34292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1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42844" y="3357562"/>
            <a:ext cx="3429024" cy="32861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 вертикали: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Немецкий </a:t>
            </a:r>
            <a:r>
              <a:rPr lang="ru-RU" sz="2400" b="1" dirty="0" err="1" smtClean="0">
                <a:solidFill>
                  <a:srgbClr val="7030A0"/>
                </a:solidFill>
              </a:rPr>
              <a:t>матема</a:t>
            </a:r>
            <a:r>
              <a:rPr lang="ru-RU" sz="2400" b="1" dirty="0" smtClean="0">
                <a:solidFill>
                  <a:srgbClr val="7030A0"/>
                </a:solidFill>
              </a:rPr>
              <a:t>-  тик, установивший принцип, что, если 101 заяц сидит в 100 клетках, то в какой-то клетке сидят два зайца.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://900igr.net/datai/informatika/Bosova-informatika/0023-007-Printsip-Dirikh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500438"/>
            <a:ext cx="2214578" cy="28343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172" name="Picture 4" descr="http://plus.maths.org/latestnews/jan-apr08/Lfunction/Rieman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037239"/>
            <a:ext cx="2071702" cy="2391893"/>
          </a:xfrm>
          <a:prstGeom prst="rect">
            <a:avLst/>
          </a:prstGeom>
          <a:noFill/>
          <a:ln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1" name="Управляющая кнопка: далее 70">
            <a:hlinkClick r:id="" action="ppaction://hlinkshowjump?jump=nextslide" highlightClick="1"/>
          </p:cNvPr>
          <p:cNvSpPr/>
          <p:nvPr/>
        </p:nvSpPr>
        <p:spPr>
          <a:xfrm>
            <a:off x="7500958" y="6143644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7224" y="0"/>
            <a:ext cx="465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57224" y="50004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57224" y="135729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57224" y="9286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57224" y="221455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57224" y="178592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57224" y="264318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71" grpId="0" animBg="1"/>
      <p:bldP spid="72" grpId="0"/>
      <p:bldP spid="73" grpId="0"/>
      <p:bldP spid="77" grpId="0"/>
      <p:bldP spid="78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2859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0043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07181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285720" y="3571876"/>
            <a:ext cx="3286148" cy="30003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Немецкий математик, создавший одностороннюю бутылку.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85852" y="214290"/>
            <a:ext cx="357190" cy="34292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2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6148" name="Picture 4" descr="http://www.vladimirpospelov.ru/portfolio/kle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643314"/>
            <a:ext cx="1982606" cy="27860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150" name="Picture 6" descr="http://www.listnerd.com/cache/faa649d6fa4ca37601cbf1ff3821a3aa_w500_h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143116"/>
            <a:ext cx="2505794" cy="27146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3" name="Управляющая кнопка: далее 72">
            <a:hlinkClick r:id="" action="ppaction://hlinkshowjump?jump=nextslide" highlightClick="1"/>
          </p:cNvPr>
          <p:cNvSpPr/>
          <p:nvPr/>
        </p:nvSpPr>
        <p:spPr>
          <a:xfrm>
            <a:off x="7500958" y="6143644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684328" y="58143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79520" y="50004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14480" y="915399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14480" y="1357298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714480" y="1772655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73" grpId="0" animBg="1"/>
      <p:bldP spid="72" grpId="0"/>
      <p:bldP spid="77" grpId="0"/>
      <p:bldP spid="78" grpId="0"/>
      <p:bldP spid="80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50003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7187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14324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357290" y="3286124"/>
            <a:ext cx="3929090" cy="32861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 Известный немецкий математик, родной брат российского академика. Создал теорию эллиптических функций, открыл функциональные определители, названные его именем.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857620" y="214290"/>
            <a:ext cx="357190" cy="34292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3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73" name="Picture 2" descr="http://gubkin.info/uploads/posts/2010-11/1288853121_big_581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071678"/>
            <a:ext cx="2381250" cy="2071702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572396" y="6143644"/>
            <a:ext cx="1357322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56096" y="58143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86248" y="486771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286248" y="92867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86248" y="135729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286248" y="1785926"/>
            <a:ext cx="351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77" grpId="0" animBg="1"/>
      <p:bldP spid="78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2859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64318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0043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07181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714480" y="3429000"/>
            <a:ext cx="3429024" cy="30003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 Американский математик, писатель, популяризатор науки.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643570" y="1071546"/>
            <a:ext cx="357190" cy="34292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5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4098" name="Picture 2" descr="http://www.dr.com.tr/pimages/Content/Uploads/ArtistImages/artist_102468.jpg?ver=30072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000240"/>
            <a:ext cx="2286016" cy="2983445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429520" y="6072206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000760" y="928670"/>
            <a:ext cx="360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 flipH="1">
            <a:off x="6000760" y="3357562"/>
            <a:ext cx="443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000760" y="214311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000760" y="2571744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6000760" y="2928934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000760" y="1714488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714480" y="1785926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</a:rPr>
              <a:t>н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256096" y="58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286248" y="85723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286248" y="134402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286248" y="1714488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77" grpId="0" animBg="1"/>
      <p:bldP spid="78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2859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7187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14324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785918" y="3286124"/>
            <a:ext cx="3429024" cy="30003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горизонтали: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Советский математик, сын академика-физика, фамилия которого начинается с большого и круглого числа.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0" y="571480"/>
            <a:ext cx="42859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4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http://www.maa.org/sites/default/files/images/upload_library/1/Portraits/Per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000240"/>
            <a:ext cx="2286016" cy="27807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8" name="Управляющая кнопка: далее 77">
            <a:hlinkClick r:id="" action="ppaction://hlinkshowjump?jump=nextslide" highlightClick="1"/>
          </p:cNvPr>
          <p:cNvSpPr/>
          <p:nvPr/>
        </p:nvSpPr>
        <p:spPr>
          <a:xfrm>
            <a:off x="7429520" y="6072206"/>
            <a:ext cx="1500198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23528" y="476672"/>
            <a:ext cx="550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763688" y="476672"/>
            <a:ext cx="301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827584" y="476672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555776" y="476672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987824" y="476672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347864" y="476672"/>
            <a:ext cx="5004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283968" y="476672"/>
            <a:ext cx="383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148064" y="476672"/>
            <a:ext cx="381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2123728" y="476672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851920" y="476672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285852" y="476672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716016" y="476672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286248" y="134402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256096" y="58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286248" y="85723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1714480" y="1785926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</a:rPr>
              <a:t>н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6000760" y="928670"/>
            <a:ext cx="360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 flipH="1">
            <a:off x="6000760" y="3429000"/>
            <a:ext cx="443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6000760" y="214311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000760" y="2571744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000760" y="2928934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000760" y="1714488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78" grpId="0" animBg="1"/>
      <p:bldP spid="80" grpId="0"/>
      <p:bldP spid="82" grpId="0"/>
      <p:bldP spid="85" grpId="0"/>
      <p:bldP spid="87" grpId="0"/>
      <p:bldP spid="88" grpId="0"/>
      <p:bldP spid="89" grpId="0"/>
      <p:bldP spid="91" grpId="0"/>
      <p:bldP spid="92" grpId="0"/>
      <p:bldP spid="93" grpId="0"/>
      <p:bldP spid="94" grpId="0"/>
      <p:bldP spid="95" grpId="0"/>
      <p:bldP spid="1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2859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8585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14350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14350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71487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429388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000760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00760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0076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57187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314324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285720" y="3357562"/>
            <a:ext cx="3857652" cy="321471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Псевдоним группы математиков XX в., в основном французских, под которым они публиковали свои книги в строгом аксиоматическом стиле.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786182" y="1428736"/>
            <a:ext cx="428628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6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http://www.allken-bernard.org/pierre/weblog/images/bourba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071942"/>
            <a:ext cx="4214842" cy="19931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80" name="Управляющая кнопка: далее 79">
            <a:hlinkClick r:id="" action="ppaction://hlinkshowjump?jump=nextslide" highlightClick="1"/>
          </p:cNvPr>
          <p:cNvSpPr/>
          <p:nvPr/>
        </p:nvSpPr>
        <p:spPr>
          <a:xfrm>
            <a:off x="7643834" y="6143644"/>
            <a:ext cx="1285884" cy="54235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80112" y="1340768"/>
            <a:ext cx="393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86248" y="135729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788024" y="1340768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148064" y="1340768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444208" y="1340768"/>
            <a:ext cx="383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876256" y="1340768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000760" y="1357298"/>
            <a:ext cx="381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286248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256096" y="58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286248" y="85723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286248" y="1714488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857224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57224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857224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857224" y="228599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857224" y="1857364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857224" y="271462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23528" y="476672"/>
            <a:ext cx="550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763688" y="476672"/>
            <a:ext cx="301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2555776" y="476672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987824" y="476672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347864" y="476672"/>
            <a:ext cx="5004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148064" y="476672"/>
            <a:ext cx="381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2123728" y="476672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3851920" y="476672"/>
            <a:ext cx="40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1259632" y="476672"/>
            <a:ext cx="454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716016" y="476672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1714480" y="571480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71448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714480" y="1000108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1714480" y="142852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1714480" y="1785926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000760" y="1428736"/>
            <a:ext cx="428628" cy="42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6000760" y="928670"/>
            <a:ext cx="360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 flipH="1">
            <a:off x="6000760" y="3357562"/>
            <a:ext cx="443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6000760" y="214311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6000760" y="2571744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000760" y="2928934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000760" y="1714488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7070FF"/>
      </a:dk1>
      <a:lt1>
        <a:srgbClr val="7070FF"/>
      </a:lt1>
      <a:dk2>
        <a:srgbClr val="7070FF"/>
      </a:dk2>
      <a:lt2>
        <a:srgbClr val="CDD7DF"/>
      </a:lt2>
      <a:accent1>
        <a:srgbClr val="9999FF"/>
      </a:accent1>
      <a:accent2>
        <a:srgbClr val="7850BA"/>
      </a:accent2>
      <a:accent3>
        <a:srgbClr val="B1AAC9"/>
      </a:accent3>
      <a:accent4>
        <a:srgbClr val="7070FF"/>
      </a:accent4>
      <a:accent5>
        <a:srgbClr val="CACAFF"/>
      </a:accent5>
      <a:accent6>
        <a:srgbClr val="6C48A8"/>
      </a:accent6>
      <a:hlink>
        <a:srgbClr val="3333FF"/>
      </a:hlink>
      <a:folHlink>
        <a:srgbClr val="9327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75000"/>
          </a:schemeClr>
        </a:solidFill>
        <a:ln>
          <a:solidFill>
            <a:schemeClr val="accent1"/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415</Words>
  <Application>Microsoft Office PowerPoint</Application>
  <PresentationFormat>Экран (4:3)</PresentationFormat>
  <Paragraphs>186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65</cp:revision>
  <dcterms:created xsi:type="dcterms:W3CDTF">2015-01-14T14:23:16Z</dcterms:created>
  <dcterms:modified xsi:type="dcterms:W3CDTF">2015-01-21T14:29:49Z</dcterms:modified>
</cp:coreProperties>
</file>