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7" r:id="rId2"/>
    <p:sldId id="275" r:id="rId3"/>
    <p:sldId id="260" r:id="rId4"/>
    <p:sldId id="274" r:id="rId5"/>
    <p:sldId id="264" r:id="rId6"/>
    <p:sldId id="265" r:id="rId7"/>
    <p:sldId id="266" r:id="rId8"/>
    <p:sldId id="267" r:id="rId9"/>
    <p:sldId id="268" r:id="rId10"/>
    <p:sldId id="269" r:id="rId11"/>
    <p:sldId id="277" r:id="rId12"/>
    <p:sldId id="272" r:id="rId13"/>
    <p:sldId id="278" r:id="rId14"/>
    <p:sldId id="273" r:id="rId15"/>
    <p:sldId id="262" r:id="rId16"/>
    <p:sldId id="25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BEE395"/>
    <a:srgbClr val="154AC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0"/>
  </p:normalViewPr>
  <p:slideViewPr>
    <p:cSldViewPr>
      <p:cViewPr>
        <p:scale>
          <a:sx n="68" d="100"/>
          <a:sy n="68" d="100"/>
        </p:scale>
        <p:origin x="-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0D20E-4776-4C09-AA14-757C32D18846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30C229-8BAE-4CAE-87B0-66EAFAA1A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30C229-8BAE-4CAE-87B0-66EAFAA1A1A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A969-6C76-40D0-9839-2E124BE69CC5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90F8-4806-44C7-A3B6-3428F26FFD62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10D69-E039-4202-B2EA-E3B59DB9345C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7B63-B09A-4094-B6F3-ACA542958149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3FD78-645E-40B7-8423-41635589E95F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7C27-9358-4031-BF8C-A45DAE3C35A3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F4061-3410-4C92-B4BF-9DAA7C486582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06FB3-479F-4568-90E8-3AED15804D89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E57E0-E596-4672-B211-F1B6A7663B87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1F581-7C55-4C38-BF04-9E832421F3CE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5A086-17BB-4D78-9025-34372E1EA58F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E3A87-3E15-4D19-8219-6736BE211EB4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BF89B-F1D5-4511-BE52-C6DAFD6633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6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1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slide" Target="slide2.xml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12" Type="http://schemas.openxmlformats.org/officeDocument/2006/relationships/slide" Target="slide1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6.jpeg"/><Relationship Id="rId9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akak.ru/recipes/9381-kak-vyibrat-skaner" TargetMode="External"/><Relationship Id="rId3" Type="http://schemas.openxmlformats.org/officeDocument/2006/relationships/hyperlink" Target="http://ledistories.com/images/kompjuternye-igry-polza-ili-vred-dlja-rebenka.jpg-&#1050;&#1086;&#1084;&#1087;&#1100;&#1102;&#1090;&#1077;&#1085;&#1072;&#1103;" TargetMode="External"/><Relationship Id="rId7" Type="http://schemas.openxmlformats.org/officeDocument/2006/relationships/hyperlink" Target="http://acyka.ucoz.ru/publ/2-1-0-37-&#1055;&#1072;&#1084;&#1103;&#1090;&#1100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adavi.com.ua/prc/163/hp-laserjet-pro-p1102/prc-39.php" TargetMode="External"/><Relationship Id="rId5" Type="http://schemas.openxmlformats.org/officeDocument/2006/relationships/hyperlink" Target="http://www.nortel.ru/computer/kak-pomenyat-processor-chast-1.htm-&#1055;&#1088;&#1086;&#1094;&#1077;&#1089;&#1086;&#1088;" TargetMode="External"/><Relationship Id="rId4" Type="http://schemas.openxmlformats.org/officeDocument/2006/relationships/hyperlink" Target="http://go.mail.ru/search_images?q=%D0%BA%D0%BE%D0%BC%D0%BF%D1%8C%D1%8E%D1%82%D0%B5%D1%80%D0%BD%D1%8B%D0%B5+%D0%B4%D0%B5%D1%82%D0%BA%D0%B8" TargetMode="External"/><Relationship Id="rId9" Type="http://schemas.openxmlformats.org/officeDocument/2006/relationships/hyperlink" Target="http://ya-umni4ka.ru/wp-content/uploads/2012/01/shablon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shabl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3526"/>
            <a:ext cx="9144000" cy="6871526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Интерактивный кроссворд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99592" y="1700808"/>
            <a:ext cx="7304856" cy="4221088"/>
          </a:xfrm>
          <a:noFill/>
        </p:spPr>
        <p:txBody>
          <a:bodyPr>
            <a:normAutofit fontScale="55000" lnSpcReduction="20000"/>
          </a:bodyPr>
          <a:lstStyle/>
          <a:p>
            <a:endParaRPr lang="ru-RU" sz="7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7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7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7100" b="1" dirty="0" smtClean="0">
                <a:solidFill>
                  <a:schemeClr val="tx2">
                    <a:lumMod val="75000"/>
                  </a:schemeClr>
                </a:solidFill>
              </a:rPr>
              <a:t>«Компьютерный мир</a:t>
            </a:r>
            <a:r>
              <a:rPr lang="en-US" sz="7100" b="1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sz="7100" b="1" dirty="0" smtClean="0">
                <a:solidFill>
                  <a:schemeClr val="tx2">
                    <a:lumMod val="75000"/>
                  </a:schemeClr>
                </a:solidFill>
              </a:rPr>
              <a:t>Аппаратная состав</a:t>
            </a:r>
            <a:r>
              <a:rPr lang="ru-RU" sz="7100" b="1" dirty="0" smtClean="0">
                <a:solidFill>
                  <a:schemeClr val="tx2">
                    <a:lumMod val="75000"/>
                  </a:schemeClr>
                </a:solidFill>
                <a:cs typeface="Andalus" pitchFamily="18" charset="-78"/>
              </a:rPr>
              <a:t>л</a:t>
            </a:r>
            <a:r>
              <a:rPr lang="ru-RU" sz="7100" b="1" dirty="0" smtClean="0">
                <a:solidFill>
                  <a:schemeClr val="tx2">
                    <a:lumMod val="75000"/>
                  </a:schemeClr>
                </a:solidFill>
              </a:rPr>
              <a:t>яющая»   </a:t>
            </a: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Автор Рыбакова Н.А.</a:t>
            </a:r>
          </a:p>
          <a:p>
            <a:pPr algn="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Учитель информатики</a:t>
            </a:r>
          </a:p>
          <a:p>
            <a:pPr algn="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СОШ №44 г Севастополь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 descr="informatika_min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8104" y="548680"/>
            <a:ext cx="3144347" cy="1886610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2915815" y="5949279"/>
            <a:ext cx="462051" cy="576066"/>
            <a:chOff x="2965193" y="5949280"/>
            <a:chExt cx="871297" cy="648072"/>
          </a:xfrm>
        </p:grpSpPr>
        <p:sp>
          <p:nvSpPr>
            <p:cNvPr id="14" name="Багетная рамка 13"/>
            <p:cNvSpPr/>
            <p:nvPr/>
          </p:nvSpPr>
          <p:spPr>
            <a:xfrm>
              <a:off x="2987824" y="5949280"/>
              <a:ext cx="792088" cy="648072"/>
            </a:xfrm>
            <a:prstGeom prst="bevel">
              <a:avLst/>
            </a:prstGeom>
            <a:gradFill>
              <a:gsLst>
                <a:gs pos="0">
                  <a:srgbClr val="FFFF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</a:gra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" name="Прямоугольник 14">
              <a:hlinkClick r:id="rId5" action="ppaction://hlinksldjump"/>
            </p:cNvPr>
            <p:cNvSpPr/>
            <p:nvPr/>
          </p:nvSpPr>
          <p:spPr>
            <a:xfrm>
              <a:off x="2965193" y="6111299"/>
              <a:ext cx="871297" cy="4624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en-US" sz="2400" b="1" cap="all" spc="0" dirty="0" err="1" smtClean="0">
                  <a:ln/>
                  <a:solidFill>
                    <a:schemeClr val="accent1"/>
                  </a:solidFill>
                  <a:effectLst>
                    <a:outerShdw blurRad="19685" dist="12700" dir="5400000" algn="tl" rotWithShape="0">
                      <a:schemeClr val="accent1">
                        <a:satMod val="130000"/>
                        <a:alpha val="60000"/>
                      </a:schemeClr>
                    </a:outerShdw>
                    <a:reflection blurRad="10000" stA="55000" endPos="48000" dist="500" dir="5400000" sy="-100000" algn="bl" rotWithShape="0"/>
                  </a:effectLst>
                  <a:hlinkClick r:id="rId5" action="ppaction://hlinksldjump"/>
                </a:rPr>
                <a:t>i</a:t>
              </a:r>
              <a:endParaRPr lang="ru-RU" sz="24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endParaRPr>
            </a:p>
          </p:txBody>
        </p:sp>
      </p:grp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316416" y="5517232"/>
            <a:ext cx="504056" cy="432048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Содержимое 79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000" y="0"/>
            <a:ext cx="9126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8388424" y="5517232"/>
            <a:ext cx="504056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mgpreview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3" y="5229200"/>
            <a:ext cx="1155107" cy="718533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4499992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я</a:t>
            </a:r>
            <a:endParaRPr lang="ru-RU" sz="36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203848" y="436510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ш</a:t>
            </a:r>
            <a:endParaRPr lang="ru-RU" sz="3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555776" y="3212976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ю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1560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851920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944216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555776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03848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851920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296144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48072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907704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ш</a:t>
            </a:r>
            <a:endParaRPr lang="ru-RU" sz="36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259632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ы</a:t>
            </a:r>
            <a:endParaRPr lang="ru-RU" sz="36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555776" y="26369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555776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851920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91276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/>
              <a:t>и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03848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907704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1259632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ф</a:t>
            </a:r>
            <a:endParaRPr lang="ru-RU" sz="36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148064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4499992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5796136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555776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ф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99992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148064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ц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56084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49999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25963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444208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5577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14806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579613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о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44420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р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31641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79613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5148064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1907704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3203848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3203848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а	</a:t>
            </a:r>
            <a:endParaRPr lang="ru-RU" sz="36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3851920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7092280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644008" y="3212976"/>
            <a:ext cx="2304256" cy="936104"/>
          </a:xfrm>
          <a:prstGeom prst="wedgeRoundRectCallout">
            <a:avLst>
              <a:gd name="adj1" fmla="val 21950"/>
              <a:gd name="adj2" fmla="val 13012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Устройство  вывода графической информации</a:t>
            </a:r>
            <a:endParaRPr lang="ru-RU" dirty="0"/>
          </a:p>
        </p:txBody>
      </p:sp>
      <p:pic>
        <p:nvPicPr>
          <p:cNvPr id="74" name="Рисунок 73" descr="p10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2636912"/>
            <a:ext cx="1891928" cy="1891928"/>
          </a:xfrm>
          <a:prstGeom prst="rect">
            <a:avLst/>
          </a:prstGeom>
        </p:spPr>
      </p:pic>
      <p:sp>
        <p:nvSpPr>
          <p:cNvPr id="68" name="Нижний колонтитул 67"/>
          <p:cNvSpPr>
            <a:spLocks noGrp="1"/>
          </p:cNvSpPr>
          <p:nvPr>
            <p:ph type="ftr" sz="quarter" idx="11"/>
          </p:nvPr>
        </p:nvSpPr>
        <p:spPr>
          <a:xfrm>
            <a:off x="4211960" y="6237312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  <p:sp>
        <p:nvSpPr>
          <p:cNvPr id="69" name="Управляющая кнопка: назад 68">
            <a:hlinkClick r:id="rId6" action="ppaction://hlinksldjump" highlightClick="1"/>
          </p:cNvPr>
          <p:cNvSpPr/>
          <p:nvPr/>
        </p:nvSpPr>
        <p:spPr>
          <a:xfrm>
            <a:off x="7812360" y="5517232"/>
            <a:ext cx="432048" cy="4766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152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52928" cy="525658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</a:rPr>
              <a:t>В каждой группе в кроссворде  есть первая и последняя буква названия устройства</a:t>
            </a:r>
            <a:r>
              <a:rPr lang="en-US" sz="3100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</a:rPr>
              <a:t> найди среди цепочек букв недостающие!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endParaRPr lang="ru-RU" sz="14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851920" y="6237312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63688" y="270892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548680"/>
            <a:ext cx="7704856" cy="951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А сейчас, ребята   новое задание,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на следующем слайде вам нужно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определить какой группе  относятся  перечисленные  устройства</a:t>
            </a:r>
            <a:r>
              <a:rPr lang="ru-RU" sz="2800" dirty="0" smtClean="0"/>
              <a:t>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endParaRPr lang="ru-RU" sz="3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ctr"/>
            <a:endParaRPr lang="ru-RU" sz="36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244408" y="5589240"/>
            <a:ext cx="36004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2276873"/>
            <a:ext cx="68407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Устройства ввода информации.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Устройства вывода информации.</a:t>
            </a:r>
          </a:p>
          <a:p>
            <a:pPr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Устройства  управления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28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 descr="shabl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1526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7647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«Засей поле». Разгадай кроссворд и «засей» словам свободные клетки поля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67544" y="836712"/>
            <a:ext cx="4040188" cy="6397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Устройства ввода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251520" y="1484784"/>
          <a:ext cx="404019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019"/>
                <a:gridCol w="404019"/>
                <a:gridCol w="404019"/>
                <a:gridCol w="404019"/>
                <a:gridCol w="404019"/>
                <a:gridCol w="404019"/>
                <a:gridCol w="404019"/>
                <a:gridCol w="404019"/>
                <a:gridCol w="404019"/>
                <a:gridCol w="404019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</a:tr>
            </a:tbl>
          </a:graphicData>
        </a:graphic>
      </p:graphicFrame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788024" y="836712"/>
            <a:ext cx="4041775" cy="6397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Устройства вывода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sz="quarter" idx="4"/>
          </p:nvPr>
        </p:nvGraphicFramePr>
        <p:xfrm>
          <a:off x="5102220" y="1484784"/>
          <a:ext cx="404178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815"/>
                <a:gridCol w="336815"/>
                <a:gridCol w="336815"/>
                <a:gridCol w="336815"/>
                <a:gridCol w="336815"/>
                <a:gridCol w="336815"/>
                <a:gridCol w="336815"/>
                <a:gridCol w="336815"/>
                <a:gridCol w="336815"/>
                <a:gridCol w="353041"/>
                <a:gridCol w="320589"/>
                <a:gridCol w="336815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T w="12700" cmpd="sng">
                      <a:noFill/>
                    </a:lnT>
                  </a:tcPr>
                </a:tc>
              </a:tr>
            </a:tbl>
          </a:graphicData>
        </a:graphic>
      </p:graphicFrame>
      <p:graphicFrame>
        <p:nvGraphicFramePr>
          <p:cNvPr id="12" name="Содержимое 9"/>
          <p:cNvGraphicFramePr>
            <a:graphicFrameLocks/>
          </p:cNvGraphicFramePr>
          <p:nvPr/>
        </p:nvGraphicFramePr>
        <p:xfrm>
          <a:off x="6012160" y="4581128"/>
          <a:ext cx="93610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43204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Содержимое 10"/>
          <p:cNvGraphicFramePr>
            <a:graphicFrameLocks/>
          </p:cNvGraphicFramePr>
          <p:nvPr/>
        </p:nvGraphicFramePr>
        <p:xfrm>
          <a:off x="7236296" y="4581128"/>
          <a:ext cx="158417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"/>
                <a:gridCol w="396044"/>
                <a:gridCol w="396044"/>
                <a:gridCol w="396044"/>
              </a:tblGrid>
              <a:tr h="293752"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67544" y="4581128"/>
          <a:ext cx="302433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504056"/>
                <a:gridCol w="504056"/>
                <a:gridCol w="504056"/>
                <a:gridCol w="504056"/>
                <a:gridCol w="5040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и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5220072" y="3501008"/>
          <a:ext cx="331236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"/>
                <a:gridCol w="414046"/>
                <a:gridCol w="414046"/>
                <a:gridCol w="414046"/>
                <a:gridCol w="414046"/>
                <a:gridCol w="414046"/>
                <a:gridCol w="468052"/>
                <a:gridCol w="36004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Содержимое 9"/>
          <p:cNvGraphicFramePr>
            <a:graphicFrameLocks/>
          </p:cNvGraphicFramePr>
          <p:nvPr/>
        </p:nvGraphicFramePr>
        <p:xfrm>
          <a:off x="1907704" y="1484784"/>
          <a:ext cx="7920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415"/>
                <a:gridCol w="37267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ш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Содержимое 10"/>
          <p:cNvGraphicFramePr>
            <a:graphicFrameLocks/>
          </p:cNvGraphicFramePr>
          <p:nvPr/>
        </p:nvGraphicFramePr>
        <p:xfrm>
          <a:off x="1475656" y="1844824"/>
          <a:ext cx="158417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"/>
                <a:gridCol w="396044"/>
                <a:gridCol w="396044"/>
                <a:gridCol w="396044"/>
              </a:tblGrid>
              <a:tr h="360040"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1115616" y="2204864"/>
          <a:ext cx="230425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043"/>
                <a:gridCol w="384043"/>
                <a:gridCol w="384043"/>
                <a:gridCol w="384043"/>
                <a:gridCol w="384043"/>
                <a:gridCol w="38404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683568" y="2636912"/>
          <a:ext cx="316835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"/>
                <a:gridCol w="414046"/>
                <a:gridCol w="414046"/>
                <a:gridCol w="414046"/>
                <a:gridCol w="414046"/>
                <a:gridCol w="414046"/>
                <a:gridCol w="414046"/>
                <a:gridCol w="27003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Текст 5"/>
          <p:cNvSpPr txBox="1">
            <a:spLocks/>
          </p:cNvSpPr>
          <p:nvPr/>
        </p:nvSpPr>
        <p:spPr>
          <a:xfrm>
            <a:off x="3347864" y="4941168"/>
            <a:ext cx="4040188" cy="4957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Устройства обработки данных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2195736" y="5439504"/>
          <a:ext cx="5112567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063"/>
                <a:gridCol w="568063"/>
                <a:gridCol w="568063"/>
                <a:gridCol w="568063"/>
                <a:gridCol w="568063"/>
                <a:gridCol w="568063"/>
                <a:gridCol w="568063"/>
                <a:gridCol w="568063"/>
                <a:gridCol w="568063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800" dirty="0" err="1" smtClean="0"/>
                        <a:t>п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2627784" y="5445224"/>
          <a:ext cx="410445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351"/>
                <a:gridCol w="586351"/>
                <a:gridCol w="586351"/>
                <a:gridCol w="586351"/>
                <a:gridCol w="586351"/>
                <a:gridCol w="586351"/>
                <a:gridCol w="58635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р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467544" y="4005064"/>
          <a:ext cx="410445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6351"/>
                <a:gridCol w="586351"/>
                <a:gridCol w="586351"/>
                <a:gridCol w="586351"/>
                <a:gridCol w="586351"/>
                <a:gridCol w="586351"/>
                <a:gridCol w="58635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/>
                        <a:t>р</a:t>
                      </a:r>
                      <a:endParaRPr lang="ru-RU" sz="1800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3707904" y="4581128"/>
          <a:ext cx="201622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5"/>
                <a:gridCol w="403245"/>
                <a:gridCol w="403245"/>
                <a:gridCol w="403245"/>
                <a:gridCol w="40324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е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6156176" y="1484784"/>
          <a:ext cx="165618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7"/>
                <a:gridCol w="331237"/>
                <a:gridCol w="331237"/>
                <a:gridCol w="331237"/>
                <a:gridCol w="331237"/>
              </a:tblGrid>
              <a:tr h="288032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6732240" y="4005064"/>
          <a:ext cx="168407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815"/>
                <a:gridCol w="336815"/>
                <a:gridCol w="336815"/>
                <a:gridCol w="336815"/>
                <a:gridCol w="336815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6156176" y="1844824"/>
          <a:ext cx="165618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7"/>
                <a:gridCol w="331237"/>
                <a:gridCol w="331237"/>
                <a:gridCol w="331237"/>
                <a:gridCol w="331237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1" name="Содержимое 10"/>
          <p:cNvGraphicFramePr>
            <a:graphicFrameLocks/>
          </p:cNvGraphicFramePr>
          <p:nvPr/>
        </p:nvGraphicFramePr>
        <p:xfrm>
          <a:off x="6156176" y="2204864"/>
          <a:ext cx="165618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7"/>
                <a:gridCol w="331237"/>
                <a:gridCol w="331237"/>
                <a:gridCol w="331237"/>
                <a:gridCol w="33123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2" name="Содержимое 10"/>
          <p:cNvGraphicFramePr>
            <a:graphicFrameLocks/>
          </p:cNvGraphicFramePr>
          <p:nvPr/>
        </p:nvGraphicFramePr>
        <p:xfrm>
          <a:off x="4716016" y="4005064"/>
          <a:ext cx="158417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"/>
                <a:gridCol w="316835"/>
                <a:gridCol w="316835"/>
                <a:gridCol w="273631"/>
                <a:gridCol w="36003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о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" name="Таблица 42"/>
          <p:cNvGraphicFramePr>
            <a:graphicFrameLocks noGrp="1"/>
          </p:cNvGraphicFramePr>
          <p:nvPr/>
        </p:nvGraphicFramePr>
        <p:xfrm>
          <a:off x="5508104" y="2564904"/>
          <a:ext cx="331236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41"/>
                <a:gridCol w="368041"/>
                <a:gridCol w="368041"/>
                <a:gridCol w="368041"/>
                <a:gridCol w="368041"/>
                <a:gridCol w="368041"/>
                <a:gridCol w="368041"/>
                <a:gridCol w="368041"/>
                <a:gridCol w="36804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4" name="Таблица 43"/>
          <p:cNvGraphicFramePr>
            <a:graphicFrameLocks noGrp="1"/>
          </p:cNvGraphicFramePr>
          <p:nvPr/>
        </p:nvGraphicFramePr>
        <p:xfrm>
          <a:off x="899592" y="3573016"/>
          <a:ext cx="331236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041"/>
                <a:gridCol w="368041"/>
                <a:gridCol w="368041"/>
                <a:gridCol w="368041"/>
                <a:gridCol w="368041"/>
                <a:gridCol w="368041"/>
                <a:gridCol w="368041"/>
                <a:gridCol w="368041"/>
                <a:gridCol w="368041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3" name="Нижний колонтитул 32"/>
          <p:cNvSpPr>
            <a:spLocks noGrp="1"/>
          </p:cNvSpPr>
          <p:nvPr>
            <p:ph type="ftr" sz="quarter" idx="11"/>
          </p:nvPr>
        </p:nvSpPr>
        <p:spPr>
          <a:xfrm>
            <a:off x="2123728" y="6309320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  <p:sp>
        <p:nvSpPr>
          <p:cNvPr id="38" name="Управляющая кнопка: далее 37">
            <a:hlinkClick r:id="rId3" action="ppaction://hlinksldjump" highlightClick="1"/>
          </p:cNvPr>
          <p:cNvSpPr/>
          <p:nvPr/>
        </p:nvSpPr>
        <p:spPr>
          <a:xfrm>
            <a:off x="8028384" y="5445224"/>
            <a:ext cx="504056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7" name="Группа 46"/>
          <p:cNvGrpSpPr/>
          <p:nvPr/>
        </p:nvGrpSpPr>
        <p:grpSpPr>
          <a:xfrm>
            <a:off x="395536" y="5013176"/>
            <a:ext cx="1656184" cy="1008112"/>
            <a:chOff x="395536" y="5013176"/>
            <a:chExt cx="1656184" cy="1008112"/>
          </a:xfrm>
        </p:grpSpPr>
        <p:sp>
          <p:nvSpPr>
            <p:cNvPr id="45" name="Улыбающееся лицо 44"/>
            <p:cNvSpPr/>
            <p:nvPr/>
          </p:nvSpPr>
          <p:spPr>
            <a:xfrm>
              <a:off x="395536" y="5013176"/>
              <a:ext cx="1512168" cy="1008112"/>
            </a:xfrm>
            <a:prstGeom prst="smileyFace">
              <a:avLst/>
            </a:prstGeom>
            <a:gradFill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>
              <a:hlinkClick r:id="rId4" action="ppaction://hlinksldjump"/>
            </p:cNvPr>
            <p:cNvSpPr txBox="1"/>
            <p:nvPr/>
          </p:nvSpPr>
          <p:spPr>
            <a:xfrm>
              <a:off x="539552" y="5373216"/>
              <a:ext cx="1512168" cy="374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lang="ru-RU" dirty="0" smtClean="0">
                  <a:hlinkClick r:id="rId5" action="ppaction://hlinksldjump"/>
                </a:rPr>
                <a:t>Тренируем</a:t>
              </a:r>
              <a:endParaRPr lang="ru-RU" dirty="0" smtClean="0"/>
            </a:p>
            <a:p>
              <a:pPr>
                <a:lnSpc>
                  <a:spcPts val="1100"/>
                </a:lnSpc>
              </a:pPr>
              <a:r>
                <a:rPr lang="ru-RU" dirty="0" smtClean="0"/>
                <a:t> </a:t>
              </a:r>
              <a:r>
                <a:rPr lang="ru-RU" dirty="0" smtClean="0">
                  <a:hlinkClick r:id="rId5" action="ppaction://hlinksldjump"/>
                </a:rPr>
                <a:t>внимание</a:t>
              </a:r>
              <a:endParaRPr lang="ru-RU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152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200223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.</a:t>
            </a:r>
            <a:endParaRPr lang="ru-RU" sz="36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851920" y="6237312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63688" y="2708920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83568" y="620688"/>
            <a:ext cx="77048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Тренируем внимание!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Найдите среди цепочек слов  уже хорошо знакомые вам названия устройств персонального компьютера!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algn="ctr"/>
            <a:endParaRPr lang="ru-RU" sz="3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Подсказка – картинка  устройства!</a:t>
            </a:r>
          </a:p>
          <a:p>
            <a:pPr algn="ctr"/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16416" y="5517232"/>
            <a:ext cx="360040" cy="3600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Рисунок 72" descr="shabl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476672"/>
            <a:ext cx="8316416" cy="635670"/>
          </a:xfrm>
        </p:spPr>
        <p:txBody>
          <a:bodyPr>
            <a:noAutofit/>
          </a:bodyPr>
          <a:lstStyle/>
          <a:p>
            <a: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  <a:t>Найди цепочки слов, обозначающих устройства</a:t>
            </a:r>
            <a:b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0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компьютера </a:t>
            </a:r>
            <a:endParaRPr lang="ru-RU" sz="2800" b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755576" y="980728"/>
            <a:ext cx="5842992" cy="5001419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683568" y="620688"/>
            <a:ext cx="6120680" cy="6048672"/>
            <a:chOff x="1282" y="6227"/>
            <a:chExt cx="8201" cy="7093"/>
          </a:xfrm>
        </p:grpSpPr>
        <p:sp>
          <p:nvSpPr>
            <p:cNvPr id="16410" name="AutoShape 26"/>
            <p:cNvSpPr>
              <a:spLocks noChangeArrowheads="1"/>
            </p:cNvSpPr>
            <p:nvPr/>
          </p:nvSpPr>
          <p:spPr bwMode="auto">
            <a:xfrm rot="5400000">
              <a:off x="8763" y="9373"/>
              <a:ext cx="720" cy="720"/>
            </a:xfrm>
            <a:custGeom>
              <a:avLst/>
              <a:gdLst>
                <a:gd name="T0" fmla="*/ 10860 w 21600"/>
                <a:gd name="T1" fmla="*/ 2187 h 21600"/>
                <a:gd name="T2" fmla="*/ 2928 w 21600"/>
                <a:gd name="T3" fmla="*/ 10800 h 21600"/>
                <a:gd name="T4" fmla="*/ 10860 w 21600"/>
                <a:gd name="T5" fmla="*/ 21600 h 21600"/>
                <a:gd name="T6" fmla="*/ 18672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548DD4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282" y="6227"/>
              <a:ext cx="7929" cy="7093"/>
              <a:chOff x="302" y="2925"/>
              <a:chExt cx="7929" cy="7093"/>
            </a:xfrm>
          </p:grpSpPr>
          <p:grpSp>
            <p:nvGrpSpPr>
              <p:cNvPr id="4" name="Group 28"/>
              <p:cNvGrpSpPr>
                <a:grpSpLocks/>
              </p:cNvGrpSpPr>
              <p:nvPr/>
            </p:nvGrpSpPr>
            <p:grpSpPr bwMode="auto">
              <a:xfrm>
                <a:off x="302" y="5519"/>
                <a:ext cx="3203" cy="4004"/>
                <a:chOff x="5758" y="10163"/>
                <a:chExt cx="3203" cy="4004"/>
              </a:xfrm>
            </p:grpSpPr>
            <p:grpSp>
              <p:nvGrpSpPr>
                <p:cNvPr id="5" name="Group 29"/>
                <p:cNvGrpSpPr>
                  <a:grpSpLocks/>
                </p:cNvGrpSpPr>
                <p:nvPr/>
              </p:nvGrpSpPr>
              <p:grpSpPr bwMode="auto">
                <a:xfrm rot="13288315" flipH="1">
                  <a:off x="5758" y="10163"/>
                  <a:ext cx="3203" cy="1786"/>
                  <a:chOff x="3677" y="3079"/>
                  <a:chExt cx="2740" cy="1691"/>
                </a:xfrm>
              </p:grpSpPr>
              <p:sp>
                <p:nvSpPr>
                  <p:cNvPr id="16414" name="AutoShape 30"/>
                  <p:cNvSpPr>
                    <a:spLocks noChangeArrowheads="1"/>
                  </p:cNvSpPr>
                  <p:nvPr/>
                </p:nvSpPr>
                <p:spPr bwMode="auto">
                  <a:xfrm rot="17483248" flipH="1">
                    <a:off x="4645" y="3185"/>
                    <a:ext cx="908" cy="1954"/>
                  </a:xfrm>
                  <a:prstGeom prst="moon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548DD4"/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6415" name="AutoShape 31"/>
                  <p:cNvSpPr>
                    <a:spLocks noChangeArrowheads="1"/>
                  </p:cNvSpPr>
                  <p:nvPr/>
                </p:nvSpPr>
                <p:spPr bwMode="auto">
                  <a:xfrm rot="17806800" flipH="1">
                    <a:off x="4201" y="2555"/>
                    <a:ext cx="1691" cy="2740"/>
                  </a:xfrm>
                  <a:prstGeom prst="moon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548DD4"/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" name="Group 32"/>
                <p:cNvGrpSpPr>
                  <a:grpSpLocks/>
                </p:cNvGrpSpPr>
                <p:nvPr/>
              </p:nvGrpSpPr>
              <p:grpSpPr bwMode="auto">
                <a:xfrm rot="27950424" flipH="1" flipV="1">
                  <a:off x="5904" y="11647"/>
                  <a:ext cx="3203" cy="1837"/>
                  <a:chOff x="3677" y="3079"/>
                  <a:chExt cx="2740" cy="1691"/>
                </a:xfrm>
              </p:grpSpPr>
              <p:sp>
                <p:nvSpPr>
                  <p:cNvPr id="16417" name="AutoShape 33"/>
                  <p:cNvSpPr>
                    <a:spLocks noChangeArrowheads="1"/>
                  </p:cNvSpPr>
                  <p:nvPr/>
                </p:nvSpPr>
                <p:spPr bwMode="auto">
                  <a:xfrm rot="17483248" flipH="1">
                    <a:off x="4645" y="3185"/>
                    <a:ext cx="908" cy="1954"/>
                  </a:xfrm>
                  <a:prstGeom prst="moon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548DD4"/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6418" name="AutoShape 34"/>
                  <p:cNvSpPr>
                    <a:spLocks noChangeArrowheads="1"/>
                  </p:cNvSpPr>
                  <p:nvPr/>
                </p:nvSpPr>
                <p:spPr bwMode="auto">
                  <a:xfrm rot="17806800" flipH="1">
                    <a:off x="4201" y="2555"/>
                    <a:ext cx="1691" cy="2740"/>
                  </a:xfrm>
                  <a:prstGeom prst="moon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548DD4"/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" name="Group 35"/>
              <p:cNvGrpSpPr>
                <a:grpSpLocks/>
              </p:cNvGrpSpPr>
              <p:nvPr/>
            </p:nvGrpSpPr>
            <p:grpSpPr bwMode="auto">
              <a:xfrm rot="8611967" flipH="1">
                <a:off x="2796" y="8232"/>
                <a:ext cx="3203" cy="1786"/>
                <a:chOff x="3677" y="3079"/>
                <a:chExt cx="2740" cy="1691"/>
              </a:xfrm>
            </p:grpSpPr>
            <p:sp>
              <p:nvSpPr>
                <p:cNvPr id="16420" name="AutoShape 36"/>
                <p:cNvSpPr>
                  <a:spLocks noChangeArrowheads="1"/>
                </p:cNvSpPr>
                <p:nvPr/>
              </p:nvSpPr>
              <p:spPr bwMode="auto">
                <a:xfrm rot="17483248" flipH="1">
                  <a:off x="4645" y="3185"/>
                  <a:ext cx="908" cy="1954"/>
                </a:xfrm>
                <a:prstGeom prst="moon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548DD4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6421" name="AutoShape 37"/>
                <p:cNvSpPr>
                  <a:spLocks noChangeArrowheads="1"/>
                </p:cNvSpPr>
                <p:nvPr/>
              </p:nvSpPr>
              <p:spPr bwMode="auto">
                <a:xfrm rot="17806800" flipH="1">
                  <a:off x="4201" y="2555"/>
                  <a:ext cx="1691" cy="2740"/>
                </a:xfrm>
                <a:prstGeom prst="moon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548DD4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10" name="Group 38"/>
              <p:cNvGrpSpPr>
                <a:grpSpLocks/>
              </p:cNvGrpSpPr>
              <p:nvPr/>
            </p:nvGrpSpPr>
            <p:grpSpPr bwMode="auto">
              <a:xfrm>
                <a:off x="3018" y="2925"/>
                <a:ext cx="2740" cy="1691"/>
                <a:chOff x="3677" y="3079"/>
                <a:chExt cx="2740" cy="1691"/>
              </a:xfrm>
            </p:grpSpPr>
            <p:sp>
              <p:nvSpPr>
                <p:cNvPr id="16423" name="AutoShape 39"/>
                <p:cNvSpPr>
                  <a:spLocks noChangeArrowheads="1"/>
                </p:cNvSpPr>
                <p:nvPr/>
              </p:nvSpPr>
              <p:spPr bwMode="auto">
                <a:xfrm rot="17483248" flipH="1">
                  <a:off x="4645" y="3185"/>
                  <a:ext cx="908" cy="1954"/>
                </a:xfrm>
                <a:prstGeom prst="moon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548DD4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6424" name="AutoShape 40"/>
                <p:cNvSpPr>
                  <a:spLocks noChangeArrowheads="1"/>
                </p:cNvSpPr>
                <p:nvPr/>
              </p:nvSpPr>
              <p:spPr bwMode="auto">
                <a:xfrm rot="17806800" flipH="1">
                  <a:off x="4201" y="2555"/>
                  <a:ext cx="1691" cy="2740"/>
                </a:xfrm>
                <a:prstGeom prst="moon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548DD4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sp>
            <p:nvSpPr>
              <p:cNvPr id="16425" name="Oval 41"/>
              <p:cNvSpPr>
                <a:spLocks noChangeArrowheads="1"/>
              </p:cNvSpPr>
              <p:nvPr/>
            </p:nvSpPr>
            <p:spPr bwMode="auto">
              <a:xfrm>
                <a:off x="1460" y="4192"/>
                <a:ext cx="6771" cy="447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426" name="AutoShape 42"/>
              <p:cNvSpPr>
                <a:spLocks noChangeArrowheads="1"/>
              </p:cNvSpPr>
              <p:nvPr/>
            </p:nvSpPr>
            <p:spPr bwMode="auto">
              <a:xfrm rot="-1070695">
                <a:off x="7455" y="5519"/>
                <a:ext cx="414" cy="1111"/>
              </a:xfrm>
              <a:prstGeom prst="moon">
                <a:avLst>
                  <a:gd name="adj" fmla="val 25111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548DD4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grpSp>
            <p:nvGrpSpPr>
              <p:cNvPr id="11" name="Group 43"/>
              <p:cNvGrpSpPr>
                <a:grpSpLocks/>
              </p:cNvGrpSpPr>
              <p:nvPr/>
            </p:nvGrpSpPr>
            <p:grpSpPr bwMode="auto">
              <a:xfrm>
                <a:off x="7783" y="5519"/>
                <a:ext cx="326" cy="337"/>
                <a:chOff x="10456" y="5269"/>
                <a:chExt cx="326" cy="337"/>
              </a:xfrm>
            </p:grpSpPr>
            <p:sp>
              <p:nvSpPr>
                <p:cNvPr id="16428" name="Oval 44"/>
                <p:cNvSpPr>
                  <a:spLocks noChangeArrowheads="1"/>
                </p:cNvSpPr>
                <p:nvPr/>
              </p:nvSpPr>
              <p:spPr bwMode="auto">
                <a:xfrm>
                  <a:off x="10456" y="5269"/>
                  <a:ext cx="326" cy="33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548DD4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16429" name="Oval 45"/>
                <p:cNvSpPr>
                  <a:spLocks noChangeArrowheads="1"/>
                </p:cNvSpPr>
                <p:nvPr/>
              </p:nvSpPr>
              <p:spPr bwMode="auto">
                <a:xfrm>
                  <a:off x="10639" y="5389"/>
                  <a:ext cx="143" cy="21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548DD4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</p:grpSp>
      </p:grpSp>
      <p:graphicFrame>
        <p:nvGraphicFramePr>
          <p:cNvPr id="57" name="Содержимое 56"/>
          <p:cNvGraphicFramePr>
            <a:graphicFrameLocks noGrp="1"/>
          </p:cNvGraphicFramePr>
          <p:nvPr>
            <p:ph idx="1"/>
          </p:nvPr>
        </p:nvGraphicFramePr>
        <p:xfrm>
          <a:off x="2051716" y="2564907"/>
          <a:ext cx="3024343" cy="23042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8"/>
                <a:gridCol w="278643"/>
                <a:gridCol w="316209"/>
                <a:gridCol w="316209"/>
                <a:gridCol w="316209"/>
                <a:gridCol w="316209"/>
                <a:gridCol w="316209"/>
                <a:gridCol w="316209"/>
                <a:gridCol w="316209"/>
                <a:gridCol w="316209"/>
              </a:tblGrid>
              <a:tr h="32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ф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ф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18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 smtClean="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 smtClean="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20745" algn="l"/>
                        </a:tabLs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4" name="Рисунок 63" descr="234117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12360" y="3789040"/>
            <a:ext cx="755576" cy="666378"/>
          </a:xfrm>
          <a:prstGeom prst="rect">
            <a:avLst/>
          </a:prstGeom>
        </p:spPr>
      </p:pic>
      <p:pic>
        <p:nvPicPr>
          <p:cNvPr id="66" name="Рисунок 65" descr="imgprevie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80312" y="980728"/>
            <a:ext cx="692696" cy="692696"/>
          </a:xfrm>
          <a:prstGeom prst="rect">
            <a:avLst/>
          </a:prstGeom>
        </p:spPr>
      </p:pic>
      <p:pic>
        <p:nvPicPr>
          <p:cNvPr id="69" name="Рисунок 68" descr="yak-vstanovlyuvati-operaciynu-sistemu-na-fleshk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6176" y="4869160"/>
            <a:ext cx="683568" cy="6206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Группа 74"/>
          <p:cNvGrpSpPr/>
          <p:nvPr/>
        </p:nvGrpSpPr>
        <p:grpSpPr>
          <a:xfrm>
            <a:off x="2051720" y="2852936"/>
            <a:ext cx="792088" cy="1008112"/>
            <a:chOff x="2051720" y="2852936"/>
            <a:chExt cx="792088" cy="1008112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2483768" y="2852936"/>
              <a:ext cx="360040" cy="10081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051720" y="3212976"/>
              <a:ext cx="626368" cy="62636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81"/>
          <p:cNvGrpSpPr/>
          <p:nvPr/>
        </p:nvGrpSpPr>
        <p:grpSpPr>
          <a:xfrm>
            <a:off x="3491880" y="3861048"/>
            <a:ext cx="1656184" cy="1080120"/>
            <a:chOff x="3491880" y="3861048"/>
            <a:chExt cx="1656184" cy="1080120"/>
          </a:xfrm>
        </p:grpSpPr>
        <p:sp>
          <p:nvSpPr>
            <p:cNvPr id="79" name="Прямоугольник 78"/>
            <p:cNvSpPr/>
            <p:nvPr/>
          </p:nvSpPr>
          <p:spPr>
            <a:xfrm>
              <a:off x="3491880" y="3861048"/>
              <a:ext cx="288032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рямоугольник 79"/>
            <p:cNvSpPr/>
            <p:nvPr/>
          </p:nvSpPr>
          <p:spPr>
            <a:xfrm>
              <a:off x="4788024" y="4221088"/>
              <a:ext cx="360040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3491880" y="4293096"/>
              <a:ext cx="1368152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89"/>
          <p:cNvGrpSpPr/>
          <p:nvPr/>
        </p:nvGrpSpPr>
        <p:grpSpPr>
          <a:xfrm>
            <a:off x="2051720" y="3789040"/>
            <a:ext cx="1152128" cy="792088"/>
            <a:chOff x="2051720" y="3861048"/>
            <a:chExt cx="1080120" cy="648072"/>
          </a:xfrm>
        </p:grpSpPr>
        <p:sp>
          <p:nvSpPr>
            <p:cNvPr id="88" name="Прямоугольник 87"/>
            <p:cNvSpPr/>
            <p:nvPr/>
          </p:nvSpPr>
          <p:spPr>
            <a:xfrm>
              <a:off x="2051720" y="3861048"/>
              <a:ext cx="792088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Прямоугольник 88"/>
            <p:cNvSpPr/>
            <p:nvPr/>
          </p:nvSpPr>
          <p:spPr>
            <a:xfrm>
              <a:off x="2843808" y="4221088"/>
              <a:ext cx="288032" cy="2880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94"/>
          <p:cNvGrpSpPr/>
          <p:nvPr/>
        </p:nvGrpSpPr>
        <p:grpSpPr>
          <a:xfrm>
            <a:off x="2051720" y="3573016"/>
            <a:ext cx="1512168" cy="1368152"/>
            <a:chOff x="2051720" y="3573016"/>
            <a:chExt cx="1512168" cy="1368152"/>
          </a:xfrm>
        </p:grpSpPr>
        <p:sp>
          <p:nvSpPr>
            <p:cNvPr id="92" name="Прямоугольник 91"/>
            <p:cNvSpPr/>
            <p:nvPr/>
          </p:nvSpPr>
          <p:spPr>
            <a:xfrm>
              <a:off x="2051720" y="4509120"/>
              <a:ext cx="1440160" cy="43204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3131840" y="3861048"/>
              <a:ext cx="432048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2843808" y="3573016"/>
              <a:ext cx="288032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99"/>
          <p:cNvGrpSpPr/>
          <p:nvPr/>
        </p:nvGrpSpPr>
        <p:grpSpPr>
          <a:xfrm>
            <a:off x="2051720" y="2564904"/>
            <a:ext cx="1152128" cy="648072"/>
            <a:chOff x="2051720" y="2564904"/>
            <a:chExt cx="1152128" cy="648072"/>
          </a:xfrm>
        </p:grpSpPr>
        <p:grpSp>
          <p:nvGrpSpPr>
            <p:cNvPr id="17" name="Группа 77"/>
            <p:cNvGrpSpPr/>
            <p:nvPr/>
          </p:nvGrpSpPr>
          <p:grpSpPr>
            <a:xfrm>
              <a:off x="2051720" y="2564904"/>
              <a:ext cx="1152128" cy="648072"/>
              <a:chOff x="2051720" y="2564904"/>
              <a:chExt cx="1152128" cy="648072"/>
            </a:xfrm>
          </p:grpSpPr>
          <p:sp>
            <p:nvSpPr>
              <p:cNvPr id="76" name="Прямоугольник 75"/>
              <p:cNvSpPr/>
              <p:nvPr/>
            </p:nvSpPr>
            <p:spPr>
              <a:xfrm>
                <a:off x="2051720" y="2852936"/>
                <a:ext cx="432048" cy="36004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Прямоугольник 76"/>
              <p:cNvSpPr/>
              <p:nvPr/>
            </p:nvSpPr>
            <p:spPr>
              <a:xfrm>
                <a:off x="2267744" y="2564904"/>
                <a:ext cx="936104" cy="28803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7" name="Прямоугольник 96"/>
            <p:cNvSpPr/>
            <p:nvPr/>
          </p:nvSpPr>
          <p:spPr>
            <a:xfrm>
              <a:off x="2843808" y="2852936"/>
              <a:ext cx="360040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1" name="Прямоугольник 100"/>
          <p:cNvSpPr/>
          <p:nvPr/>
        </p:nvSpPr>
        <p:spPr>
          <a:xfrm>
            <a:off x="3203848" y="2564904"/>
            <a:ext cx="1224136" cy="6480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59"/>
          <p:cNvGrpSpPr/>
          <p:nvPr/>
        </p:nvGrpSpPr>
        <p:grpSpPr>
          <a:xfrm>
            <a:off x="4427989" y="2564904"/>
            <a:ext cx="680073" cy="1656184"/>
            <a:chOff x="4427984" y="2564904"/>
            <a:chExt cx="612065" cy="1656184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4427984" y="2564904"/>
              <a:ext cx="360040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4752017" y="2852936"/>
              <a:ext cx="288032" cy="13681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9" name="Группа 72"/>
          <p:cNvGrpSpPr/>
          <p:nvPr/>
        </p:nvGrpSpPr>
        <p:grpSpPr>
          <a:xfrm>
            <a:off x="2843808" y="3212976"/>
            <a:ext cx="936104" cy="648072"/>
            <a:chOff x="2843808" y="3212976"/>
            <a:chExt cx="936104" cy="648072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2843808" y="3212976"/>
              <a:ext cx="648072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3131840" y="3573016"/>
              <a:ext cx="648072" cy="2880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4" name="Рисунок 83" descr="123-300x22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4149080"/>
            <a:ext cx="683567" cy="63666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</p:pic>
      <p:grpSp>
        <p:nvGrpSpPr>
          <p:cNvPr id="20" name="Группа 86"/>
          <p:cNvGrpSpPr/>
          <p:nvPr/>
        </p:nvGrpSpPr>
        <p:grpSpPr>
          <a:xfrm>
            <a:off x="3491880" y="3212976"/>
            <a:ext cx="1368152" cy="1080120"/>
            <a:chOff x="3491880" y="3212976"/>
            <a:chExt cx="1368152" cy="1080120"/>
          </a:xfrm>
        </p:grpSpPr>
        <p:sp>
          <p:nvSpPr>
            <p:cNvPr id="85" name="Прямоугольник 84"/>
            <p:cNvSpPr/>
            <p:nvPr/>
          </p:nvSpPr>
          <p:spPr>
            <a:xfrm>
              <a:off x="3779912" y="3212976"/>
              <a:ext cx="1080120" cy="10801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3491880" y="3212976"/>
              <a:ext cx="360040" cy="3600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8" name="Рисунок 97" descr="sistem-blok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3933056"/>
            <a:ext cx="683568" cy="764704"/>
          </a:xfrm>
          <a:prstGeom prst="rect">
            <a:avLst/>
          </a:prstGeom>
        </p:spPr>
      </p:pic>
      <p:pic>
        <p:nvPicPr>
          <p:cNvPr id="99" name="Рисунок 98" descr="1346348656_monitor-0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5536" y="980728"/>
            <a:ext cx="683567" cy="764704"/>
          </a:xfrm>
          <a:prstGeom prst="rect">
            <a:avLst/>
          </a:prstGeom>
        </p:spPr>
      </p:pic>
      <p:pic>
        <p:nvPicPr>
          <p:cNvPr id="102" name="Рисунок 101" descr="p100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308304" y="2780928"/>
            <a:ext cx="683568" cy="683568"/>
          </a:xfrm>
          <a:prstGeom prst="rect">
            <a:avLst/>
          </a:prstGeom>
          <a:ln>
            <a:noFill/>
          </a:ln>
        </p:spPr>
      </p:pic>
      <p:pic>
        <p:nvPicPr>
          <p:cNvPr id="103" name="Рисунок 102" descr="dbltj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8172400" y="1772816"/>
            <a:ext cx="683568" cy="692696"/>
          </a:xfrm>
          <a:prstGeom prst="rect">
            <a:avLst/>
          </a:prstGeom>
        </p:spPr>
      </p:pic>
      <p:pic>
        <p:nvPicPr>
          <p:cNvPr id="104" name="Рисунок 103" descr="46057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V="1">
            <a:off x="6444208" y="1484784"/>
            <a:ext cx="683568" cy="730770"/>
          </a:xfrm>
          <a:prstGeom prst="rect">
            <a:avLst/>
          </a:prstGeom>
        </p:spPr>
      </p:pic>
      <p:sp>
        <p:nvSpPr>
          <p:cNvPr id="67" name="Управляющая кнопка: далее 66">
            <a:hlinkClick r:id="rId12" action="ppaction://hlinksldjump" highlightClick="1"/>
          </p:cNvPr>
          <p:cNvSpPr/>
          <p:nvPr/>
        </p:nvSpPr>
        <p:spPr>
          <a:xfrm>
            <a:off x="8244408" y="5229200"/>
            <a:ext cx="360040" cy="40466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Управляющая кнопка: назад 67">
            <a:hlinkClick r:id="rId13" action="ppaction://hlinksldjump" highlightClick="1"/>
          </p:cNvPr>
          <p:cNvSpPr/>
          <p:nvPr/>
        </p:nvSpPr>
        <p:spPr>
          <a:xfrm>
            <a:off x="7596336" y="5229200"/>
            <a:ext cx="432048" cy="40466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Нижний колонтитул 73"/>
          <p:cNvSpPr>
            <a:spLocks noGrp="1"/>
          </p:cNvSpPr>
          <p:nvPr>
            <p:ph type="ftr" sz="quarter" idx="11"/>
          </p:nvPr>
        </p:nvSpPr>
        <p:spPr>
          <a:xfrm>
            <a:off x="4572000" y="6309320"/>
            <a:ext cx="2023864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</p:childTnLst>
        </p:cTn>
      </p:par>
    </p:tnLst>
    <p:bldLst>
      <p:bldP spid="10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0280" y="0"/>
            <a:ext cx="9174280" cy="6858000"/>
          </a:xfr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72008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До свидания</a:t>
            </a:r>
            <a:endParaRPr lang="ru-RU" sz="2400" dirty="0"/>
          </a:p>
        </p:txBody>
      </p:sp>
      <p:pic>
        <p:nvPicPr>
          <p:cNvPr id="8" name="Рисунок 7" descr="kompjuternye-igry-polza-ili-vred-dlja-reben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908720"/>
            <a:ext cx="4824536" cy="4506998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995936" y="6309320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  <p:sp>
        <p:nvSpPr>
          <p:cNvPr id="6" name="Управляющая кнопка: назад 5">
            <a:hlinkClick r:id="rId4" action="ppaction://hlinksldjump" highlightClick="1"/>
          </p:cNvPr>
          <p:cNvSpPr/>
          <p:nvPr/>
        </p:nvSpPr>
        <p:spPr>
          <a:xfrm>
            <a:off x="7596336" y="5445224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067944" y="2852936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МОЛОДЦЫ</a:t>
            </a:r>
            <a:endParaRPr lang="ru-RU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Управляющая кнопка: далее 11">
            <a:hlinkClick r:id="" action="ppaction://hlinkshowjump?jump=endshow" highlightClick="1"/>
          </p:cNvPr>
          <p:cNvSpPr/>
          <p:nvPr/>
        </p:nvSpPr>
        <p:spPr>
          <a:xfrm>
            <a:off x="8100392" y="5445224"/>
            <a:ext cx="504056" cy="5040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884368" y="494116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Конец</a:t>
            </a:r>
            <a:endParaRPr lang="ru-RU" dirty="0"/>
          </a:p>
        </p:txBody>
      </p:sp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habl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00" y="0"/>
            <a:ext cx="9135000" cy="6864763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Используемые интернет-ресурсы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>
                <a:hlinkClick r:id="rId3"/>
              </a:rPr>
              <a:t>http://ledistories.com/images/kompjuternye-igry-polza-ili-vred-dlja-rebenka.jpg</a:t>
            </a:r>
            <a:r>
              <a:rPr lang="ru-RU" dirty="0" smtClean="0">
                <a:hlinkClick r:id="rId3"/>
              </a:rPr>
              <a:t>- </a:t>
            </a:r>
            <a:r>
              <a:rPr lang="ru-RU" dirty="0" smtClean="0"/>
              <a:t> Компьютер +семья</a:t>
            </a:r>
          </a:p>
          <a:p>
            <a:r>
              <a:rPr lang="en-US" dirty="0" smtClean="0">
                <a:hlinkClick r:id="rId4"/>
              </a:rPr>
              <a:t>http://go.mail.ru/search_images?q=%D0%BA%D0%BE%D0%BC%D0%BF%D1%8C%D1%8E%D1%82%D0%B5%D1%80%D0%BD%D1%8B%D0%B5+%D0%B4%D0%B5%D1%82%D0%BA%D0%B8#urlhash=1078837312777256573</a:t>
            </a:r>
            <a:endParaRPr lang="ru-RU" dirty="0" smtClean="0">
              <a:hlinkClick r:id="rId4"/>
            </a:endParaRPr>
          </a:p>
          <a:p>
            <a:pPr>
              <a:buNone/>
            </a:pPr>
            <a:r>
              <a:rPr lang="ru-RU" dirty="0" smtClean="0">
                <a:hlinkClick r:id="rId4"/>
              </a:rPr>
              <a:t>       </a:t>
            </a:r>
            <a:r>
              <a:rPr lang="ru-RU" dirty="0" err="1" smtClean="0">
                <a:hlinkClick r:id="rId4"/>
              </a:rPr>
              <a:t>Компьютер+учитель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http://www.nortel.ru/computer/kak-pomenyat-processor-chast-1.htm</a:t>
            </a:r>
            <a:r>
              <a:rPr lang="ru-RU" dirty="0" smtClean="0">
                <a:hlinkClick r:id="rId5"/>
              </a:rPr>
              <a:t>-</a:t>
            </a:r>
            <a:r>
              <a:rPr lang="ru-RU" dirty="0" err="1" smtClean="0">
                <a:hlinkClick r:id="rId5"/>
              </a:rPr>
              <a:t>Процесор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http://nadavi.com.ua/prc/163/hp-laserjet-pro-p1102/prc-39.php</a:t>
            </a:r>
            <a:r>
              <a:rPr lang="ru-RU" dirty="0" smtClean="0"/>
              <a:t> принтер</a:t>
            </a:r>
          </a:p>
          <a:p>
            <a:r>
              <a:rPr lang="en-US" dirty="0" smtClean="0">
                <a:hlinkClick r:id="rId7"/>
              </a:rPr>
              <a:t>http://acyka.ucoz.ru/publ/2-1-0-37</a:t>
            </a:r>
            <a:r>
              <a:rPr lang="ru-RU" dirty="0" smtClean="0">
                <a:hlinkClick r:id="rId7"/>
              </a:rPr>
              <a:t>-Память</a:t>
            </a:r>
            <a:endParaRPr lang="ru-RU" dirty="0" smtClean="0"/>
          </a:p>
          <a:p>
            <a:r>
              <a:rPr lang="en-US" dirty="0" smtClean="0"/>
              <a:t>http://vilka.ua/monitor/lcd-tft-led/Philips-221V2SB01-221V2SB01-32089/</a:t>
            </a:r>
            <a:r>
              <a:rPr lang="ru-RU" dirty="0" smtClean="0"/>
              <a:t>Монитор</a:t>
            </a:r>
          </a:p>
          <a:p>
            <a:r>
              <a:rPr lang="en-US" dirty="0" smtClean="0">
                <a:hlinkClick r:id="rId8"/>
              </a:rPr>
              <a:t>http://akak.ru/recipes/9381-kak-vyibrat-skaner</a:t>
            </a:r>
            <a:r>
              <a:rPr lang="ru-RU" dirty="0" smtClean="0"/>
              <a:t> Сканер</a:t>
            </a:r>
          </a:p>
          <a:p>
            <a:r>
              <a:rPr lang="en-US" dirty="0" smtClean="0">
                <a:hlinkClick r:id="rId9"/>
              </a:rPr>
              <a:t>http://ya-umni4ka.ru/wp-content/uploads/2012/01/shablon.jpg</a:t>
            </a:r>
            <a:r>
              <a:rPr lang="ru-RU" dirty="0" smtClean="0"/>
              <a:t> шаблон презентации</a:t>
            </a:r>
          </a:p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firstslide" highlightClick="1"/>
          </p:cNvPr>
          <p:cNvSpPr/>
          <p:nvPr/>
        </p:nvSpPr>
        <p:spPr>
          <a:xfrm>
            <a:off x="8100392" y="6093296"/>
            <a:ext cx="432048" cy="50405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152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5589240"/>
            <a:ext cx="576064" cy="476672"/>
          </a:xfrm>
          <a:prstGeom prst="actionButtonForwardNext">
            <a:avLst/>
          </a:prstGeom>
          <a:solidFill>
            <a:srgbClr val="BEE3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mgpreview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764704"/>
            <a:ext cx="2088232" cy="1728192"/>
          </a:xfrm>
          <a:prstGeom prst="rect">
            <a:avLst/>
          </a:prstGeom>
        </p:spPr>
      </p:pic>
      <p:sp>
        <p:nvSpPr>
          <p:cNvPr id="7" name="Вертикальный свиток 6"/>
          <p:cNvSpPr/>
          <p:nvPr/>
        </p:nvSpPr>
        <p:spPr>
          <a:xfrm>
            <a:off x="1763688" y="332656"/>
            <a:ext cx="7164288" cy="5400600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 smtClean="0">
              <a:solidFill>
                <a:srgbClr val="002060"/>
              </a:solidFill>
            </a:endParaRPr>
          </a:p>
          <a:p>
            <a:pPr algn="ctr"/>
            <a:endParaRPr lang="ru-RU" sz="3200" dirty="0" smtClean="0">
              <a:solidFill>
                <a:srgbClr val="002060"/>
              </a:solidFill>
            </a:endParaRPr>
          </a:p>
          <a:p>
            <a:pPr algn="ctr"/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Здравствуйте ребята!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Меня зовут«</a:t>
            </a:r>
            <a:r>
              <a:rPr lang="ru-RU" sz="2800" dirty="0" err="1" smtClean="0">
                <a:solidFill>
                  <a:schemeClr val="accent2">
                    <a:lumMod val="75000"/>
                  </a:schemeClr>
                </a:solidFill>
              </a:rPr>
              <a:t>КомпиК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»</a:t>
            </a:r>
          </a:p>
          <a:p>
            <a:pPr algn="ctr"/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Проверим хорошо ли вы знаете моих помощников?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Решите кроссворды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hlinkClick r:id="rId4" action="ppaction://hlinksldjump"/>
              </a:rPr>
              <a:t> Разгадайте кроссворд.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endParaRPr lang="ru-RU" sz="2000" b="1" dirty="0" smtClean="0">
              <a:solidFill>
                <a:srgbClr val="0070C0"/>
              </a:solidFill>
            </a:endParaRPr>
          </a:p>
          <a:p>
            <a:pPr algn="ctr">
              <a:lnSpc>
                <a:spcPct val="200000"/>
              </a:lnSpc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70C0"/>
                </a:solidFill>
                <a:hlinkClick r:id="rId5" action="ppaction://hlinksldjump"/>
              </a:rPr>
              <a:t>Распредели</a:t>
            </a:r>
            <a:r>
              <a:rPr lang="en-US" sz="2000" b="1" dirty="0" smtClean="0">
                <a:solidFill>
                  <a:srgbClr val="0070C0"/>
                </a:solidFill>
                <a:hlinkClick r:id="rId5" action="ppaction://hlinksldjump"/>
              </a:rPr>
              <a:t>  </a:t>
            </a:r>
            <a:r>
              <a:rPr lang="ru-RU" sz="2000" b="1" dirty="0" smtClean="0">
                <a:solidFill>
                  <a:srgbClr val="0070C0"/>
                </a:solidFill>
                <a:hlinkClick r:id="rId5" action="ppaction://hlinksldjump"/>
              </a:rPr>
              <a:t> устройства по группам</a:t>
            </a:r>
            <a:r>
              <a:rPr lang="ru-RU" sz="2000" b="1" dirty="0" smtClean="0">
                <a:solidFill>
                  <a:srgbClr val="0070C0"/>
                </a:solidFill>
              </a:rPr>
              <a:t>.</a:t>
            </a:r>
          </a:p>
          <a:p>
            <a:pPr algn="ctr">
              <a:buFont typeface="Arial" pitchFamily="34" charset="0"/>
              <a:buChar char="•"/>
            </a:pPr>
            <a:endParaRPr lang="ru-RU" sz="2000" b="1" dirty="0" smtClean="0">
              <a:solidFill>
                <a:srgbClr val="0070C0"/>
              </a:solidFill>
              <a:hlinkClick r:id="" action="ppaction://noaction"/>
            </a:endParaRPr>
          </a:p>
          <a:p>
            <a:pPr algn="ctr"/>
            <a:endParaRPr lang="en-US" sz="2000" dirty="0" smtClean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Char char="•"/>
            </a:pPr>
            <a:endParaRPr lang="en-US" sz="2000" dirty="0" smtClean="0">
              <a:solidFill>
                <a:srgbClr val="002060"/>
              </a:solidFill>
            </a:endParaRPr>
          </a:p>
          <a:p>
            <a:pPr algn="ctr"/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endParaRPr lang="ru-RU" sz="2000" dirty="0" smtClean="0">
              <a:solidFill>
                <a:srgbClr val="002060"/>
              </a:solidFill>
            </a:endParaRP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0" y="6165304"/>
            <a:ext cx="2232248" cy="404664"/>
          </a:xfrm>
        </p:spPr>
        <p:txBody>
          <a:bodyPr/>
          <a:lstStyle/>
          <a:p>
            <a:r>
              <a:rPr lang="ru-RU" sz="1100" b="1" dirty="0" smtClean="0"/>
              <a:t>Рыбакова Н.А. Школа № 44 г Севастополь</a:t>
            </a:r>
            <a:endParaRPr lang="ru-RU" sz="11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627784" y="3429000"/>
            <a:ext cx="561662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  Для появления ответа нажмите на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в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опрос</a:t>
            </a:r>
            <a:r>
              <a:rPr lang="ru-RU" sz="2000" dirty="0" smtClean="0">
                <a:latin typeface="+mj-lt"/>
              </a:rPr>
              <a:t>.</a:t>
            </a:r>
          </a:p>
          <a:p>
            <a:endParaRPr lang="ru-RU" sz="2000" dirty="0" smtClean="0">
              <a:latin typeface="+mj-lt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itchFamily="34" charset="0"/>
              </a:rPr>
              <a:t>   Переход между слайдами осуществляй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Arial" pitchFamily="34" charset="0"/>
              </a:rPr>
              <a:t>     с помощью управляющей кнопки </a:t>
            </a:r>
          </a:p>
          <a:p>
            <a:pPr algn="ctr"/>
            <a:endParaRPr lang="ru-RU" dirty="0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7020272" y="4653136"/>
            <a:ext cx="360040" cy="288032"/>
          </a:xfrm>
          <a:prstGeom prst="actionButtonForwardNex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Содержимое 73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44408" y="5445224"/>
            <a:ext cx="576064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mgpreview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628800"/>
            <a:ext cx="1440160" cy="936104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3203848" y="21328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ая прямоугольная выноска 67"/>
          <p:cNvSpPr/>
          <p:nvPr/>
        </p:nvSpPr>
        <p:spPr>
          <a:xfrm>
            <a:off x="323528" y="188640"/>
            <a:ext cx="1584176" cy="603448"/>
          </a:xfrm>
          <a:prstGeom prst="wedgeRoundRectCallout">
            <a:avLst>
              <a:gd name="adj1" fmla="val 97167"/>
              <a:gd name="adj2" fmla="val 3053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ru-RU" dirty="0" smtClean="0"/>
          </a:p>
          <a:p>
            <a:pPr algn="ctr">
              <a:lnSpc>
                <a:spcPts val="1500"/>
              </a:lnSpc>
            </a:pPr>
            <a:r>
              <a:rPr lang="ru-RU" dirty="0" smtClean="0"/>
              <a:t>1.Устройство ввода информации.</a:t>
            </a:r>
            <a:r>
              <a:rPr lang="ru-RU" dirty="0"/>
              <a:t> 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555776" y="32849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ю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92280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21328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611560" y="27089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979712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555776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03848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851920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331640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3861048"/>
            <a:ext cx="683568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83568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907704" y="27089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259632" y="27089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555776" y="27089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1979712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851920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203848" y="44371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/>
              <a:t>и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03848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1331640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1979712" y="5013176"/>
            <a:ext cx="576064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499992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3851920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555776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1484784"/>
            <a:ext cx="720080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851920" y="1484784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1484784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148064" y="1484784"/>
            <a:ext cx="720080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74035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49999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25963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5796136" y="1484784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5577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14806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579613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644420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pic>
        <p:nvPicPr>
          <p:cNvPr id="81" name="Рисунок 80" descr="123-300x2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3140968"/>
            <a:ext cx="2424270" cy="1818202"/>
          </a:xfrm>
          <a:prstGeom prst="rect">
            <a:avLst/>
          </a:prstGeom>
        </p:spPr>
      </p:pic>
      <p:sp>
        <p:nvSpPr>
          <p:cNvPr id="82" name="Прямоугольник 81"/>
          <p:cNvSpPr/>
          <p:nvPr/>
        </p:nvSpPr>
        <p:spPr>
          <a:xfrm>
            <a:off x="831641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148064" y="21328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5796136" y="21328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4499992" y="21328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2555776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3203848" y="1484784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3851920" y="21328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6444208" y="1484784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7092280" y="1484784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5148064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Нижний колонтитул 68"/>
          <p:cNvSpPr>
            <a:spLocks noGrp="1"/>
          </p:cNvSpPr>
          <p:nvPr>
            <p:ph type="ftr" sz="quarter" idx="11"/>
          </p:nvPr>
        </p:nvSpPr>
        <p:spPr>
          <a:xfrm>
            <a:off x="3995936" y="6237312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7740352" y="1484784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Содержимое 68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44408" y="5589240"/>
            <a:ext cx="576064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mgpreview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556792"/>
            <a:ext cx="1368152" cy="936104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4499992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203848" y="436510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55776" y="3140968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ю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83568" y="2636912"/>
            <a:ext cx="648072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	</a:t>
            </a:r>
            <a:endParaRPr lang="ru-RU" sz="3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851920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907704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55776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03848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851920" y="3789040"/>
            <a:ext cx="611560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259632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48072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944216" y="2636912"/>
            <a:ext cx="611560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331640" y="2636912"/>
            <a:ext cx="611560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555776" y="2636912"/>
            <a:ext cx="648072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555776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851920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/>
              <a:t>и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03848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148064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499992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796136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555776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99992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148064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ц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74035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49999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25963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444208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5577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14806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579613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о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44420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р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31641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79613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5148064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7308304" y="1124744"/>
            <a:ext cx="1584176" cy="720080"/>
          </a:xfrm>
          <a:prstGeom prst="wedgeRoundRectCallout">
            <a:avLst>
              <a:gd name="adj1" fmla="val -62851"/>
              <a:gd name="adj2" fmla="val -31926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   «Мозг» компьютера</a:t>
            </a:r>
            <a:endParaRPr lang="ru-RU" dirty="0"/>
          </a:p>
        </p:txBody>
      </p:sp>
      <p:pic>
        <p:nvPicPr>
          <p:cNvPr id="74" name="Рисунок 73" descr="Как-поменять-процессор-часть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2924944"/>
            <a:ext cx="2065785" cy="1885029"/>
          </a:xfrm>
          <a:prstGeom prst="rect">
            <a:avLst/>
          </a:prstGeom>
        </p:spPr>
      </p:pic>
      <p:sp>
        <p:nvSpPr>
          <p:cNvPr id="95" name="Прямоугольник 94"/>
          <p:cNvSpPr/>
          <p:nvPr/>
        </p:nvSpPr>
        <p:spPr>
          <a:xfrm>
            <a:off x="3203848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	</a:t>
            </a:r>
            <a:endParaRPr lang="ru-RU" sz="36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3203848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	</a:t>
            </a:r>
            <a:endParaRPr lang="ru-RU" sz="36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3851920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Нижний колонтитул 66"/>
          <p:cNvSpPr>
            <a:spLocks noGrp="1"/>
          </p:cNvSpPr>
          <p:nvPr>
            <p:ph type="ftr" sz="quarter" idx="11"/>
          </p:nvPr>
        </p:nvSpPr>
        <p:spPr>
          <a:xfrm>
            <a:off x="4139952" y="6237312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1259632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1907704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1907704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Нижний колонтитул 6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Н.А. </a:t>
            </a:r>
            <a:endParaRPr lang="ru-RU"/>
          </a:p>
        </p:txBody>
      </p:sp>
      <p:pic>
        <p:nvPicPr>
          <p:cNvPr id="74" name="Содержимое 73" descr="shablon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2925"/>
          </a:xfr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44408" y="5517232"/>
            <a:ext cx="576064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mgpreview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5229200"/>
            <a:ext cx="1150306" cy="781072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4499992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203848" y="44371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55776" y="3212976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ю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1560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	</a:t>
            </a:r>
            <a:endParaRPr lang="ru-RU" sz="3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851920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907704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55776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03848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851920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259632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11560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907704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259632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555776" y="26369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555776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851920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/>
              <a:t>и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03848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907704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259632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148064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499992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796136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555776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ф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99992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148064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ц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74035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49999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25963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444208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5577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14806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579613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о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44420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р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31641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79613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5148064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1907704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3203848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3203848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	</a:t>
            </a:r>
            <a:endParaRPr lang="ru-RU" sz="36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3851920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92280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68" name="Скругленная прямоугольная выноска 67"/>
          <p:cNvSpPr/>
          <p:nvPr/>
        </p:nvSpPr>
        <p:spPr>
          <a:xfrm>
            <a:off x="323528" y="1556792"/>
            <a:ext cx="1728192" cy="864096"/>
          </a:xfrm>
          <a:prstGeom prst="wedgeRoundRectCallout">
            <a:avLst>
              <a:gd name="adj1" fmla="val 78365"/>
              <a:gd name="adj2" fmla="val -439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ru-RU" dirty="0" smtClean="0"/>
              <a:t>Устройство ввода звуковой информации</a:t>
            </a:r>
            <a:endParaRPr lang="ru-RU" dirty="0"/>
          </a:p>
        </p:txBody>
      </p:sp>
      <p:pic>
        <p:nvPicPr>
          <p:cNvPr id="76" name="Рисунок 75" descr="imgprevie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2276872"/>
            <a:ext cx="1728192" cy="172819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Содержимое 75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5517232"/>
            <a:ext cx="576064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mgpreview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5229200"/>
            <a:ext cx="1126850" cy="765145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4499992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я</a:t>
            </a:r>
            <a:endParaRPr lang="ru-RU" sz="36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275856" y="44371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627784" y="3212976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ю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83568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	</a:t>
            </a:r>
            <a:endParaRPr lang="ru-RU" sz="3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627784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923928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979712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627784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75856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923928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331640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83568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979712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331640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627784" y="26369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627784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572000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923928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/>
              <a:t>и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75856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979712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331640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220072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572000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868144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627784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ф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99992" y="1484784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1484784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148064" y="1484784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ц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74035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49999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25963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444208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5577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14806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579613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о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44420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р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31641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79613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5148064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1979712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3203848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327585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а	</a:t>
            </a:r>
            <a:endParaRPr lang="ru-RU" sz="36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3923928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92280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251520" y="1556792"/>
            <a:ext cx="1836712" cy="864096"/>
          </a:xfrm>
          <a:prstGeom prst="wedgeRoundRectCallout">
            <a:avLst>
              <a:gd name="adj1" fmla="val 68765"/>
              <a:gd name="adj2" fmla="val 3710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Устройство хранения информации</a:t>
            </a:r>
            <a:endParaRPr lang="ru-RU" dirty="0"/>
          </a:p>
        </p:txBody>
      </p:sp>
      <p:pic>
        <p:nvPicPr>
          <p:cNvPr id="74" name="Рисунок 73" descr="752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3068960"/>
            <a:ext cx="1368152" cy="1368152"/>
          </a:xfrm>
          <a:prstGeom prst="rect">
            <a:avLst/>
          </a:prstGeom>
        </p:spPr>
      </p:pic>
      <p:sp>
        <p:nvSpPr>
          <p:cNvPr id="68" name="Нижний колонтитул 67"/>
          <p:cNvSpPr>
            <a:spLocks noGrp="1"/>
          </p:cNvSpPr>
          <p:nvPr>
            <p:ph type="ftr" sz="quarter" idx="11"/>
          </p:nvPr>
        </p:nvSpPr>
        <p:spPr>
          <a:xfrm>
            <a:off x="4211960" y="6237312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Содержимое 73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716"/>
            <a:ext cx="9114402" cy="68492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5517232"/>
            <a:ext cx="576064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mgpreview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5085184"/>
            <a:ext cx="1198858" cy="814040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4499992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я</a:t>
            </a:r>
            <a:endParaRPr lang="ru-RU" sz="36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203848" y="436510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55776" y="3212976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ю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1560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851920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907704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55776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03848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851920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259632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11560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1907704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ш</a:t>
            </a:r>
            <a:endParaRPr lang="ru-RU" sz="36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259632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ы</a:t>
            </a:r>
            <a:endParaRPr lang="ru-RU" sz="36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555776" y="26369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555776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851920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/>
              <a:t>и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03848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907704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259632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148064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499992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796136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555776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ф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99992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148064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ц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74035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49999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25963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444208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5577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14806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579613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о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44420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р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24440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79613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5148064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1907704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3203848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3203848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а	</a:t>
            </a:r>
            <a:endParaRPr lang="ru-RU" sz="36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3851920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92280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68" name="Скругленная прямоугольная выноска 67"/>
          <p:cNvSpPr/>
          <p:nvPr/>
        </p:nvSpPr>
        <p:spPr>
          <a:xfrm>
            <a:off x="467544" y="1556792"/>
            <a:ext cx="1512168" cy="720080"/>
          </a:xfrm>
          <a:prstGeom prst="wedgeRoundRectCallout">
            <a:avLst>
              <a:gd name="adj1" fmla="val -4553"/>
              <a:gd name="adj2" fmla="val 9375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Устройство управления</a:t>
            </a:r>
            <a:endParaRPr lang="ru-RU" dirty="0"/>
          </a:p>
        </p:txBody>
      </p:sp>
      <p:pic>
        <p:nvPicPr>
          <p:cNvPr id="76" name="Рисунок 75" descr="460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60232" y="3068960"/>
            <a:ext cx="1738883" cy="1738883"/>
          </a:xfrm>
          <a:prstGeom prst="rect">
            <a:avLst/>
          </a:prstGeom>
        </p:spPr>
      </p:pic>
      <p:sp>
        <p:nvSpPr>
          <p:cNvPr id="70" name="Нижний колонтитул 69"/>
          <p:cNvSpPr>
            <a:spLocks noGrp="1"/>
          </p:cNvSpPr>
          <p:nvPr>
            <p:ph type="ftr" sz="quarter" idx="11"/>
          </p:nvPr>
        </p:nvSpPr>
        <p:spPr>
          <a:xfrm>
            <a:off x="4139952" y="6237312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Содержимое 75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5517232"/>
            <a:ext cx="576064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mgpreview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556792"/>
            <a:ext cx="1229520" cy="834859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4499992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я</a:t>
            </a:r>
            <a:endParaRPr lang="ru-RU" sz="36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203848" y="436510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555776" y="3212976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ю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83568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851920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907704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555776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03848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851920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296144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48072" y="378904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907704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ш</a:t>
            </a:r>
            <a:endParaRPr lang="ru-RU" sz="36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331640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ы</a:t>
            </a:r>
            <a:endParaRPr lang="ru-RU" sz="36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555776" y="26369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555776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3851920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/>
              <a:t>и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03848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907704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259632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148064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499992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796136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555776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ф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99992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148064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ц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74035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49999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25963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444208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5577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14806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579613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о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44420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р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31641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79613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5148064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1907704" y="436510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рямоугольник 94"/>
          <p:cNvSpPr/>
          <p:nvPr/>
        </p:nvSpPr>
        <p:spPr>
          <a:xfrm>
            <a:off x="3203848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3203848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а	</a:t>
            </a:r>
            <a:endParaRPr lang="ru-RU" sz="36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3851920" y="494116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92280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70" name="Скругленная прямоугольная выноска 69"/>
          <p:cNvSpPr/>
          <p:nvPr/>
        </p:nvSpPr>
        <p:spPr>
          <a:xfrm>
            <a:off x="4788024" y="2996952"/>
            <a:ext cx="1691680" cy="1008112"/>
          </a:xfrm>
          <a:prstGeom prst="wedgeRoundRectCallout">
            <a:avLst>
              <a:gd name="adj1" fmla="val -62243"/>
              <a:gd name="adj2" fmla="val 4646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r>
              <a:rPr lang="ru-RU" dirty="0" smtClean="0"/>
              <a:t>Устройство вывода графической информации</a:t>
            </a:r>
            <a:endParaRPr lang="ru-RU" dirty="0"/>
          </a:p>
        </p:txBody>
      </p:sp>
      <p:pic>
        <p:nvPicPr>
          <p:cNvPr id="74" name="Рисунок 73" descr="1346348656_monitor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32240" y="3429000"/>
            <a:ext cx="1979712" cy="1544175"/>
          </a:xfrm>
          <a:prstGeom prst="rect">
            <a:avLst/>
          </a:prstGeom>
        </p:spPr>
      </p:pic>
      <p:sp>
        <p:nvSpPr>
          <p:cNvPr id="68" name="Нижний колонтитул 67"/>
          <p:cNvSpPr>
            <a:spLocks noGrp="1"/>
          </p:cNvSpPr>
          <p:nvPr>
            <p:ph type="ftr" sz="quarter" idx="11"/>
          </p:nvPr>
        </p:nvSpPr>
        <p:spPr>
          <a:xfrm>
            <a:off x="4139952" y="6237312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</p:childTnLst>
        </p:cTn>
      </p:par>
    </p:tnLst>
    <p:bldLst>
      <p:bldP spid="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Содержимое 73" descr="shabl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00392" y="5445224"/>
            <a:ext cx="576064" cy="47667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imgpreview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5207074"/>
            <a:ext cx="1152128" cy="782309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4499992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я</a:t>
            </a:r>
            <a:endParaRPr lang="ru-RU" sz="36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203848" y="44371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ш</a:t>
            </a:r>
            <a:endParaRPr lang="ru-RU" sz="36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555776" y="3212976"/>
            <a:ext cx="648072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ю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1560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255577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851920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907704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555776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203848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851920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1259632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0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48072" y="38610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907704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ш</a:t>
            </a:r>
            <a:endParaRPr lang="ru-RU" sz="36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259632" y="26369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ы</a:t>
            </a:r>
            <a:endParaRPr lang="ru-RU" sz="36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2555776" y="2636912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555776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499992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851920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5192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92280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у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44420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9613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</a:t>
            </a:r>
            <a:endParaRPr lang="ru-RU" sz="36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48064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/>
              <a:t>и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49999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</a:t>
            </a:r>
            <a:endParaRPr lang="ru-RU" sz="36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203848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907704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1259632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ф</a:t>
            </a:r>
            <a:endParaRPr lang="ru-RU" sz="36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5148064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4499992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5796136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555776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ф</a:t>
            </a:r>
            <a:endParaRPr lang="ru-RU" sz="3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99992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851920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148064" y="1457400"/>
            <a:ext cx="648072" cy="6034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0770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851920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0384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ц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740352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р</a:t>
            </a:r>
            <a:endParaRPr lang="ru-RU" sz="36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49999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1259632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п</a:t>
            </a:r>
            <a:endParaRPr lang="ru-RU" sz="36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6444208" y="1484784"/>
            <a:ext cx="648072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</a:t>
            </a:r>
            <a:endParaRPr lang="ru-RU" sz="36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3203848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5577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5148064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</a:t>
            </a:r>
            <a:endParaRPr lang="ru-RU" sz="36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5796136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о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6444208" y="908720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р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8316416" y="33265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/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796136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ь</a:t>
            </a:r>
            <a:endParaRPr lang="ru-RU" sz="36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5148064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</a:t>
            </a:r>
            <a:endParaRPr lang="ru-RU" sz="36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1907704" y="4437112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л</a:t>
            </a:r>
            <a:endParaRPr lang="ru-RU" sz="3600" dirty="0"/>
          </a:p>
        </p:txBody>
      </p:sp>
      <p:sp>
        <p:nvSpPr>
          <p:cNvPr id="95" name="Прямоугольник 94"/>
          <p:cNvSpPr/>
          <p:nvPr/>
        </p:nvSpPr>
        <p:spPr>
          <a:xfrm>
            <a:off x="3203848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и</a:t>
            </a:r>
            <a:endParaRPr lang="ru-RU" sz="3600" dirty="0"/>
          </a:p>
        </p:txBody>
      </p:sp>
      <p:sp>
        <p:nvSpPr>
          <p:cNvPr id="96" name="Прямоугольник 95"/>
          <p:cNvSpPr/>
          <p:nvPr/>
        </p:nvSpPr>
        <p:spPr>
          <a:xfrm>
            <a:off x="3203848" y="2060848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а	</a:t>
            </a:r>
            <a:endParaRPr lang="ru-RU" sz="3600" dirty="0"/>
          </a:p>
        </p:txBody>
      </p:sp>
      <p:sp>
        <p:nvSpPr>
          <p:cNvPr id="97" name="Прямоугольник 96"/>
          <p:cNvSpPr/>
          <p:nvPr/>
        </p:nvSpPr>
        <p:spPr>
          <a:xfrm>
            <a:off x="3851920" y="5013176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092280" y="1484784"/>
            <a:ext cx="648072" cy="58174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н</a:t>
            </a:r>
            <a:endParaRPr lang="ru-RU" sz="3600" dirty="0"/>
          </a:p>
        </p:txBody>
      </p:sp>
      <p:sp>
        <p:nvSpPr>
          <p:cNvPr id="68" name="Скругленная прямоугольная выноска 67"/>
          <p:cNvSpPr/>
          <p:nvPr/>
        </p:nvSpPr>
        <p:spPr>
          <a:xfrm>
            <a:off x="5148064" y="3068960"/>
            <a:ext cx="1728192" cy="1080120"/>
          </a:xfrm>
          <a:prstGeom prst="wedgeRoundRectCallout">
            <a:avLst>
              <a:gd name="adj1" fmla="val -67502"/>
              <a:gd name="adj2" fmla="val 8073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Внешнее устройство хранения информации</a:t>
            </a:r>
            <a:endParaRPr lang="ru-RU" dirty="0"/>
          </a:p>
        </p:txBody>
      </p:sp>
      <p:pic>
        <p:nvPicPr>
          <p:cNvPr id="76" name="Рисунок 75" descr="yak-vstanovlyuvati-operaciynu-sistemu-na-fleshk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2924944"/>
            <a:ext cx="1763688" cy="1596138"/>
          </a:xfrm>
          <a:prstGeom prst="rect">
            <a:avLst/>
          </a:prstGeom>
        </p:spPr>
      </p:pic>
      <p:sp>
        <p:nvSpPr>
          <p:cNvPr id="70" name="Нижний колонтитул 69"/>
          <p:cNvSpPr>
            <a:spLocks noGrp="1"/>
          </p:cNvSpPr>
          <p:nvPr>
            <p:ph type="ftr" sz="quarter" idx="11"/>
          </p:nvPr>
        </p:nvSpPr>
        <p:spPr>
          <a:xfrm>
            <a:off x="4139952" y="6237312"/>
            <a:ext cx="2895600" cy="365125"/>
          </a:xfrm>
        </p:spPr>
        <p:txBody>
          <a:bodyPr/>
          <a:lstStyle/>
          <a:p>
            <a:r>
              <a:rPr lang="ru-RU" dirty="0" smtClean="0"/>
              <a:t>Рыбакова Н.А. 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</TotalTime>
  <Words>766</Words>
  <Application>Microsoft Office PowerPoint</Application>
  <PresentationFormat>Экран (4:3)</PresentationFormat>
  <Paragraphs>618</Paragraphs>
  <Slides>16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 Интерактивный кроссворд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           В каждой группе в кроссворде  есть первая и последняя буква названия устройства, найди среди цепочек букв недостающие!       </vt:lpstr>
      <vt:lpstr>«Засей поле». Разгадай кроссворд и «засей» словам свободные клетки поля</vt:lpstr>
      <vt:lpstr>.</vt:lpstr>
      <vt:lpstr>Найди цепочки слов, обозначающих устройства                                                 компьютера </vt:lpstr>
      <vt:lpstr>До свидания</vt:lpstr>
      <vt:lpstr>Используемые 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Интерактивный кроссворд</dc:title>
  <dc:creator>nighthawk</dc:creator>
  <cp:lastModifiedBy>nighthawk</cp:lastModifiedBy>
  <cp:revision>41</cp:revision>
  <dcterms:created xsi:type="dcterms:W3CDTF">2015-01-05T15:41:53Z</dcterms:created>
  <dcterms:modified xsi:type="dcterms:W3CDTF">2015-01-10T13:38:07Z</dcterms:modified>
</cp:coreProperties>
</file>