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3" r:id="rId9"/>
    <p:sldId id="262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89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2DCA0-EE76-4556-BA8D-7E8FD80AA4BD}" type="datetimeFigureOut">
              <a:rPr lang="ru-RU" smtClean="0"/>
              <a:t>09.01.2015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AB132-B020-4602-86C9-65C04A77E4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1657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2DCA0-EE76-4556-BA8D-7E8FD80AA4BD}" type="datetimeFigureOut">
              <a:rPr lang="ru-RU" smtClean="0"/>
              <a:t>09.01.2015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AB132-B020-4602-86C9-65C04A77E4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147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2DCA0-EE76-4556-BA8D-7E8FD80AA4BD}" type="datetimeFigureOut">
              <a:rPr lang="ru-RU" smtClean="0"/>
              <a:t>09.01.2015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AB132-B020-4602-86C9-65C04A77E4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6438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2DCA0-EE76-4556-BA8D-7E8FD80AA4BD}" type="datetimeFigureOut">
              <a:rPr lang="ru-RU" smtClean="0"/>
              <a:t>09.01.2015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AB132-B020-4602-86C9-65C04A77E4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387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2DCA0-EE76-4556-BA8D-7E8FD80AA4BD}" type="datetimeFigureOut">
              <a:rPr lang="ru-RU" smtClean="0"/>
              <a:t>09.01.2015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AB132-B020-4602-86C9-65C04A77E4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8711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2DCA0-EE76-4556-BA8D-7E8FD80AA4BD}" type="datetimeFigureOut">
              <a:rPr lang="ru-RU" smtClean="0"/>
              <a:t>09.01.2015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AB132-B020-4602-86C9-65C04A77E4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6793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2DCA0-EE76-4556-BA8D-7E8FD80AA4BD}" type="datetimeFigureOut">
              <a:rPr lang="ru-RU" smtClean="0"/>
              <a:t>09.01.2015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AB132-B020-4602-86C9-65C04A77E4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5143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2DCA0-EE76-4556-BA8D-7E8FD80AA4BD}" type="datetimeFigureOut">
              <a:rPr lang="ru-RU" smtClean="0"/>
              <a:t>09.01.2015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AB132-B020-4602-86C9-65C04A77E4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1550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2DCA0-EE76-4556-BA8D-7E8FD80AA4BD}" type="datetimeFigureOut">
              <a:rPr lang="ru-RU" smtClean="0"/>
              <a:t>09.01.2015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AB132-B020-4602-86C9-65C04A77E4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5104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2DCA0-EE76-4556-BA8D-7E8FD80AA4BD}" type="datetimeFigureOut">
              <a:rPr lang="ru-RU" smtClean="0"/>
              <a:t>09.01.2015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AB132-B020-4602-86C9-65C04A77E4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0698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2DCA0-EE76-4556-BA8D-7E8FD80AA4BD}" type="datetimeFigureOut">
              <a:rPr lang="ru-RU" smtClean="0"/>
              <a:t>09.01.2015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AB132-B020-4602-86C9-65C04A77E4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0619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12DCA0-EE76-4556-BA8D-7E8FD80AA4BD}" type="datetimeFigureOut">
              <a:rPr lang="ru-RU" smtClean="0"/>
              <a:t>09.01.2015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7AB132-B020-4602-86C9-65C04A77E4C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89756" y="94320"/>
            <a:ext cx="8964488" cy="6669360"/>
          </a:xfrm>
          <a:prstGeom prst="rect">
            <a:avLst/>
          </a:prstGeom>
          <a:noFill/>
          <a:ln w="180975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3973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" Target="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9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900igr.net/datai/geometrija/Konus-11-klass/0003-001-Za-ploschad-bokovoj-poverkhnosti-konusa-prinimaetsja-ploschad-ejo.png" TargetMode="External"/><Relationship Id="rId3" Type="http://schemas.openxmlformats.org/officeDocument/2006/relationships/hyperlink" Target="http://relef.ru/data/catalog/products/102714_1.jpg" TargetMode="External"/><Relationship Id="rId7" Type="http://schemas.openxmlformats.org/officeDocument/2006/relationships/hyperlink" Target="http://school.xvatit.com/images/8/84/16042011_0.png" TargetMode="External"/><Relationship Id="rId2" Type="http://schemas.openxmlformats.org/officeDocument/2006/relationships/hyperlink" Target="http://www.lemonthemovie.com/top-hat-clipart-15.pn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withfriendship.com/images/f/28206/equilateral-triangle.png" TargetMode="External"/><Relationship Id="rId5" Type="http://schemas.openxmlformats.org/officeDocument/2006/relationships/hyperlink" Target="http://www.supercoloring.com/sites/default/files/styles/coloring_medium/public/cif/2009/01/angle-9-coloring-page.jpg" TargetMode="External"/><Relationship Id="rId4" Type="http://schemas.openxmlformats.org/officeDocument/2006/relationships/hyperlink" Target="http://static.kharkovforum.com/customprofilepics/profilepic84502_4.gif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30318" y="1988840"/>
            <a:ext cx="7772400" cy="1470025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Геометрия в загадках</a:t>
            </a:r>
            <a:endParaRPr lang="ru-RU" sz="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11560" y="5989328"/>
            <a:ext cx="6400800" cy="694928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Интерактивный кроссворд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531021" y="6336792"/>
            <a:ext cx="612979" cy="521208"/>
          </a:xfrm>
          <a:prstGeom prst="actionButtonForwardNex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сведения 4">
            <a:hlinkClick r:id="rId2" action="ppaction://hlinksldjump" highlightClick="1"/>
          </p:cNvPr>
          <p:cNvSpPr/>
          <p:nvPr/>
        </p:nvSpPr>
        <p:spPr>
          <a:xfrm>
            <a:off x="7812360" y="6336792"/>
            <a:ext cx="612979" cy="521208"/>
          </a:xfrm>
          <a:prstGeom prst="actionButtonInformation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427984" y="3933056"/>
            <a:ext cx="4572000" cy="175432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alt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МКС(К)ОУ «Краснинская школа интернат VIII вида»,</a:t>
            </a:r>
            <a:endParaRPr lang="en-US" alt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Ленинск – Кузнецкий район,</a:t>
            </a:r>
          </a:p>
          <a:p>
            <a:r>
              <a:rPr lang="ru-RU" alt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Кемеровская область</a:t>
            </a:r>
          </a:p>
          <a:p>
            <a:r>
              <a:rPr lang="ru-RU" alt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Черепанова Елена Николаевна,</a:t>
            </a:r>
          </a:p>
          <a:p>
            <a:r>
              <a:rPr lang="ru-RU" alt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математики.</a:t>
            </a:r>
            <a:endParaRPr lang="en-US" alt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EE"/>
              </a:clrFrom>
              <a:clrTo>
                <a:srgbClr val="FFFFE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5384" y="693066"/>
            <a:ext cx="1440160" cy="144016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79100">
            <a:off x="1012825" y="397383"/>
            <a:ext cx="1963729" cy="1701899"/>
          </a:xfrm>
          <a:prstGeom prst="rect">
            <a:avLst/>
          </a:prstGeom>
        </p:spPr>
      </p:pic>
      <p:sp>
        <p:nvSpPr>
          <p:cNvPr id="10" name="Трапеция 9"/>
          <p:cNvSpPr/>
          <p:nvPr/>
        </p:nvSpPr>
        <p:spPr>
          <a:xfrm>
            <a:off x="611560" y="3363101"/>
            <a:ext cx="1584176" cy="1139909"/>
          </a:xfrm>
          <a:prstGeom prst="trapezoid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3814" y="3810485"/>
            <a:ext cx="1595501" cy="199946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1920" y="548680"/>
            <a:ext cx="2422459" cy="1728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3095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5" name="Группа 114"/>
          <p:cNvGrpSpPr/>
          <p:nvPr/>
        </p:nvGrpSpPr>
        <p:grpSpPr>
          <a:xfrm>
            <a:off x="78163" y="4645012"/>
            <a:ext cx="533350" cy="461665"/>
            <a:chOff x="2667502" y="640569"/>
            <a:chExt cx="533350" cy="461665"/>
          </a:xfrm>
        </p:grpSpPr>
        <p:sp>
          <p:nvSpPr>
            <p:cNvPr id="116" name="TextBox 115"/>
            <p:cNvSpPr txBox="1"/>
            <p:nvPr/>
          </p:nvSpPr>
          <p:spPr>
            <a:xfrm>
              <a:off x="2667502" y="640569"/>
              <a:ext cx="38985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dirty="0" smtClean="0">
                  <a:latin typeface="Arial Black" panose="020B0A04020102020204" pitchFamily="34" charset="0"/>
                </a:rPr>
                <a:t>8</a:t>
              </a:r>
              <a:endParaRPr lang="ru-RU" sz="2400" dirty="0">
                <a:latin typeface="Arial Black" panose="020B0A04020102020204" pitchFamily="34" charset="0"/>
              </a:endParaRPr>
            </a:p>
          </p:txBody>
        </p:sp>
        <p:sp>
          <p:nvSpPr>
            <p:cNvPr id="117" name="Нашивка 116"/>
            <p:cNvSpPr/>
            <p:nvPr/>
          </p:nvSpPr>
          <p:spPr>
            <a:xfrm>
              <a:off x="2862427" y="681253"/>
              <a:ext cx="338425" cy="358283"/>
            </a:xfrm>
            <a:prstGeom prst="chevron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51" name="Группа 50"/>
          <p:cNvGrpSpPr/>
          <p:nvPr/>
        </p:nvGrpSpPr>
        <p:grpSpPr>
          <a:xfrm>
            <a:off x="566398" y="692262"/>
            <a:ext cx="5277276" cy="4694694"/>
            <a:chOff x="1796172" y="476672"/>
            <a:chExt cx="6424604" cy="5990838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5007392" y="476672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" name="Прямоугольник 2"/>
            <p:cNvSpPr/>
            <p:nvPr/>
          </p:nvSpPr>
          <p:spPr>
            <a:xfrm>
              <a:off x="5466756" y="476672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5926120" y="476672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6385484" y="476672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6844848" y="476672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7304212" y="476672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7763576" y="476672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5007392" y="939921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5007392" y="1403170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5007392" y="1866419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5007392" y="2329668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5007392" y="3256166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4550192" y="1403170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5464592" y="1403170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5923956" y="1403170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2712375" y="279291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3171378" y="279291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3630381" y="279291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4089384" y="279291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4548387" y="279291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5464592" y="279291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5923956" y="279291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6383320" y="279291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6842684" y="279291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5007392" y="279291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4089384" y="2323619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4089384" y="3713366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4089384" y="325011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6842684" y="3256166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6842684" y="3719415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6842684" y="4182664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6842684" y="4645913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2253372" y="3252545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2253372" y="3712173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2253372" y="4171801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2253372" y="4631429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2253372" y="509105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2253372" y="6010310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2255175" y="5550685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2253372" y="279291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1796172" y="5550685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Прямоугольник 44"/>
            <p:cNvSpPr/>
            <p:nvPr/>
          </p:nvSpPr>
          <p:spPr>
            <a:xfrm>
              <a:off x="3173181" y="5550685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Прямоугольник 45"/>
            <p:cNvSpPr/>
            <p:nvPr/>
          </p:nvSpPr>
          <p:spPr>
            <a:xfrm>
              <a:off x="3632184" y="5550685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4091187" y="5550685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Прямоугольник 47"/>
            <p:cNvSpPr/>
            <p:nvPr/>
          </p:nvSpPr>
          <p:spPr>
            <a:xfrm>
              <a:off x="4550190" y="5550685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Прямоугольник 48"/>
            <p:cNvSpPr/>
            <p:nvPr/>
          </p:nvSpPr>
          <p:spPr>
            <a:xfrm>
              <a:off x="5009193" y="5550685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Прямоугольник 49"/>
            <p:cNvSpPr/>
            <p:nvPr/>
          </p:nvSpPr>
          <p:spPr>
            <a:xfrm>
              <a:off x="2714178" y="5550685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3175639" y="641123"/>
            <a:ext cx="4491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Arial Black" panose="020B0A04020102020204" pitchFamily="34" charset="0"/>
              </a:rPr>
              <a:t>Ц</a:t>
            </a:r>
            <a:endParaRPr lang="ru-RU" sz="2400" dirty="0">
              <a:latin typeface="Arial Black" panose="020B0A040201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563181" y="641123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И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3951004" y="641123"/>
            <a:ext cx="4315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Л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4329209" y="641123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И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4717032" y="641123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Н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5104855" y="641123"/>
            <a:ext cx="4427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Д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5494281" y="641123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Р</a:t>
            </a:r>
          </a:p>
        </p:txBody>
      </p:sp>
      <p:sp>
        <p:nvSpPr>
          <p:cNvPr id="64" name="Прямоугольник 63"/>
          <p:cNvSpPr/>
          <p:nvPr/>
        </p:nvSpPr>
        <p:spPr>
          <a:xfrm>
            <a:off x="3783754" y="4577571"/>
            <a:ext cx="4870820" cy="181588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Impact" panose="020B0806030902050204" pitchFamily="34" charset="0"/>
              </a:rPr>
              <a:t>На полу квадратном крыша </a:t>
            </a:r>
            <a:r>
              <a:rPr lang="ru-RU" sz="2800" dirty="0">
                <a:latin typeface="Impact" panose="020B0806030902050204" pitchFamily="34" charset="0"/>
              </a:rPr>
              <a:t/>
            </a:r>
            <a:br>
              <a:rPr lang="ru-RU" sz="2800" dirty="0">
                <a:latin typeface="Impact" panose="020B0806030902050204" pitchFamily="34" charset="0"/>
              </a:rPr>
            </a:br>
            <a:r>
              <a:rPr lang="ru-RU" sz="2800" dirty="0" smtClean="0">
                <a:latin typeface="Impact" panose="020B0806030902050204" pitchFamily="34" charset="0"/>
              </a:rPr>
              <a:t>Всех вокруг барханов выше, </a:t>
            </a:r>
            <a:r>
              <a:rPr lang="ru-RU" sz="2800" dirty="0">
                <a:latin typeface="Impact" panose="020B0806030902050204" pitchFamily="34" charset="0"/>
              </a:rPr>
              <a:t/>
            </a:r>
            <a:br>
              <a:rPr lang="ru-RU" sz="2800" dirty="0">
                <a:latin typeface="Impact" panose="020B0806030902050204" pitchFamily="34" charset="0"/>
              </a:rPr>
            </a:br>
            <a:r>
              <a:rPr lang="ru-RU" sz="2800" dirty="0" smtClean="0">
                <a:latin typeface="Impact" panose="020B0806030902050204" pitchFamily="34" charset="0"/>
              </a:rPr>
              <a:t>И под нею фараон </a:t>
            </a:r>
          </a:p>
          <a:p>
            <a:pPr algn="ctr"/>
            <a:r>
              <a:rPr lang="ru-RU" sz="2800" dirty="0" smtClean="0">
                <a:latin typeface="Impact" panose="020B0806030902050204" pitchFamily="34" charset="0"/>
              </a:rPr>
              <a:t>Свой загробный смотрит сон.</a:t>
            </a:r>
            <a:endParaRPr lang="ru-RU" sz="2800" dirty="0">
              <a:latin typeface="Impact" panose="020B080603090205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3179647" y="1003264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И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3195265" y="1366616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Р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3195677" y="1727546"/>
            <a:ext cx="4090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К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3204493" y="2089687"/>
            <a:ext cx="3914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У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3164419" y="2472999"/>
            <a:ext cx="4315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Л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3188463" y="2813968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Ь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2811829" y="1366616"/>
            <a:ext cx="4090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К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3577099" y="1366616"/>
            <a:ext cx="3914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У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3942904" y="1366616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Г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2448336" y="2089687"/>
            <a:ext cx="3914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У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2449940" y="2472999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Г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2423490" y="2817717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О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2428299" y="3181731"/>
            <a:ext cx="4315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Л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926048" y="2472999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Т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1290874" y="2472999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Р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1655700" y="2472999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Е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2020526" y="2472999"/>
            <a:ext cx="3914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У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2781532" y="2472999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О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3503872" y="2472999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Ь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3884728" y="2472999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Н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4283216" y="2472999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И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4689178" y="2472999"/>
            <a:ext cx="4090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К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4673148" y="2841304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О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4673148" y="3209609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Н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4697994" y="3577914"/>
            <a:ext cx="3914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У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4681964" y="3946217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С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923204" y="2830711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Р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915189" y="3188423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А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906373" y="3546135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П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923204" y="3903847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Е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902365" y="4261559"/>
            <a:ext cx="4491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Ц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914388" y="4640541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И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914388" y="4976981"/>
            <a:ext cx="4251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Я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522163" y="4640541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П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1312977" y="4640541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Р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1674722" y="4640541"/>
            <a:ext cx="3656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А</a:t>
            </a:r>
          </a:p>
        </p:txBody>
      </p:sp>
      <p:sp>
        <p:nvSpPr>
          <p:cNvPr id="111" name="TextBox 110"/>
          <p:cNvSpPr txBox="1"/>
          <p:nvPr/>
        </p:nvSpPr>
        <p:spPr>
          <a:xfrm>
            <a:off x="1994671" y="4640541"/>
            <a:ext cx="4748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М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2423742" y="4640541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И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2819149" y="4640541"/>
            <a:ext cx="4427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Д</a:t>
            </a:r>
          </a:p>
        </p:txBody>
      </p:sp>
      <p:sp>
        <p:nvSpPr>
          <p:cNvPr id="114" name="TextBox 113"/>
          <p:cNvSpPr txBox="1"/>
          <p:nvPr/>
        </p:nvSpPr>
        <p:spPr>
          <a:xfrm>
            <a:off x="3216163" y="4640541"/>
            <a:ext cx="3656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А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8070" y="1050545"/>
            <a:ext cx="4165930" cy="2973265"/>
          </a:xfrm>
          <a:prstGeom prst="rect">
            <a:avLst/>
          </a:prstGeom>
        </p:spPr>
      </p:pic>
      <p:sp>
        <p:nvSpPr>
          <p:cNvPr id="29" name="Управляющая кнопка: документ 28">
            <a:hlinkClick r:id="" action="ppaction://hlinkshowjump?jump=endshow" highlightClick="1"/>
          </p:cNvPr>
          <p:cNvSpPr/>
          <p:nvPr/>
        </p:nvSpPr>
        <p:spPr>
          <a:xfrm>
            <a:off x="8622792" y="6336792"/>
            <a:ext cx="521208" cy="521208"/>
          </a:xfrm>
          <a:prstGeom prst="actionButtonDocumen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3222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пирамид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00"/>
                            </p:stCondLst>
                            <p:childTnLst>
                              <p:par>
                                <p:cTn id="4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700"/>
                            </p:stCondLst>
                            <p:childTnLst>
                              <p:par>
                                <p:cTn id="4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</p:childTnLst>
        </p:cTn>
      </p:par>
    </p:tnLst>
    <p:bldLst>
      <p:bldP spid="64" grpId="0" animBg="1"/>
      <p:bldP spid="64" grpId="1" animBg="1"/>
      <p:bldP spid="108" grpId="0"/>
      <p:bldP spid="109" grpId="0"/>
      <p:bldP spid="110" grpId="0"/>
      <p:bldP spid="111" grpId="0"/>
      <p:bldP spid="112" grpId="0"/>
      <p:bldP spid="113" grpId="0"/>
      <p:bldP spid="1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4260" y="998051"/>
            <a:ext cx="87702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www.lemonthemovie.com/top-hat-clipart-15.png</a:t>
            </a:r>
            <a:r>
              <a:rPr lang="ru-RU" dirty="0" smtClean="0"/>
              <a:t> - цилиндр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4260" y="1366081"/>
            <a:ext cx="82089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relef.ru/data/catalog/products/102714_1.jpg</a:t>
            </a:r>
            <a:r>
              <a:rPr lang="ru-RU" dirty="0" smtClean="0"/>
              <a:t> - циркуль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94260" y="1734111"/>
            <a:ext cx="83381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static.kharkovforum.com/customprofilepics/profilepic84502_4.gif</a:t>
            </a:r>
            <a:r>
              <a:rPr lang="ru-RU" dirty="0" smtClean="0"/>
              <a:t>  - круг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94260" y="2102141"/>
            <a:ext cx="86409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www.supercoloring.com/sites/default/files/styles/coloring_medium/public/cif/2009/01/angle-9-coloring-page.jpg</a:t>
            </a:r>
            <a:r>
              <a:rPr lang="ru-RU" dirty="0" smtClean="0"/>
              <a:t> - угол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94260" y="2747170"/>
            <a:ext cx="87702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6"/>
              </a:rPr>
              <a:t>https://</a:t>
            </a:r>
            <a:r>
              <a:rPr lang="en-US" dirty="0" smtClean="0">
                <a:hlinkClick r:id="rId6"/>
              </a:rPr>
              <a:t>www.withfriendship.com/images/f/28206/equilateral-triangle.png</a:t>
            </a:r>
            <a:r>
              <a:rPr lang="ru-RU" dirty="0" smtClean="0"/>
              <a:t> - треугольник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94260" y="3115200"/>
            <a:ext cx="85819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7"/>
              </a:rPr>
              <a:t>http://</a:t>
            </a:r>
            <a:r>
              <a:rPr lang="en-US" dirty="0" smtClean="0">
                <a:hlinkClick r:id="rId7"/>
              </a:rPr>
              <a:t>school.xvatit.com/images/8/84/16042011_0.png</a:t>
            </a:r>
            <a:r>
              <a:rPr lang="ru-RU" dirty="0" smtClean="0"/>
              <a:t> - трапеция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94260" y="3483230"/>
            <a:ext cx="87259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8"/>
              </a:rPr>
              <a:t>http://</a:t>
            </a:r>
            <a:r>
              <a:rPr lang="en-US" dirty="0" smtClean="0">
                <a:hlinkClick r:id="rId8"/>
              </a:rPr>
              <a:t>900igr.net/datai/geometrija/Konus-11-klass/0003-001-Za-ploschad-bokovoj-poverkhnosti-konusa-prinimaetsja-ploschad-ejo.png</a:t>
            </a:r>
            <a:r>
              <a:rPr lang="ru-RU" dirty="0" smtClean="0"/>
              <a:t> - конус</a:t>
            </a:r>
            <a:endParaRPr lang="ru-RU" dirty="0"/>
          </a:p>
        </p:txBody>
      </p:sp>
      <p:sp>
        <p:nvSpPr>
          <p:cNvPr id="10" name="Управляющая кнопка: в начало 9">
            <a:hlinkClick r:id="" action="ppaction://hlinkshowjump?jump=firstslide" highlightClick="1"/>
          </p:cNvPr>
          <p:cNvSpPr/>
          <p:nvPr/>
        </p:nvSpPr>
        <p:spPr>
          <a:xfrm>
            <a:off x="8622792" y="6336792"/>
            <a:ext cx="521208" cy="521208"/>
          </a:xfrm>
          <a:prstGeom prst="actionButtonBeginning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2515187" y="461863"/>
            <a:ext cx="41136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Arial Black" panose="020B0A04020102020204" pitchFamily="34" charset="0"/>
              </a:rPr>
              <a:t>Интернет – источники:</a:t>
            </a:r>
            <a:endParaRPr lang="ru-RU" sz="24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0880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177281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188640"/>
            <a:ext cx="855986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Рекомендации по работе с кроссвордом:</a:t>
            </a:r>
          </a:p>
          <a:p>
            <a:pPr algn="ctr"/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Разгадывайте загадку.</a:t>
            </a:r>
          </a:p>
          <a:p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  Нажимаете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прямоугольник с загадкой,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сетке кроссворда появляется слово.</a:t>
            </a:r>
          </a:p>
          <a:p>
            <a:pPr marL="514350" indent="-514350">
              <a:buAutoNum type="arabicPeriod"/>
            </a:pP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управляющей кнопке         переходите на следующий слайд.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622792" y="6357748"/>
            <a:ext cx="521208" cy="500252"/>
          </a:xfrm>
          <a:prstGeom prst="actionButtonForwardNex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5148064" y="3140968"/>
            <a:ext cx="521208" cy="500252"/>
          </a:xfrm>
          <a:prstGeom prst="actionButtonForwardNex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203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Группа 50"/>
          <p:cNvGrpSpPr/>
          <p:nvPr/>
        </p:nvGrpSpPr>
        <p:grpSpPr>
          <a:xfrm>
            <a:off x="566398" y="692262"/>
            <a:ext cx="5277276" cy="4694694"/>
            <a:chOff x="1796172" y="476672"/>
            <a:chExt cx="6424604" cy="5990838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5007392" y="476672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" name="Прямоугольник 2"/>
            <p:cNvSpPr/>
            <p:nvPr/>
          </p:nvSpPr>
          <p:spPr>
            <a:xfrm>
              <a:off x="5466756" y="476672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5926120" y="476672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6385484" y="476672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6844848" y="476672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7304212" y="476672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7763576" y="476672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5007392" y="939921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5007392" y="1403170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5007392" y="1866419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5007392" y="2329668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5007392" y="3256166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4550192" y="1403170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5464592" y="1403170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5923956" y="1403170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2712375" y="279291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3171378" y="279291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3630381" y="279291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4089384" y="279291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4548387" y="279291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5464592" y="279291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5923956" y="279291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6383320" y="279291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6842684" y="279291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5007392" y="279291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4089384" y="2323619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4089384" y="3713366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4089384" y="325011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6842684" y="3256166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6842684" y="3719415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6842684" y="4182664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6842684" y="4645913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2253372" y="3252545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2253372" y="3712173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2253372" y="4171801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2253372" y="4631429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2253372" y="509105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2253372" y="6010310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2255175" y="5550685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2253372" y="279291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1796172" y="5550685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Прямоугольник 44"/>
            <p:cNvSpPr/>
            <p:nvPr/>
          </p:nvSpPr>
          <p:spPr>
            <a:xfrm>
              <a:off x="3173181" y="5550685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Прямоугольник 45"/>
            <p:cNvSpPr/>
            <p:nvPr/>
          </p:nvSpPr>
          <p:spPr>
            <a:xfrm>
              <a:off x="3632184" y="5550685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4091187" y="5550685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Прямоугольник 47"/>
            <p:cNvSpPr/>
            <p:nvPr/>
          </p:nvSpPr>
          <p:spPr>
            <a:xfrm>
              <a:off x="4550190" y="5550685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Прямоугольник 48"/>
            <p:cNvSpPr/>
            <p:nvPr/>
          </p:nvSpPr>
          <p:spPr>
            <a:xfrm>
              <a:off x="5009193" y="5550685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Прямоугольник 49"/>
            <p:cNvSpPr/>
            <p:nvPr/>
          </p:nvSpPr>
          <p:spPr>
            <a:xfrm>
              <a:off x="2714178" y="5550685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3167342" y="641123"/>
            <a:ext cx="4491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Arial Black" panose="020B0A04020102020204" pitchFamily="34" charset="0"/>
              </a:rPr>
              <a:t>Ц</a:t>
            </a:r>
            <a:endParaRPr lang="ru-RU" sz="2400" dirty="0">
              <a:latin typeface="Arial Black" panose="020B0A040201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563181" y="641123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И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3951004" y="641123"/>
            <a:ext cx="4315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Л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4329209" y="641123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И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4717032" y="641123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Н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5104855" y="641123"/>
            <a:ext cx="4427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Д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5494281" y="641123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Р</a:t>
            </a:r>
          </a:p>
        </p:txBody>
      </p:sp>
      <p:grpSp>
        <p:nvGrpSpPr>
          <p:cNvPr id="60" name="Группа 59"/>
          <p:cNvGrpSpPr/>
          <p:nvPr/>
        </p:nvGrpSpPr>
        <p:grpSpPr>
          <a:xfrm>
            <a:off x="2601900" y="640569"/>
            <a:ext cx="562157" cy="461665"/>
            <a:chOff x="2601900" y="640569"/>
            <a:chExt cx="562157" cy="461665"/>
          </a:xfrm>
        </p:grpSpPr>
        <p:sp>
          <p:nvSpPr>
            <p:cNvPr id="29" name="TextBox 28"/>
            <p:cNvSpPr txBox="1"/>
            <p:nvPr/>
          </p:nvSpPr>
          <p:spPr>
            <a:xfrm>
              <a:off x="2601900" y="640569"/>
              <a:ext cx="38985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dirty="0" smtClean="0">
                  <a:latin typeface="Arial Black" panose="020B0A04020102020204" pitchFamily="34" charset="0"/>
                </a:rPr>
                <a:t>1</a:t>
              </a:r>
              <a:endParaRPr lang="ru-RU" sz="2400" dirty="0">
                <a:latin typeface="Arial Black" panose="020B0A04020102020204" pitchFamily="34" charset="0"/>
              </a:endParaRPr>
            </a:p>
          </p:txBody>
        </p:sp>
        <p:sp>
          <p:nvSpPr>
            <p:cNvPr id="9" name="Нашивка 8"/>
            <p:cNvSpPr/>
            <p:nvPr/>
          </p:nvSpPr>
          <p:spPr>
            <a:xfrm>
              <a:off x="2825632" y="692261"/>
              <a:ext cx="338425" cy="358283"/>
            </a:xfrm>
            <a:prstGeom prst="chevron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64" name="Прямоугольник 63"/>
          <p:cNvSpPr/>
          <p:nvPr/>
        </p:nvSpPr>
        <p:spPr>
          <a:xfrm>
            <a:off x="4203988" y="4623976"/>
            <a:ext cx="4572000" cy="181588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ru-RU" sz="2800" dirty="0">
                <a:latin typeface="Impact" panose="020B0806030902050204" pitchFamily="34" charset="0"/>
              </a:rPr>
              <a:t>У батона колбасы </a:t>
            </a:r>
            <a:br>
              <a:rPr lang="ru-RU" sz="2800" dirty="0">
                <a:latin typeface="Impact" panose="020B0806030902050204" pitchFamily="34" charset="0"/>
              </a:rPr>
            </a:br>
            <a:r>
              <a:rPr lang="ru-RU" sz="2800" dirty="0">
                <a:latin typeface="Impact" panose="020B0806030902050204" pitchFamily="34" charset="0"/>
              </a:rPr>
              <a:t>Мы отрезали носы,</a:t>
            </a:r>
            <a:br>
              <a:rPr lang="ru-RU" sz="2800" dirty="0">
                <a:latin typeface="Impact" panose="020B0806030902050204" pitchFamily="34" charset="0"/>
              </a:rPr>
            </a:br>
            <a:r>
              <a:rPr lang="ru-RU" sz="2800" dirty="0">
                <a:latin typeface="Impact" panose="020B0806030902050204" pitchFamily="34" charset="0"/>
              </a:rPr>
              <a:t>Он теперь – мужская шляпа</a:t>
            </a:r>
            <a:br>
              <a:rPr lang="ru-RU" sz="2800" dirty="0">
                <a:latin typeface="Impact" panose="020B0806030902050204" pitchFamily="34" charset="0"/>
              </a:rPr>
            </a:br>
            <a:r>
              <a:rPr lang="ru-RU" sz="2800" dirty="0">
                <a:latin typeface="Impact" panose="020B0806030902050204" pitchFamily="34" charset="0"/>
              </a:rPr>
              <a:t>Удивительной красы</a:t>
            </a:r>
            <a:r>
              <a:rPr lang="ru-RU" sz="2800" dirty="0" smtClean="0">
                <a:latin typeface="Impact" panose="020B0806030902050204" pitchFamily="34" charset="0"/>
              </a:rPr>
              <a:t>.</a:t>
            </a:r>
            <a:endParaRPr lang="ru-RU" sz="2800" dirty="0">
              <a:latin typeface="Impact" panose="020B0806030902050204" pitchFamily="34" charset="0"/>
            </a:endParaRPr>
          </a:p>
        </p:txBody>
      </p:sp>
      <p:sp>
        <p:nvSpPr>
          <p:cNvPr id="65" name="Управляющая кнопка: далее 64">
            <a:hlinkClick r:id="" action="ppaction://hlinkshowjump?jump=nextslide" highlightClick="1"/>
          </p:cNvPr>
          <p:cNvSpPr/>
          <p:nvPr/>
        </p:nvSpPr>
        <p:spPr>
          <a:xfrm>
            <a:off x="8622792" y="6357748"/>
            <a:ext cx="521208" cy="500252"/>
          </a:xfrm>
          <a:prstGeom prst="actionButtonForwardNex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" name="Рисунок 60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779003">
            <a:off x="5577162" y="1266763"/>
            <a:ext cx="3006343" cy="2650593"/>
          </a:xfrm>
          <a:prstGeom prst="rect">
            <a:avLst/>
          </a:prstGeom>
          <a:effectLst>
            <a:softEdge rad="31750"/>
          </a:effectLst>
        </p:spPr>
      </p:pic>
    </p:spTree>
    <p:extLst>
      <p:ext uri="{BB962C8B-B14F-4D97-AF65-F5344CB8AC3E}">
        <p14:creationId xmlns:p14="http://schemas.microsoft.com/office/powerpoint/2010/main" val="1941124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цилиндр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00"/>
                            </p:stCondLst>
                            <p:childTnLst>
                              <p:par>
                                <p:cTn id="4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700"/>
                            </p:stCondLst>
                            <p:childTnLst>
                              <p:par>
                                <p:cTn id="4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</p:childTnLst>
        </p:cTn>
      </p:par>
    </p:tnLst>
    <p:bldLst>
      <p:bldP spid="52" grpId="0"/>
      <p:bldP spid="53" grpId="0"/>
      <p:bldP spid="54" grpId="0"/>
      <p:bldP spid="55" grpId="0"/>
      <p:bldP spid="56" grpId="0"/>
      <p:bldP spid="57" grpId="0"/>
      <p:bldP spid="58" grpId="0"/>
      <p:bldP spid="64" grpId="0" animBg="1"/>
      <p:bldP spid="64" grpId="1" animBg="1"/>
      <p:bldP spid="6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Группа 50"/>
          <p:cNvGrpSpPr/>
          <p:nvPr/>
        </p:nvGrpSpPr>
        <p:grpSpPr>
          <a:xfrm>
            <a:off x="566398" y="692262"/>
            <a:ext cx="5277276" cy="4694694"/>
            <a:chOff x="1796172" y="476672"/>
            <a:chExt cx="6424604" cy="5990838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5007392" y="476672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" name="Прямоугольник 2"/>
            <p:cNvSpPr/>
            <p:nvPr/>
          </p:nvSpPr>
          <p:spPr>
            <a:xfrm>
              <a:off x="5466756" y="476672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5926120" y="476672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6385484" y="476672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6844848" y="476672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7304212" y="476672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7763576" y="476672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5007392" y="939921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5007392" y="1403170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5007392" y="1866419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5007392" y="2329668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5007392" y="3256166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4550192" y="1403170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5464592" y="1403170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5923956" y="1403170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2712375" y="279291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3171378" y="279291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3630381" y="279291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4089384" y="279291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4548387" y="279291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5464592" y="279291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5923956" y="279291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6383320" y="279291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6842684" y="279291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5007392" y="279291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4089384" y="2323619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4089384" y="3713366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4089384" y="325011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6842684" y="3256166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6842684" y="3719415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6842684" y="4182664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6842684" y="4645913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2253372" y="3252545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2253372" y="3712173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2253372" y="4171801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2253372" y="4631429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2253372" y="509105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2253372" y="6010310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2255175" y="5550685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2253372" y="279291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1796172" y="5550685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Прямоугольник 44"/>
            <p:cNvSpPr/>
            <p:nvPr/>
          </p:nvSpPr>
          <p:spPr>
            <a:xfrm>
              <a:off x="3173181" y="5550685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Прямоугольник 45"/>
            <p:cNvSpPr/>
            <p:nvPr/>
          </p:nvSpPr>
          <p:spPr>
            <a:xfrm>
              <a:off x="3632184" y="5550685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4091187" y="5550685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Прямоугольник 47"/>
            <p:cNvSpPr/>
            <p:nvPr/>
          </p:nvSpPr>
          <p:spPr>
            <a:xfrm>
              <a:off x="4550190" y="5550685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Прямоугольник 48"/>
            <p:cNvSpPr/>
            <p:nvPr/>
          </p:nvSpPr>
          <p:spPr>
            <a:xfrm>
              <a:off x="5009193" y="5550685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Прямоугольник 49"/>
            <p:cNvSpPr/>
            <p:nvPr/>
          </p:nvSpPr>
          <p:spPr>
            <a:xfrm>
              <a:off x="2714178" y="5550685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3175639" y="641123"/>
            <a:ext cx="4491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Arial Black" panose="020B0A04020102020204" pitchFamily="34" charset="0"/>
              </a:rPr>
              <a:t>Ц</a:t>
            </a:r>
            <a:endParaRPr lang="ru-RU" sz="2400" dirty="0">
              <a:latin typeface="Arial Black" panose="020B0A040201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563181" y="641123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И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3951004" y="641123"/>
            <a:ext cx="4315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Л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4329209" y="641123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И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4717032" y="641123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Н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5104855" y="641123"/>
            <a:ext cx="4427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Д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5494281" y="641123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Р</a:t>
            </a:r>
          </a:p>
        </p:txBody>
      </p:sp>
      <p:sp>
        <p:nvSpPr>
          <p:cNvPr id="64" name="Прямоугольник 63"/>
          <p:cNvSpPr/>
          <p:nvPr/>
        </p:nvSpPr>
        <p:spPr>
          <a:xfrm>
            <a:off x="4203988" y="4623976"/>
            <a:ext cx="4572000" cy="181588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ru-RU" sz="2800" dirty="0" smtClean="0">
                <a:latin typeface="Impact" panose="020B0806030902050204" pitchFamily="34" charset="0"/>
              </a:rPr>
              <a:t>Ноги очень интересны  </a:t>
            </a:r>
            <a:r>
              <a:rPr lang="ru-RU" sz="2800" dirty="0">
                <a:latin typeface="Impact" panose="020B0806030902050204" pitchFamily="34" charset="0"/>
              </a:rPr>
              <a:t/>
            </a:r>
            <a:br>
              <a:rPr lang="ru-RU" sz="2800" dirty="0">
                <a:latin typeface="Impact" panose="020B0806030902050204" pitchFamily="34" charset="0"/>
              </a:rPr>
            </a:br>
            <a:r>
              <a:rPr lang="ru-RU" sz="2800" dirty="0" smtClean="0">
                <a:latin typeface="Impact" panose="020B0806030902050204" pitchFamily="34" charset="0"/>
              </a:rPr>
              <a:t>У таинственного друга:</a:t>
            </a:r>
            <a:r>
              <a:rPr lang="ru-RU" sz="2800" dirty="0">
                <a:latin typeface="Impact" panose="020B0806030902050204" pitchFamily="34" charset="0"/>
              </a:rPr>
              <a:t/>
            </a:r>
            <a:br>
              <a:rPr lang="ru-RU" sz="2800" dirty="0">
                <a:latin typeface="Impact" panose="020B0806030902050204" pitchFamily="34" charset="0"/>
              </a:rPr>
            </a:br>
            <a:r>
              <a:rPr lang="ru-RU" sz="2800" dirty="0" smtClean="0">
                <a:latin typeface="Impact" panose="020B0806030902050204" pitchFamily="34" charset="0"/>
              </a:rPr>
              <a:t>Если правая на месте,</a:t>
            </a:r>
            <a:r>
              <a:rPr lang="ru-RU" sz="2800" dirty="0">
                <a:latin typeface="Impact" panose="020B0806030902050204" pitchFamily="34" charset="0"/>
              </a:rPr>
              <a:t/>
            </a:r>
            <a:br>
              <a:rPr lang="ru-RU" sz="2800" dirty="0">
                <a:latin typeface="Impact" panose="020B0806030902050204" pitchFamily="34" charset="0"/>
              </a:rPr>
            </a:br>
            <a:r>
              <a:rPr lang="ru-RU" sz="2800" dirty="0" smtClean="0">
                <a:latin typeface="Impact" panose="020B0806030902050204" pitchFamily="34" charset="0"/>
              </a:rPr>
              <a:t>То другая ходит кругом.</a:t>
            </a:r>
            <a:endParaRPr lang="ru-RU" sz="2800" dirty="0">
              <a:latin typeface="Impact" panose="020B0806030902050204" pitchFamily="34" charset="0"/>
            </a:endParaRPr>
          </a:p>
        </p:txBody>
      </p:sp>
      <p:sp>
        <p:nvSpPr>
          <p:cNvPr id="65" name="Управляющая кнопка: далее 64">
            <a:hlinkClick r:id="" action="ppaction://hlinkshowjump?jump=nextslide" highlightClick="1"/>
          </p:cNvPr>
          <p:cNvSpPr/>
          <p:nvPr/>
        </p:nvSpPr>
        <p:spPr>
          <a:xfrm>
            <a:off x="8622792" y="6357748"/>
            <a:ext cx="521208" cy="500252"/>
          </a:xfrm>
          <a:prstGeom prst="actionButtonForwardNex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TextBox 61"/>
          <p:cNvSpPr txBox="1"/>
          <p:nvPr/>
        </p:nvSpPr>
        <p:spPr>
          <a:xfrm>
            <a:off x="3179647" y="1003264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И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3196478" y="1365405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Р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3195677" y="1727546"/>
            <a:ext cx="4090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К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3204493" y="2089687"/>
            <a:ext cx="3914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У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3184456" y="2451828"/>
            <a:ext cx="4315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Л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3188463" y="2813968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Ь</a:t>
            </a:r>
          </a:p>
        </p:txBody>
      </p:sp>
      <p:grpSp>
        <p:nvGrpSpPr>
          <p:cNvPr id="61" name="Группа 60"/>
          <p:cNvGrpSpPr/>
          <p:nvPr/>
        </p:nvGrpSpPr>
        <p:grpSpPr>
          <a:xfrm>
            <a:off x="3206971" y="92641"/>
            <a:ext cx="389850" cy="569258"/>
            <a:chOff x="3206971" y="92641"/>
            <a:chExt cx="389850" cy="569258"/>
          </a:xfrm>
        </p:grpSpPr>
        <p:sp>
          <p:nvSpPr>
            <p:cNvPr id="29" name="TextBox 28"/>
            <p:cNvSpPr txBox="1"/>
            <p:nvPr/>
          </p:nvSpPr>
          <p:spPr>
            <a:xfrm>
              <a:off x="3206971" y="92641"/>
              <a:ext cx="38985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dirty="0">
                  <a:latin typeface="Arial Black" panose="020B0A04020102020204" pitchFamily="34" charset="0"/>
                </a:rPr>
                <a:t>2</a:t>
              </a:r>
            </a:p>
          </p:txBody>
        </p:sp>
        <p:sp>
          <p:nvSpPr>
            <p:cNvPr id="70" name="Нашивка 69"/>
            <p:cNvSpPr/>
            <p:nvPr/>
          </p:nvSpPr>
          <p:spPr>
            <a:xfrm rot="5400000">
              <a:off x="3222710" y="313545"/>
              <a:ext cx="338425" cy="358283"/>
            </a:xfrm>
            <a:prstGeom prst="chevron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09392" y="1102788"/>
            <a:ext cx="3251039" cy="3296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1351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циркуль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"/>
                            </p:stCondLst>
                            <p:childTnLst>
                              <p:par>
                                <p:cTn id="3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600"/>
                            </p:stCondLst>
                            <p:childTnLst>
                              <p:par>
                                <p:cTn id="44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</p:childTnLst>
        </p:cTn>
      </p:par>
    </p:tnLst>
    <p:bldLst>
      <p:bldP spid="64" grpId="0" animBg="1"/>
      <p:bldP spid="64" grpId="1" animBg="1"/>
      <p:bldP spid="65" grpId="0" animBg="1"/>
      <p:bldP spid="62" grpId="0"/>
      <p:bldP spid="63" grpId="0"/>
      <p:bldP spid="66" grpId="0"/>
      <p:bldP spid="67" grpId="0"/>
      <p:bldP spid="68" grpId="0"/>
      <p:bldP spid="6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Группа 50"/>
          <p:cNvGrpSpPr/>
          <p:nvPr/>
        </p:nvGrpSpPr>
        <p:grpSpPr>
          <a:xfrm>
            <a:off x="566398" y="692262"/>
            <a:ext cx="5277276" cy="4694694"/>
            <a:chOff x="1796172" y="476672"/>
            <a:chExt cx="6424604" cy="5990838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5007392" y="476672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" name="Прямоугольник 2"/>
            <p:cNvSpPr/>
            <p:nvPr/>
          </p:nvSpPr>
          <p:spPr>
            <a:xfrm>
              <a:off x="5466756" y="476672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5926120" y="476672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6385484" y="476672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6844848" y="476672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7304212" y="476672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7763576" y="476672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5007392" y="939921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5007392" y="1403170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5007392" y="1866419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5007392" y="2329668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5007392" y="3256166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4550192" y="1403170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5464592" y="1403170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5923956" y="1403170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2712375" y="279291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3171378" y="279291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3630381" y="279291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4089384" y="279291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4548387" y="279291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5464592" y="279291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5923956" y="279291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6383320" y="279291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6842684" y="279291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5007392" y="279291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4089384" y="2323619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4089384" y="3713366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4089384" y="325011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6842684" y="3256166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6842684" y="3719415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6842684" y="4182664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6842684" y="4645913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2253372" y="3252545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2253372" y="3712173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2253372" y="4171801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2253372" y="4631429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2253372" y="509105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2253372" y="6010310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2255175" y="5550685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2253372" y="279291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1796172" y="5550685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Прямоугольник 44"/>
            <p:cNvSpPr/>
            <p:nvPr/>
          </p:nvSpPr>
          <p:spPr>
            <a:xfrm>
              <a:off x="3173181" y="5550685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Прямоугольник 45"/>
            <p:cNvSpPr/>
            <p:nvPr/>
          </p:nvSpPr>
          <p:spPr>
            <a:xfrm>
              <a:off x="3632184" y="5550685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4091187" y="5550685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Прямоугольник 47"/>
            <p:cNvSpPr/>
            <p:nvPr/>
          </p:nvSpPr>
          <p:spPr>
            <a:xfrm>
              <a:off x="4550190" y="5550685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Прямоугольник 48"/>
            <p:cNvSpPr/>
            <p:nvPr/>
          </p:nvSpPr>
          <p:spPr>
            <a:xfrm>
              <a:off x="5009193" y="5550685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Прямоугольник 49"/>
            <p:cNvSpPr/>
            <p:nvPr/>
          </p:nvSpPr>
          <p:spPr>
            <a:xfrm>
              <a:off x="2714178" y="5550685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3175639" y="641123"/>
            <a:ext cx="4491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Arial Black" panose="020B0A04020102020204" pitchFamily="34" charset="0"/>
              </a:rPr>
              <a:t>Ц</a:t>
            </a:r>
            <a:endParaRPr lang="ru-RU" sz="2400" dirty="0">
              <a:latin typeface="Arial Black" panose="020B0A040201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563181" y="641123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И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3951004" y="641123"/>
            <a:ext cx="4315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Л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4329209" y="641123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И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4717032" y="641123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Н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5104855" y="641123"/>
            <a:ext cx="4427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Д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5494281" y="641123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Р</a:t>
            </a:r>
          </a:p>
        </p:txBody>
      </p:sp>
      <p:sp>
        <p:nvSpPr>
          <p:cNvPr id="64" name="Прямоугольник 63"/>
          <p:cNvSpPr/>
          <p:nvPr/>
        </p:nvSpPr>
        <p:spPr>
          <a:xfrm>
            <a:off x="4082574" y="4417672"/>
            <a:ext cx="4572000" cy="224676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ru-RU" sz="2800" dirty="0" smtClean="0">
                <a:latin typeface="Impact" panose="020B0806030902050204" pitchFamily="34" charset="0"/>
              </a:rPr>
              <a:t>Нет углов у меня, </a:t>
            </a:r>
            <a:r>
              <a:rPr lang="ru-RU" sz="2800" dirty="0">
                <a:latin typeface="Impact" panose="020B0806030902050204" pitchFamily="34" charset="0"/>
              </a:rPr>
              <a:t/>
            </a:r>
            <a:br>
              <a:rPr lang="ru-RU" sz="2800" dirty="0">
                <a:latin typeface="Impact" panose="020B0806030902050204" pitchFamily="34" charset="0"/>
              </a:rPr>
            </a:br>
            <a:r>
              <a:rPr lang="ru-RU" sz="2800" dirty="0" smtClean="0">
                <a:latin typeface="Impact" panose="020B0806030902050204" pitchFamily="34" charset="0"/>
              </a:rPr>
              <a:t>И похож на блюдце я,</a:t>
            </a:r>
            <a:r>
              <a:rPr lang="ru-RU" sz="2800" dirty="0">
                <a:latin typeface="Impact" panose="020B0806030902050204" pitchFamily="34" charset="0"/>
              </a:rPr>
              <a:t/>
            </a:r>
            <a:br>
              <a:rPr lang="ru-RU" sz="2800" dirty="0">
                <a:latin typeface="Impact" panose="020B0806030902050204" pitchFamily="34" charset="0"/>
              </a:rPr>
            </a:br>
            <a:r>
              <a:rPr lang="ru-RU" sz="2800" dirty="0" smtClean="0">
                <a:latin typeface="Impact" panose="020B0806030902050204" pitchFamily="34" charset="0"/>
              </a:rPr>
              <a:t>На тарелку и на крышку,</a:t>
            </a:r>
            <a:r>
              <a:rPr lang="ru-RU" sz="2800" dirty="0">
                <a:latin typeface="Impact" panose="020B0806030902050204" pitchFamily="34" charset="0"/>
              </a:rPr>
              <a:t/>
            </a:r>
            <a:br>
              <a:rPr lang="ru-RU" sz="2800" dirty="0">
                <a:latin typeface="Impact" panose="020B0806030902050204" pitchFamily="34" charset="0"/>
              </a:rPr>
            </a:br>
            <a:r>
              <a:rPr lang="ru-RU" sz="2800" dirty="0" smtClean="0">
                <a:latin typeface="Impact" panose="020B0806030902050204" pitchFamily="34" charset="0"/>
              </a:rPr>
              <a:t>На кольцо, на колесо.</a:t>
            </a:r>
          </a:p>
          <a:p>
            <a:pPr algn="ctr"/>
            <a:r>
              <a:rPr lang="ru-RU" sz="2800" dirty="0" smtClean="0">
                <a:latin typeface="Impact" panose="020B0806030902050204" pitchFamily="34" charset="0"/>
              </a:rPr>
              <a:t>Кто же я такой, друзья?</a:t>
            </a:r>
            <a:endParaRPr lang="ru-RU" sz="2800" dirty="0">
              <a:latin typeface="Impact" panose="020B0806030902050204" pitchFamily="34" charset="0"/>
            </a:endParaRPr>
          </a:p>
        </p:txBody>
      </p:sp>
      <p:sp>
        <p:nvSpPr>
          <p:cNvPr id="65" name="Управляющая кнопка: далее 64">
            <a:hlinkClick r:id="" action="ppaction://hlinkshowjump?jump=nextslide" highlightClick="1"/>
          </p:cNvPr>
          <p:cNvSpPr/>
          <p:nvPr/>
        </p:nvSpPr>
        <p:spPr>
          <a:xfrm>
            <a:off x="8622792" y="6357748"/>
            <a:ext cx="521208" cy="500252"/>
          </a:xfrm>
          <a:prstGeom prst="actionButtonForwardNex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TextBox 61"/>
          <p:cNvSpPr txBox="1"/>
          <p:nvPr/>
        </p:nvSpPr>
        <p:spPr>
          <a:xfrm>
            <a:off x="3179647" y="1003264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И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3195265" y="1366616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Р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3195677" y="1727546"/>
            <a:ext cx="4090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К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3204493" y="2089687"/>
            <a:ext cx="3914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У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3184456" y="2451828"/>
            <a:ext cx="4315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Л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3188463" y="2813968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Ь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2811829" y="1366616"/>
            <a:ext cx="4090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К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3577099" y="1366616"/>
            <a:ext cx="3914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У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3942904" y="1366616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Г</a:t>
            </a:r>
          </a:p>
        </p:txBody>
      </p:sp>
      <p:grpSp>
        <p:nvGrpSpPr>
          <p:cNvPr id="74" name="Группа 73"/>
          <p:cNvGrpSpPr/>
          <p:nvPr/>
        </p:nvGrpSpPr>
        <p:grpSpPr>
          <a:xfrm>
            <a:off x="2249404" y="1366616"/>
            <a:ext cx="562157" cy="461665"/>
            <a:chOff x="2601900" y="640569"/>
            <a:chExt cx="562157" cy="461665"/>
          </a:xfrm>
        </p:grpSpPr>
        <p:sp>
          <p:nvSpPr>
            <p:cNvPr id="75" name="TextBox 74"/>
            <p:cNvSpPr txBox="1"/>
            <p:nvPr/>
          </p:nvSpPr>
          <p:spPr>
            <a:xfrm>
              <a:off x="2601900" y="640569"/>
              <a:ext cx="38985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dirty="0">
                  <a:latin typeface="Arial Black" panose="020B0A04020102020204" pitchFamily="34" charset="0"/>
                </a:rPr>
                <a:t>3</a:t>
              </a:r>
            </a:p>
          </p:txBody>
        </p:sp>
        <p:sp>
          <p:nvSpPr>
            <p:cNvPr id="76" name="Нашивка 75"/>
            <p:cNvSpPr/>
            <p:nvPr/>
          </p:nvSpPr>
          <p:spPr>
            <a:xfrm>
              <a:off x="2825632" y="692261"/>
              <a:ext cx="338425" cy="358283"/>
            </a:xfrm>
            <a:prstGeom prst="chevron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EE"/>
              </a:clrFrom>
              <a:clrTo>
                <a:srgbClr val="FFFFE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7221" y="692262"/>
            <a:ext cx="38100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4426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круг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"/>
                            </p:stCondLst>
                            <p:childTnLst>
                              <p:par>
                                <p:cTn id="2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300"/>
                            </p:stCondLst>
                            <p:childTnLst>
                              <p:par>
                                <p:cTn id="32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</p:childTnLst>
        </p:cTn>
      </p:par>
    </p:tnLst>
    <p:bldLst>
      <p:bldP spid="64" grpId="0" animBg="1"/>
      <p:bldP spid="64" grpId="1" animBg="1"/>
      <p:bldP spid="65" grpId="0" animBg="1"/>
      <p:bldP spid="71" grpId="0"/>
      <p:bldP spid="72" grpId="0"/>
      <p:bldP spid="7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Группа 50"/>
          <p:cNvGrpSpPr/>
          <p:nvPr/>
        </p:nvGrpSpPr>
        <p:grpSpPr>
          <a:xfrm>
            <a:off x="566398" y="692262"/>
            <a:ext cx="5277276" cy="4694694"/>
            <a:chOff x="1796172" y="476672"/>
            <a:chExt cx="6424604" cy="5990838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5007392" y="476672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" name="Прямоугольник 2"/>
            <p:cNvSpPr/>
            <p:nvPr/>
          </p:nvSpPr>
          <p:spPr>
            <a:xfrm>
              <a:off x="5466756" y="476672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5926120" y="476672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6385484" y="476672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6844848" y="476672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7304212" y="476672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7763576" y="476672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5007392" y="939921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5007392" y="1403170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5007392" y="1866419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5007392" y="2329668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5007392" y="3256166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4550192" y="1403170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5464592" y="1403170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5923956" y="1403170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2712375" y="279291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3171378" y="279291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3630381" y="279291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4089384" y="279291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4548387" y="279291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5464592" y="279291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5923956" y="279291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6383320" y="279291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6842684" y="279291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5007392" y="279291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4089384" y="2323619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4089384" y="3713366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4089384" y="325011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6842684" y="3256166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6842684" y="3719415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6842684" y="4182664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6842684" y="4645913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2253372" y="3252545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2253372" y="3712173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2253372" y="4171801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2253372" y="4631429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2253372" y="509105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2253372" y="6010310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2255175" y="5550685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2253372" y="279291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1796172" y="5550685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Прямоугольник 44"/>
            <p:cNvSpPr/>
            <p:nvPr/>
          </p:nvSpPr>
          <p:spPr>
            <a:xfrm>
              <a:off x="3173181" y="5550685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Прямоугольник 45"/>
            <p:cNvSpPr/>
            <p:nvPr/>
          </p:nvSpPr>
          <p:spPr>
            <a:xfrm>
              <a:off x="3632184" y="5550685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4091187" y="5550685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Прямоугольник 47"/>
            <p:cNvSpPr/>
            <p:nvPr/>
          </p:nvSpPr>
          <p:spPr>
            <a:xfrm>
              <a:off x="4550190" y="5550685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Прямоугольник 48"/>
            <p:cNvSpPr/>
            <p:nvPr/>
          </p:nvSpPr>
          <p:spPr>
            <a:xfrm>
              <a:off x="5009193" y="5550685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Прямоугольник 49"/>
            <p:cNvSpPr/>
            <p:nvPr/>
          </p:nvSpPr>
          <p:spPr>
            <a:xfrm>
              <a:off x="2714178" y="5550685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3175639" y="641123"/>
            <a:ext cx="4491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Arial Black" panose="020B0A04020102020204" pitchFamily="34" charset="0"/>
              </a:rPr>
              <a:t>Ц</a:t>
            </a:r>
            <a:endParaRPr lang="ru-RU" sz="2400" dirty="0">
              <a:latin typeface="Arial Black" panose="020B0A040201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563181" y="641123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И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3951004" y="641123"/>
            <a:ext cx="4315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Л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4329209" y="641123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И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4717032" y="641123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Н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5104855" y="641123"/>
            <a:ext cx="4427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Д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5494281" y="641123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Р</a:t>
            </a:r>
          </a:p>
        </p:txBody>
      </p:sp>
      <p:sp>
        <p:nvSpPr>
          <p:cNvPr id="64" name="Прямоугольник 63"/>
          <p:cNvSpPr/>
          <p:nvPr/>
        </p:nvSpPr>
        <p:spPr>
          <a:xfrm>
            <a:off x="3783754" y="4577571"/>
            <a:ext cx="4870820" cy="181588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Impact" panose="020B0806030902050204" pitchFamily="34" charset="0"/>
              </a:rPr>
              <a:t>Он и острый, да не нос, </a:t>
            </a:r>
            <a:r>
              <a:rPr lang="ru-RU" sz="2800" dirty="0">
                <a:latin typeface="Impact" panose="020B0806030902050204" pitchFamily="34" charset="0"/>
              </a:rPr>
              <a:t/>
            </a:r>
            <a:br>
              <a:rPr lang="ru-RU" sz="2800" dirty="0">
                <a:latin typeface="Impact" panose="020B0806030902050204" pitchFamily="34" charset="0"/>
              </a:rPr>
            </a:br>
            <a:r>
              <a:rPr lang="ru-RU" sz="2800" dirty="0" smtClean="0">
                <a:latin typeface="Impact" panose="020B0806030902050204" pitchFamily="34" charset="0"/>
              </a:rPr>
              <a:t>И прямой, да не вопрос,</a:t>
            </a:r>
            <a:r>
              <a:rPr lang="ru-RU" sz="2800" dirty="0">
                <a:latin typeface="Impact" panose="020B0806030902050204" pitchFamily="34" charset="0"/>
              </a:rPr>
              <a:t/>
            </a:r>
            <a:br>
              <a:rPr lang="ru-RU" sz="2800" dirty="0">
                <a:latin typeface="Impact" panose="020B0806030902050204" pitchFamily="34" charset="0"/>
              </a:rPr>
            </a:br>
            <a:r>
              <a:rPr lang="ru-RU" sz="2800" dirty="0" smtClean="0">
                <a:latin typeface="Impact" panose="020B0806030902050204" pitchFamily="34" charset="0"/>
              </a:rPr>
              <a:t>И тупой он, да не ножик, - </a:t>
            </a:r>
          </a:p>
          <a:p>
            <a:pPr algn="ctr"/>
            <a:r>
              <a:rPr lang="ru-RU" sz="2800" dirty="0" smtClean="0">
                <a:latin typeface="Impact" panose="020B0806030902050204" pitchFamily="34" charset="0"/>
              </a:rPr>
              <a:t>Что ещё таким быть может?</a:t>
            </a:r>
            <a:endParaRPr lang="ru-RU" sz="2800" dirty="0">
              <a:latin typeface="Impact" panose="020B0806030902050204" pitchFamily="34" charset="0"/>
            </a:endParaRPr>
          </a:p>
        </p:txBody>
      </p:sp>
      <p:sp>
        <p:nvSpPr>
          <p:cNvPr id="65" name="Управляющая кнопка: далее 64">
            <a:hlinkClick r:id="" action="ppaction://hlinkshowjump?jump=nextslide" highlightClick="1"/>
          </p:cNvPr>
          <p:cNvSpPr/>
          <p:nvPr/>
        </p:nvSpPr>
        <p:spPr>
          <a:xfrm>
            <a:off x="8622792" y="6357748"/>
            <a:ext cx="521208" cy="500252"/>
          </a:xfrm>
          <a:prstGeom prst="actionButtonForwardNex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TextBox 61"/>
          <p:cNvSpPr txBox="1"/>
          <p:nvPr/>
        </p:nvSpPr>
        <p:spPr>
          <a:xfrm>
            <a:off x="3179647" y="1003264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И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3195265" y="1366616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Р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3195677" y="1727546"/>
            <a:ext cx="4090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К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3204493" y="2089687"/>
            <a:ext cx="3914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У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3184456" y="2451828"/>
            <a:ext cx="4315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Л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3188463" y="2813968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Ь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2811829" y="1366616"/>
            <a:ext cx="4090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К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3577099" y="1366616"/>
            <a:ext cx="3914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У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3942904" y="1366616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Г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2448336" y="2089687"/>
            <a:ext cx="3914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У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2449138" y="2453702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Г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2423490" y="2817717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О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2428299" y="3181731"/>
            <a:ext cx="4315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Л</a:t>
            </a:r>
          </a:p>
        </p:txBody>
      </p:sp>
      <p:grpSp>
        <p:nvGrpSpPr>
          <p:cNvPr id="81" name="Группа 80"/>
          <p:cNvGrpSpPr/>
          <p:nvPr/>
        </p:nvGrpSpPr>
        <p:grpSpPr>
          <a:xfrm>
            <a:off x="2469353" y="1575096"/>
            <a:ext cx="389850" cy="569258"/>
            <a:chOff x="3206971" y="92641"/>
            <a:chExt cx="389850" cy="569258"/>
          </a:xfrm>
        </p:grpSpPr>
        <p:sp>
          <p:nvSpPr>
            <p:cNvPr id="82" name="TextBox 81"/>
            <p:cNvSpPr txBox="1"/>
            <p:nvPr/>
          </p:nvSpPr>
          <p:spPr>
            <a:xfrm>
              <a:off x="3206971" y="92641"/>
              <a:ext cx="38985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dirty="0" smtClean="0">
                  <a:latin typeface="Arial Black" panose="020B0A04020102020204" pitchFamily="34" charset="0"/>
                </a:rPr>
                <a:t>4</a:t>
              </a:r>
              <a:endParaRPr lang="ru-RU" sz="2400" dirty="0">
                <a:latin typeface="Arial Black" panose="020B0A04020102020204" pitchFamily="34" charset="0"/>
              </a:endParaRPr>
            </a:p>
          </p:txBody>
        </p:sp>
        <p:sp>
          <p:nvSpPr>
            <p:cNvPr id="83" name="Нашивка 82"/>
            <p:cNvSpPr/>
            <p:nvPr/>
          </p:nvSpPr>
          <p:spPr>
            <a:xfrm rot="5400000">
              <a:off x="3222710" y="313545"/>
              <a:ext cx="338425" cy="358283"/>
            </a:xfrm>
            <a:prstGeom prst="chevron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5403" y="736519"/>
            <a:ext cx="3965475" cy="2397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690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угол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"/>
                            </p:stCondLst>
                            <p:childTnLst>
                              <p:par>
                                <p:cTn id="2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400"/>
                            </p:stCondLst>
                            <p:childTnLst>
                              <p:par>
                                <p:cTn id="3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</p:childTnLst>
        </p:cTn>
      </p:par>
    </p:tnLst>
    <p:bldLst>
      <p:bldP spid="64" grpId="0" animBg="1"/>
      <p:bldP spid="64" grpId="1" animBg="1"/>
      <p:bldP spid="65" grpId="0" animBg="1"/>
      <p:bldP spid="77" grpId="0"/>
      <p:bldP spid="78" grpId="0"/>
      <p:bldP spid="79" grpId="0"/>
      <p:bldP spid="8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Группа 50"/>
          <p:cNvGrpSpPr/>
          <p:nvPr/>
        </p:nvGrpSpPr>
        <p:grpSpPr>
          <a:xfrm>
            <a:off x="566398" y="692262"/>
            <a:ext cx="5277276" cy="4694694"/>
            <a:chOff x="1796172" y="476672"/>
            <a:chExt cx="6424604" cy="5990838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5007392" y="476672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" name="Прямоугольник 2"/>
            <p:cNvSpPr/>
            <p:nvPr/>
          </p:nvSpPr>
          <p:spPr>
            <a:xfrm>
              <a:off x="5466756" y="476672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5926120" y="476672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6385484" y="476672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6844848" y="476672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7304212" y="476672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7763576" y="476672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5007392" y="939921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5007392" y="1403170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5007392" y="1866419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5007392" y="2329668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5007392" y="3256166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4550192" y="1403170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5464592" y="1403170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5923956" y="1403170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2712375" y="279291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3171378" y="279291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3630381" y="279291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4089384" y="279291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4548387" y="279291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5464592" y="279291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5923956" y="279291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6383320" y="279291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6842684" y="279291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5007392" y="279291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4089384" y="2323619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4089384" y="3713366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4089384" y="325011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6842684" y="3256166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6842684" y="3719415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6842684" y="4182664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6842684" y="4645913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2253372" y="3252545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2253372" y="3712173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2253372" y="4171801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2253372" y="4631429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2253372" y="509105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2253372" y="6010310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2255175" y="5550685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2253372" y="279291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1796172" y="5550685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Прямоугольник 44"/>
            <p:cNvSpPr/>
            <p:nvPr/>
          </p:nvSpPr>
          <p:spPr>
            <a:xfrm>
              <a:off x="3173181" y="5550685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Прямоугольник 45"/>
            <p:cNvSpPr/>
            <p:nvPr/>
          </p:nvSpPr>
          <p:spPr>
            <a:xfrm>
              <a:off x="3632184" y="5550685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4091187" y="5550685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Прямоугольник 47"/>
            <p:cNvSpPr/>
            <p:nvPr/>
          </p:nvSpPr>
          <p:spPr>
            <a:xfrm>
              <a:off x="4550190" y="5550685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Прямоугольник 48"/>
            <p:cNvSpPr/>
            <p:nvPr/>
          </p:nvSpPr>
          <p:spPr>
            <a:xfrm>
              <a:off x="5009193" y="5550685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Прямоугольник 49"/>
            <p:cNvSpPr/>
            <p:nvPr/>
          </p:nvSpPr>
          <p:spPr>
            <a:xfrm>
              <a:off x="2714178" y="5550685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3175639" y="641123"/>
            <a:ext cx="4491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Arial Black" panose="020B0A04020102020204" pitchFamily="34" charset="0"/>
              </a:rPr>
              <a:t>Ц</a:t>
            </a:r>
            <a:endParaRPr lang="ru-RU" sz="2400" dirty="0">
              <a:latin typeface="Arial Black" panose="020B0A040201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563181" y="641123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И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3951004" y="641123"/>
            <a:ext cx="4315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Л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4329209" y="641123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И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4717032" y="641123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Н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5104855" y="641123"/>
            <a:ext cx="4427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Д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5494281" y="641123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Р</a:t>
            </a:r>
          </a:p>
        </p:txBody>
      </p:sp>
      <p:sp>
        <p:nvSpPr>
          <p:cNvPr id="64" name="Прямоугольник 63"/>
          <p:cNvSpPr/>
          <p:nvPr/>
        </p:nvSpPr>
        <p:spPr>
          <a:xfrm>
            <a:off x="3783754" y="4577571"/>
            <a:ext cx="4870820" cy="181588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Impact" panose="020B0806030902050204" pitchFamily="34" charset="0"/>
              </a:rPr>
              <a:t>Три вершины тут видны, </a:t>
            </a:r>
            <a:r>
              <a:rPr lang="ru-RU" sz="2800" dirty="0">
                <a:latin typeface="Impact" panose="020B0806030902050204" pitchFamily="34" charset="0"/>
              </a:rPr>
              <a:t/>
            </a:r>
            <a:br>
              <a:rPr lang="ru-RU" sz="2800" dirty="0">
                <a:latin typeface="Impact" panose="020B0806030902050204" pitchFamily="34" charset="0"/>
              </a:rPr>
            </a:br>
            <a:r>
              <a:rPr lang="ru-RU" sz="2800" dirty="0" smtClean="0">
                <a:latin typeface="Impact" panose="020B0806030902050204" pitchFamily="34" charset="0"/>
              </a:rPr>
              <a:t>Три угла, три стороны, -</a:t>
            </a:r>
            <a:r>
              <a:rPr lang="ru-RU" sz="2800" dirty="0">
                <a:latin typeface="Impact" panose="020B0806030902050204" pitchFamily="34" charset="0"/>
              </a:rPr>
              <a:t/>
            </a:r>
            <a:br>
              <a:rPr lang="ru-RU" sz="2800" dirty="0">
                <a:latin typeface="Impact" panose="020B0806030902050204" pitchFamily="34" charset="0"/>
              </a:rPr>
            </a:br>
            <a:r>
              <a:rPr lang="ru-RU" sz="2800" dirty="0" smtClean="0">
                <a:latin typeface="Impact" panose="020B0806030902050204" pitchFamily="34" charset="0"/>
              </a:rPr>
              <a:t>Ну, пожалуй, и довольно! - </a:t>
            </a:r>
          </a:p>
          <a:p>
            <a:pPr algn="ctr"/>
            <a:r>
              <a:rPr lang="ru-RU" sz="2800" dirty="0" smtClean="0">
                <a:latin typeface="Impact" panose="020B0806030902050204" pitchFamily="34" charset="0"/>
              </a:rPr>
              <a:t>Что ты видишь?</a:t>
            </a:r>
            <a:endParaRPr lang="ru-RU" sz="2800" dirty="0">
              <a:latin typeface="Impact" panose="020B0806030902050204" pitchFamily="34" charset="0"/>
            </a:endParaRPr>
          </a:p>
        </p:txBody>
      </p:sp>
      <p:sp>
        <p:nvSpPr>
          <p:cNvPr id="65" name="Управляющая кнопка: далее 64">
            <a:hlinkClick r:id="" action="ppaction://hlinkshowjump?jump=nextslide" highlightClick="1"/>
          </p:cNvPr>
          <p:cNvSpPr/>
          <p:nvPr/>
        </p:nvSpPr>
        <p:spPr>
          <a:xfrm>
            <a:off x="8622792" y="6357748"/>
            <a:ext cx="521208" cy="500252"/>
          </a:xfrm>
          <a:prstGeom prst="actionButtonForwardNex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TextBox 61"/>
          <p:cNvSpPr txBox="1"/>
          <p:nvPr/>
        </p:nvSpPr>
        <p:spPr>
          <a:xfrm>
            <a:off x="3179647" y="1003264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И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3195265" y="1366616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Р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3195677" y="1727546"/>
            <a:ext cx="4090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К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3204493" y="2089687"/>
            <a:ext cx="3914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У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3164419" y="2472999"/>
            <a:ext cx="4315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Л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3188463" y="2813968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Ь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2811829" y="1366616"/>
            <a:ext cx="4090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К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3577099" y="1366616"/>
            <a:ext cx="3914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У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3942904" y="1366616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Г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2448336" y="2089687"/>
            <a:ext cx="3914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У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2449940" y="2472999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Г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2423490" y="2817717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О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2428299" y="3181731"/>
            <a:ext cx="4315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Л</a:t>
            </a:r>
          </a:p>
        </p:txBody>
      </p:sp>
      <p:grpSp>
        <p:nvGrpSpPr>
          <p:cNvPr id="75" name="Группа 74"/>
          <p:cNvGrpSpPr/>
          <p:nvPr/>
        </p:nvGrpSpPr>
        <p:grpSpPr>
          <a:xfrm>
            <a:off x="379793" y="2470712"/>
            <a:ext cx="562157" cy="461665"/>
            <a:chOff x="2601900" y="640569"/>
            <a:chExt cx="562157" cy="461665"/>
          </a:xfrm>
        </p:grpSpPr>
        <p:sp>
          <p:nvSpPr>
            <p:cNvPr id="76" name="TextBox 75"/>
            <p:cNvSpPr txBox="1"/>
            <p:nvPr/>
          </p:nvSpPr>
          <p:spPr>
            <a:xfrm>
              <a:off x="2601900" y="640569"/>
              <a:ext cx="38985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dirty="0">
                  <a:latin typeface="Arial Black" panose="020B0A04020102020204" pitchFamily="34" charset="0"/>
                </a:rPr>
                <a:t>5</a:t>
              </a:r>
            </a:p>
          </p:txBody>
        </p:sp>
        <p:sp>
          <p:nvSpPr>
            <p:cNvPr id="84" name="Нашивка 83"/>
            <p:cNvSpPr/>
            <p:nvPr/>
          </p:nvSpPr>
          <p:spPr>
            <a:xfrm>
              <a:off x="2825632" y="692261"/>
              <a:ext cx="338425" cy="358283"/>
            </a:xfrm>
            <a:prstGeom prst="chevron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85" name="TextBox 84"/>
          <p:cNvSpPr txBox="1"/>
          <p:nvPr/>
        </p:nvSpPr>
        <p:spPr>
          <a:xfrm>
            <a:off x="926048" y="2472999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Т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1290874" y="2472999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Р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1655700" y="2472999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Е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2020526" y="2472999"/>
            <a:ext cx="3914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У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2781532" y="2472999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О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3503872" y="2472999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Ь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3884728" y="2472999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Н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4283216" y="2472999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И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4681707" y="2472999"/>
            <a:ext cx="4090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К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2516" y="1165353"/>
            <a:ext cx="3510380" cy="3042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3487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треугольник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900"/>
                            </p:stCondLst>
                            <p:childTnLst>
                              <p:par>
                                <p:cTn id="4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900"/>
                            </p:stCondLst>
                            <p:childTnLst>
                              <p:par>
                                <p:cTn id="5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</p:childTnLst>
        </p:cTn>
      </p:par>
    </p:tnLst>
    <p:bldLst>
      <p:bldP spid="64" grpId="0" animBg="1"/>
      <p:bldP spid="64" grpId="1" animBg="1"/>
      <p:bldP spid="65" grpId="0" animBg="1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/>
      <p:bldP spid="9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Группа 50"/>
          <p:cNvGrpSpPr/>
          <p:nvPr/>
        </p:nvGrpSpPr>
        <p:grpSpPr>
          <a:xfrm>
            <a:off x="566398" y="692262"/>
            <a:ext cx="5277276" cy="4694694"/>
            <a:chOff x="1796172" y="476672"/>
            <a:chExt cx="6424604" cy="5990838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5007392" y="476672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" name="Прямоугольник 2"/>
            <p:cNvSpPr/>
            <p:nvPr/>
          </p:nvSpPr>
          <p:spPr>
            <a:xfrm>
              <a:off x="5466756" y="476672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5926120" y="476672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6385484" y="476672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6844848" y="476672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7304212" y="476672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7763576" y="476672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5007392" y="939921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5007392" y="1403170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5007392" y="1866419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5007392" y="2329668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5007392" y="3256166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4550192" y="1403170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5464592" y="1403170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5923956" y="1403170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2712375" y="279291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3171378" y="279291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3630381" y="279291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4089384" y="279291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4548387" y="279291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5464592" y="279291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5923956" y="279291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6383320" y="279291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6842684" y="279291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5007392" y="279291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4089384" y="2323619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4089384" y="3713366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4089384" y="325011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6842684" y="3256166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6842684" y="3719415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6842684" y="4182664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6842684" y="4645913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2253372" y="3252545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2253372" y="3712173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2253372" y="4171801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2253372" y="4631429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2253372" y="509105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2253372" y="6010310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2255175" y="5550685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2253372" y="279291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1796172" y="5550685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Прямоугольник 44"/>
            <p:cNvSpPr/>
            <p:nvPr/>
          </p:nvSpPr>
          <p:spPr>
            <a:xfrm>
              <a:off x="3173181" y="5550685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Прямоугольник 45"/>
            <p:cNvSpPr/>
            <p:nvPr/>
          </p:nvSpPr>
          <p:spPr>
            <a:xfrm>
              <a:off x="3632184" y="5550685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4091187" y="5550685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Прямоугольник 47"/>
            <p:cNvSpPr/>
            <p:nvPr/>
          </p:nvSpPr>
          <p:spPr>
            <a:xfrm>
              <a:off x="4550190" y="5550685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Прямоугольник 48"/>
            <p:cNvSpPr/>
            <p:nvPr/>
          </p:nvSpPr>
          <p:spPr>
            <a:xfrm>
              <a:off x="5009193" y="5550685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Прямоугольник 49"/>
            <p:cNvSpPr/>
            <p:nvPr/>
          </p:nvSpPr>
          <p:spPr>
            <a:xfrm>
              <a:off x="2714178" y="5550685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3175639" y="641123"/>
            <a:ext cx="4491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Arial Black" panose="020B0A04020102020204" pitchFamily="34" charset="0"/>
              </a:rPr>
              <a:t>Ц</a:t>
            </a:r>
            <a:endParaRPr lang="ru-RU" sz="2400" dirty="0">
              <a:latin typeface="Arial Black" panose="020B0A040201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563181" y="641123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И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3951004" y="641123"/>
            <a:ext cx="4315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Л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4329209" y="641123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И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4717032" y="641123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Н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5104855" y="641123"/>
            <a:ext cx="4427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Д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5494281" y="641123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Р</a:t>
            </a:r>
          </a:p>
        </p:txBody>
      </p:sp>
      <p:sp>
        <p:nvSpPr>
          <p:cNvPr id="64" name="Прямоугольник 63"/>
          <p:cNvSpPr/>
          <p:nvPr/>
        </p:nvSpPr>
        <p:spPr>
          <a:xfrm>
            <a:off x="4617268" y="4365512"/>
            <a:ext cx="3738580" cy="23083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Impact" panose="020B0806030902050204" pitchFamily="34" charset="0"/>
              </a:rPr>
              <a:t>Треугольник сунул нос  </a:t>
            </a:r>
            <a:r>
              <a:rPr lang="ru-RU" sz="2400" dirty="0">
                <a:latin typeface="Impact" panose="020B0806030902050204" pitchFamily="34" charset="0"/>
              </a:rPr>
              <a:t/>
            </a:r>
            <a:br>
              <a:rPr lang="ru-RU" sz="2400" dirty="0">
                <a:latin typeface="Impact" panose="020B0806030902050204" pitchFamily="34" charset="0"/>
              </a:rPr>
            </a:br>
            <a:r>
              <a:rPr lang="ru-RU" sz="2400" dirty="0" smtClean="0">
                <a:latin typeface="Impact" panose="020B0806030902050204" pitchFamily="34" charset="0"/>
              </a:rPr>
              <a:t>В реактивный пылесос</a:t>
            </a:r>
            <a:r>
              <a:rPr lang="ru-RU" sz="2400" dirty="0">
                <a:latin typeface="Impact" panose="020B0806030902050204" pitchFamily="34" charset="0"/>
              </a:rPr>
              <a:t/>
            </a:r>
            <a:br>
              <a:rPr lang="ru-RU" sz="2400" dirty="0">
                <a:latin typeface="Impact" panose="020B0806030902050204" pitchFamily="34" charset="0"/>
              </a:rPr>
            </a:br>
            <a:r>
              <a:rPr lang="ru-RU" sz="2400" dirty="0" smtClean="0">
                <a:latin typeface="Impact" panose="020B0806030902050204" pitchFamily="34" charset="0"/>
              </a:rPr>
              <a:t>А без носа он, - о, боже! - </a:t>
            </a:r>
          </a:p>
          <a:p>
            <a:pPr algn="ctr"/>
            <a:r>
              <a:rPr lang="ru-RU" sz="2400" dirty="0" smtClean="0">
                <a:latin typeface="Impact" panose="020B0806030902050204" pitchFamily="34" charset="0"/>
              </a:rPr>
              <a:t>Стал на юбочку похожим.</a:t>
            </a:r>
          </a:p>
          <a:p>
            <a:pPr algn="ctr"/>
            <a:r>
              <a:rPr lang="ru-RU" sz="2400" dirty="0" smtClean="0">
                <a:latin typeface="Impact" panose="020B0806030902050204" pitchFamily="34" charset="0"/>
              </a:rPr>
              <a:t>Интереснее всего,</a:t>
            </a:r>
          </a:p>
          <a:p>
            <a:pPr algn="ctr"/>
            <a:r>
              <a:rPr lang="ru-RU" sz="2400" dirty="0" smtClean="0">
                <a:latin typeface="Impact" panose="020B0806030902050204" pitchFamily="34" charset="0"/>
              </a:rPr>
              <a:t>Как теперь зовут его.</a:t>
            </a:r>
            <a:endParaRPr lang="ru-RU" sz="2400" dirty="0">
              <a:latin typeface="Impact" panose="020B0806030902050204" pitchFamily="34" charset="0"/>
            </a:endParaRPr>
          </a:p>
        </p:txBody>
      </p:sp>
      <p:sp>
        <p:nvSpPr>
          <p:cNvPr id="65" name="Управляющая кнопка: далее 64">
            <a:hlinkClick r:id="" action="ppaction://hlinkshowjump?jump=nextslide" highlightClick="1"/>
          </p:cNvPr>
          <p:cNvSpPr/>
          <p:nvPr/>
        </p:nvSpPr>
        <p:spPr>
          <a:xfrm>
            <a:off x="8622792" y="6357748"/>
            <a:ext cx="521208" cy="500252"/>
          </a:xfrm>
          <a:prstGeom prst="actionButtonForwardNex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TextBox 61"/>
          <p:cNvSpPr txBox="1"/>
          <p:nvPr/>
        </p:nvSpPr>
        <p:spPr>
          <a:xfrm>
            <a:off x="3179647" y="1003264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И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3195265" y="1366616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Р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3195677" y="1727546"/>
            <a:ext cx="4090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К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3204493" y="2089687"/>
            <a:ext cx="3914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У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3164419" y="2472999"/>
            <a:ext cx="4315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Л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3188463" y="2813968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Ь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2811829" y="1366616"/>
            <a:ext cx="4090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К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3577099" y="1366616"/>
            <a:ext cx="3914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У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3942904" y="1366616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Г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2448336" y="2089687"/>
            <a:ext cx="3914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У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2449940" y="2472999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Г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2423490" y="2817717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О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2428299" y="3181731"/>
            <a:ext cx="4315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Л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923204" y="2472999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Т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1290874" y="2472999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Р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1655700" y="2472999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Е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2020526" y="2472999"/>
            <a:ext cx="3914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У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2781532" y="2472999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О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3503872" y="2472999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Ь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3884728" y="2472999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Н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4283216" y="2472999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И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4681707" y="2472999"/>
            <a:ext cx="4090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К</a:t>
            </a:r>
          </a:p>
        </p:txBody>
      </p:sp>
      <p:grpSp>
        <p:nvGrpSpPr>
          <p:cNvPr id="94" name="Группа 93"/>
          <p:cNvGrpSpPr/>
          <p:nvPr/>
        </p:nvGrpSpPr>
        <p:grpSpPr>
          <a:xfrm>
            <a:off x="936282" y="1874843"/>
            <a:ext cx="389850" cy="569258"/>
            <a:chOff x="3206971" y="92641"/>
            <a:chExt cx="389850" cy="569258"/>
          </a:xfrm>
        </p:grpSpPr>
        <p:sp>
          <p:nvSpPr>
            <p:cNvPr id="95" name="TextBox 94"/>
            <p:cNvSpPr txBox="1"/>
            <p:nvPr/>
          </p:nvSpPr>
          <p:spPr>
            <a:xfrm>
              <a:off x="3206971" y="92641"/>
              <a:ext cx="38985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dirty="0">
                  <a:latin typeface="Arial Black" panose="020B0A04020102020204" pitchFamily="34" charset="0"/>
                </a:rPr>
                <a:t>6</a:t>
              </a:r>
            </a:p>
          </p:txBody>
        </p:sp>
        <p:sp>
          <p:nvSpPr>
            <p:cNvPr id="96" name="Нашивка 95"/>
            <p:cNvSpPr/>
            <p:nvPr/>
          </p:nvSpPr>
          <p:spPr>
            <a:xfrm rot="5400000">
              <a:off x="3222710" y="313545"/>
              <a:ext cx="338425" cy="358283"/>
            </a:xfrm>
            <a:prstGeom prst="chevron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97" name="TextBox 96"/>
          <p:cNvSpPr txBox="1"/>
          <p:nvPr/>
        </p:nvSpPr>
        <p:spPr>
          <a:xfrm>
            <a:off x="923204" y="2830711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Р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915189" y="3188423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А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906373" y="3546135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П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923204" y="3903847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Е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902365" y="4261559"/>
            <a:ext cx="4491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Ц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906373" y="4619271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И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914388" y="4976981"/>
            <a:ext cx="4251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Я</a:t>
            </a:r>
          </a:p>
        </p:txBody>
      </p:sp>
      <p:sp>
        <p:nvSpPr>
          <p:cNvPr id="29" name="Трапеция 28"/>
          <p:cNvSpPr/>
          <p:nvPr/>
        </p:nvSpPr>
        <p:spPr>
          <a:xfrm>
            <a:off x="5258684" y="1234426"/>
            <a:ext cx="3344223" cy="2852456"/>
          </a:xfrm>
          <a:prstGeom prst="trapezoid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9605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трапеция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1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00"/>
                            </p:stCondLst>
                            <p:childTnLst>
                              <p:par>
                                <p:cTn id="4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700"/>
                            </p:stCondLst>
                            <p:childTnLst>
                              <p:par>
                                <p:cTn id="4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</p:childTnLst>
        </p:cTn>
      </p:par>
    </p:tnLst>
    <p:bldLst>
      <p:bldP spid="64" grpId="0" animBg="1"/>
      <p:bldP spid="64" grpId="1" animBg="1"/>
      <p:bldP spid="65" grpId="0" animBg="1"/>
      <p:bldP spid="97" grpId="0"/>
      <p:bldP spid="98" grpId="0"/>
      <p:bldP spid="99" grpId="0"/>
      <p:bldP spid="100" grpId="0"/>
      <p:bldP spid="101" grpId="0"/>
      <p:bldP spid="102" grpId="0"/>
      <p:bldP spid="103" grpId="0"/>
      <p:bldP spid="2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Группа 50"/>
          <p:cNvGrpSpPr/>
          <p:nvPr/>
        </p:nvGrpSpPr>
        <p:grpSpPr>
          <a:xfrm>
            <a:off x="566398" y="692262"/>
            <a:ext cx="5277276" cy="4694694"/>
            <a:chOff x="1796172" y="476672"/>
            <a:chExt cx="6424604" cy="5990838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5007392" y="476672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" name="Прямоугольник 2"/>
            <p:cNvSpPr/>
            <p:nvPr/>
          </p:nvSpPr>
          <p:spPr>
            <a:xfrm>
              <a:off x="5466756" y="476672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5926120" y="476672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6385484" y="476672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6844848" y="476672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7304212" y="476672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7763576" y="476672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5007392" y="939921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5007392" y="1403170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5007392" y="1866419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5007392" y="2329668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5007392" y="3256166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4550192" y="1403170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5464592" y="1403170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5923956" y="1403170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2712375" y="279291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3171378" y="279291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3630381" y="279291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4089384" y="279291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4548387" y="279291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5464592" y="279291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5923956" y="279291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6383320" y="279291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6842684" y="279291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5007392" y="279291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4089384" y="2323619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4089384" y="3713366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4089384" y="325011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6842684" y="3256166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6842684" y="3719415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6842684" y="4182664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6842684" y="4645913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2253372" y="3252545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2253372" y="3712173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2253372" y="4171801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2253372" y="4631429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2253372" y="509105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2253372" y="6010310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2255175" y="5550685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2253372" y="2792917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1796172" y="5550685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Прямоугольник 44"/>
            <p:cNvSpPr/>
            <p:nvPr/>
          </p:nvSpPr>
          <p:spPr>
            <a:xfrm>
              <a:off x="3173181" y="5550685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Прямоугольник 45"/>
            <p:cNvSpPr/>
            <p:nvPr/>
          </p:nvSpPr>
          <p:spPr>
            <a:xfrm>
              <a:off x="3632184" y="5550685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4091187" y="5550685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Прямоугольник 47"/>
            <p:cNvSpPr/>
            <p:nvPr/>
          </p:nvSpPr>
          <p:spPr>
            <a:xfrm>
              <a:off x="4550190" y="5550685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Прямоугольник 48"/>
            <p:cNvSpPr/>
            <p:nvPr/>
          </p:nvSpPr>
          <p:spPr>
            <a:xfrm>
              <a:off x="5009193" y="5550685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Прямоугольник 49"/>
            <p:cNvSpPr/>
            <p:nvPr/>
          </p:nvSpPr>
          <p:spPr>
            <a:xfrm>
              <a:off x="2714178" y="5550685"/>
              <a:ext cx="457200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3175639" y="641123"/>
            <a:ext cx="4491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Arial Black" panose="020B0A04020102020204" pitchFamily="34" charset="0"/>
              </a:rPr>
              <a:t>Ц</a:t>
            </a:r>
            <a:endParaRPr lang="ru-RU" sz="2400" dirty="0">
              <a:latin typeface="Arial Black" panose="020B0A040201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563181" y="641123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И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3951004" y="641123"/>
            <a:ext cx="4315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Л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4329209" y="641123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И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4717032" y="641123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Н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5104855" y="641123"/>
            <a:ext cx="4427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Д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5494281" y="641123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Р</a:t>
            </a:r>
          </a:p>
        </p:txBody>
      </p:sp>
      <p:sp>
        <p:nvSpPr>
          <p:cNvPr id="64" name="Прямоугольник 63"/>
          <p:cNvSpPr/>
          <p:nvPr/>
        </p:nvSpPr>
        <p:spPr>
          <a:xfrm>
            <a:off x="3783754" y="4577571"/>
            <a:ext cx="4870820" cy="181588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Impact" panose="020B0806030902050204" pitchFamily="34" charset="0"/>
              </a:rPr>
              <a:t>Вечеринки гость всегдашний, </a:t>
            </a:r>
            <a:r>
              <a:rPr lang="ru-RU" sz="2800" dirty="0">
                <a:latin typeface="Impact" panose="020B0806030902050204" pitchFamily="34" charset="0"/>
              </a:rPr>
              <a:t/>
            </a:r>
            <a:br>
              <a:rPr lang="ru-RU" sz="2800" dirty="0">
                <a:latin typeface="Impact" panose="020B0806030902050204" pitchFamily="34" charset="0"/>
              </a:rPr>
            </a:br>
            <a:r>
              <a:rPr lang="ru-RU" sz="2800" dirty="0" smtClean="0">
                <a:latin typeface="Impact" panose="020B0806030902050204" pitchFamily="34" charset="0"/>
              </a:rPr>
              <a:t>Но не шар и не флажок, </a:t>
            </a:r>
            <a:r>
              <a:rPr lang="ru-RU" sz="2800" dirty="0">
                <a:latin typeface="Impact" panose="020B0806030902050204" pitchFamily="34" charset="0"/>
              </a:rPr>
              <a:t/>
            </a:r>
            <a:br>
              <a:rPr lang="ru-RU" sz="2800" dirty="0">
                <a:latin typeface="Impact" panose="020B0806030902050204" pitchFamily="34" charset="0"/>
              </a:rPr>
            </a:br>
            <a:r>
              <a:rPr lang="ru-RU" sz="2800" dirty="0" smtClean="0">
                <a:latin typeface="Impact" panose="020B0806030902050204" pitchFamily="34" charset="0"/>
              </a:rPr>
              <a:t>Он похож на </a:t>
            </a:r>
            <a:r>
              <a:rPr lang="ru-RU" sz="2800" dirty="0">
                <a:latin typeface="Impact" panose="020B0806030902050204" pitchFamily="34" charset="0"/>
              </a:rPr>
              <a:t>к</a:t>
            </a:r>
            <a:r>
              <a:rPr lang="ru-RU" sz="2800" dirty="0" smtClean="0">
                <a:latin typeface="Impact" panose="020B0806030902050204" pitchFamily="34" charset="0"/>
              </a:rPr>
              <a:t>рышу башни </a:t>
            </a:r>
          </a:p>
          <a:p>
            <a:pPr algn="ctr"/>
            <a:r>
              <a:rPr lang="ru-RU" sz="2800" dirty="0" smtClean="0">
                <a:latin typeface="Impact" panose="020B0806030902050204" pitchFamily="34" charset="0"/>
              </a:rPr>
              <a:t>И на вафельный рожок.</a:t>
            </a:r>
            <a:endParaRPr lang="ru-RU" sz="2800" dirty="0">
              <a:latin typeface="Impact" panose="020B0806030902050204" pitchFamily="34" charset="0"/>
            </a:endParaRPr>
          </a:p>
        </p:txBody>
      </p:sp>
      <p:sp>
        <p:nvSpPr>
          <p:cNvPr id="65" name="Управляющая кнопка: далее 64">
            <a:hlinkClick r:id="" action="ppaction://hlinkshowjump?jump=nextslide" highlightClick="1"/>
          </p:cNvPr>
          <p:cNvSpPr/>
          <p:nvPr/>
        </p:nvSpPr>
        <p:spPr>
          <a:xfrm>
            <a:off x="8622792" y="6357748"/>
            <a:ext cx="521208" cy="500252"/>
          </a:xfrm>
          <a:prstGeom prst="actionButtonForwardNex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TextBox 61"/>
          <p:cNvSpPr txBox="1"/>
          <p:nvPr/>
        </p:nvSpPr>
        <p:spPr>
          <a:xfrm>
            <a:off x="3179647" y="1003264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И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3195265" y="1366616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Р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3195677" y="1727546"/>
            <a:ext cx="4090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К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3204493" y="2089687"/>
            <a:ext cx="3914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У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3164419" y="2472999"/>
            <a:ext cx="4315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Л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3188463" y="2813968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Ь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2811829" y="1366616"/>
            <a:ext cx="4090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К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3577099" y="1366616"/>
            <a:ext cx="3914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У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3942904" y="1366616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Г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2448336" y="2089687"/>
            <a:ext cx="3914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У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2449940" y="2472999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Г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2423490" y="2817717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О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2428299" y="3181731"/>
            <a:ext cx="4315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Л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926048" y="2472999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Т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1290874" y="2472999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Р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1655700" y="2472999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Е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2020526" y="2472999"/>
            <a:ext cx="3914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У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2781532" y="2472999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О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3503872" y="2472999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Ь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3884728" y="2472999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Н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4283216" y="2472999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И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4689178" y="2472999"/>
            <a:ext cx="4090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К</a:t>
            </a:r>
          </a:p>
        </p:txBody>
      </p:sp>
      <p:grpSp>
        <p:nvGrpSpPr>
          <p:cNvPr id="94" name="Группа 93"/>
          <p:cNvGrpSpPr/>
          <p:nvPr/>
        </p:nvGrpSpPr>
        <p:grpSpPr>
          <a:xfrm>
            <a:off x="4697388" y="1928639"/>
            <a:ext cx="389850" cy="569258"/>
            <a:chOff x="3206971" y="92641"/>
            <a:chExt cx="389850" cy="569258"/>
          </a:xfrm>
        </p:grpSpPr>
        <p:sp>
          <p:nvSpPr>
            <p:cNvPr id="95" name="TextBox 94"/>
            <p:cNvSpPr txBox="1"/>
            <p:nvPr/>
          </p:nvSpPr>
          <p:spPr>
            <a:xfrm>
              <a:off x="3206971" y="92641"/>
              <a:ext cx="38985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dirty="0">
                  <a:latin typeface="Arial Black" panose="020B0A04020102020204" pitchFamily="34" charset="0"/>
                </a:rPr>
                <a:t>7</a:t>
              </a:r>
            </a:p>
          </p:txBody>
        </p:sp>
        <p:sp>
          <p:nvSpPr>
            <p:cNvPr id="96" name="Нашивка 95"/>
            <p:cNvSpPr/>
            <p:nvPr/>
          </p:nvSpPr>
          <p:spPr>
            <a:xfrm rot="5400000">
              <a:off x="3222710" y="313545"/>
              <a:ext cx="338425" cy="358283"/>
            </a:xfrm>
            <a:prstGeom prst="chevron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97" name="TextBox 96"/>
          <p:cNvSpPr txBox="1"/>
          <p:nvPr/>
        </p:nvSpPr>
        <p:spPr>
          <a:xfrm>
            <a:off x="4673148" y="2841304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О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4673148" y="3209609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Н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4697994" y="3577914"/>
            <a:ext cx="3914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У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4681964" y="3946217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С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923204" y="2830711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Р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915189" y="3188423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А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906373" y="3546135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П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923204" y="3903847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Е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902365" y="4261559"/>
            <a:ext cx="4491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Ц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906373" y="4619271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И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914388" y="4976981"/>
            <a:ext cx="4251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Я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3673" y="629019"/>
            <a:ext cx="2779119" cy="3482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2254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конус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"/>
                            </p:stCondLst>
                            <p:childTnLst>
                              <p:par>
                                <p:cTn id="2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400"/>
                            </p:stCondLst>
                            <p:childTnLst>
                              <p:par>
                                <p:cTn id="3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</p:childTnLst>
        </p:cTn>
      </p:par>
    </p:tnLst>
    <p:bldLst>
      <p:bldP spid="64" grpId="0" animBg="1"/>
      <p:bldP spid="64" grpId="1" animBg="1"/>
      <p:bldP spid="65" grpId="0" animBg="1"/>
      <p:bldP spid="97" grpId="0"/>
      <p:bldP spid="98" grpId="0"/>
      <p:bldP spid="99" grpId="0"/>
      <p:bldP spid="100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</TotalTime>
  <Words>348</Words>
  <Application>Microsoft Office PowerPoint</Application>
  <PresentationFormat>Экран (4:3)</PresentationFormat>
  <Paragraphs>254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Геометрия в загадках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21</cp:revision>
  <dcterms:created xsi:type="dcterms:W3CDTF">2015-01-05T09:00:44Z</dcterms:created>
  <dcterms:modified xsi:type="dcterms:W3CDTF">2015-01-09T06:42:08Z</dcterms:modified>
</cp:coreProperties>
</file>