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047"/>
    <a:srgbClr val="2C7233"/>
    <a:srgbClr val="205425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C4E947-290B-48E5-8089-DF513FFD5E8E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15458-690D-4EE1-9AF2-1A36685E5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712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15458-690D-4EE1-9AF2-1A36685E575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664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9826-634A-4C3D-97CF-EFA24D912F9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47CA-DA2C-415C-9EC9-1407C9B9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82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9826-634A-4C3D-97CF-EFA24D912F9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47CA-DA2C-415C-9EC9-1407C9B9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53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9826-634A-4C3D-97CF-EFA24D912F9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47CA-DA2C-415C-9EC9-1407C9B9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66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9826-634A-4C3D-97CF-EFA24D912F9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47CA-DA2C-415C-9EC9-1407C9B9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499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9826-634A-4C3D-97CF-EFA24D912F9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47CA-DA2C-415C-9EC9-1407C9B9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51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9826-634A-4C3D-97CF-EFA24D912F9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47CA-DA2C-415C-9EC9-1407C9B9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576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9826-634A-4C3D-97CF-EFA24D912F9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47CA-DA2C-415C-9EC9-1407C9B9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11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9826-634A-4C3D-97CF-EFA24D912F9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47CA-DA2C-415C-9EC9-1407C9B9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15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9826-634A-4C3D-97CF-EFA24D912F9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47CA-DA2C-415C-9EC9-1407C9B9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283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9826-634A-4C3D-97CF-EFA24D912F9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47CA-DA2C-415C-9EC9-1407C9B9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49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9826-634A-4C3D-97CF-EFA24D912F9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47CA-DA2C-415C-9EC9-1407C9B9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85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B9826-634A-4C3D-97CF-EFA24D912F93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D47CA-DA2C-415C-9EC9-1407C9B9E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677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audio" Target="../media/audio2.wav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cvitka.com/_pu/1/41154655.jpg" TargetMode="External"/><Relationship Id="rId3" Type="http://schemas.openxmlformats.org/officeDocument/2006/relationships/hyperlink" Target="http://www.saulaine.lt/uploads/images/Gallery/Lapuociai-medziai/betula-pendula.jpg" TargetMode="External"/><Relationship Id="rId7" Type="http://schemas.openxmlformats.org/officeDocument/2006/relationships/hyperlink" Target="http://ic.pics.livejournal.com/teglon/27452955/121334/121334_original.jpg" TargetMode="External"/><Relationship Id="rId2" Type="http://schemas.openxmlformats.org/officeDocument/2006/relationships/hyperlink" Target="http://www.proza.ru/pics/2010/11/24/1120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drevo-spas.ru/img/articles/listvennica/yellow.jpg" TargetMode="External"/><Relationship Id="rId11" Type="http://schemas.openxmlformats.org/officeDocument/2006/relationships/hyperlink" Target="http://img-fotki.yandex.ru/get/6804/981986.c3/0_98e99_c9373ec8_orig" TargetMode="External"/><Relationship Id="rId5" Type="http://schemas.openxmlformats.org/officeDocument/2006/relationships/hyperlink" Target="http://atmwood.com.ua/wp-content/uploads/topol.jpg" TargetMode="External"/><Relationship Id="rId10" Type="http://schemas.openxmlformats.org/officeDocument/2006/relationships/hyperlink" Target="http://img0.liveinternet.ru/images/attach/c/1/62/552/62552913_1281447051_65451.jpg" TargetMode="External"/><Relationship Id="rId4" Type="http://schemas.openxmlformats.org/officeDocument/2006/relationships/hyperlink" Target="http://www.avtoritetnoeradio.ru/upload/images/news/2013/09/11/Khvoja-kedrovoj-sosny.jpg" TargetMode="External"/><Relationship Id="rId9" Type="http://schemas.openxmlformats.org/officeDocument/2006/relationships/hyperlink" Target="http://www.pavelin.ru/images/stories/iva/iva_001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0565" y="2780928"/>
            <a:ext cx="7772400" cy="1470025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9600" b="1" dirty="0" smtClean="0">
                <a:ln/>
                <a:solidFill>
                  <a:schemeClr val="accent3"/>
                </a:solidFill>
              </a:rPr>
              <a:t>Деревья</a:t>
            </a:r>
            <a:endParaRPr lang="ru-RU" sz="9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533632" y="6339467"/>
            <a:ext cx="610368" cy="518533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сведения 3">
            <a:hlinkClick r:id="rId3" action="ppaction://hlinksldjump" highlightClick="1"/>
          </p:cNvPr>
          <p:cNvSpPr/>
          <p:nvPr/>
        </p:nvSpPr>
        <p:spPr>
          <a:xfrm>
            <a:off x="7668344" y="6339467"/>
            <a:ext cx="610368" cy="518533"/>
          </a:xfrm>
          <a:prstGeom prst="actionButtonInform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03648" y="6273225"/>
            <a:ext cx="61462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 Black" panose="020B0A04020102020204" pitchFamily="34" charset="0"/>
              </a:rPr>
              <a:t>Кроссворд с клавиатурой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334233"/>
            <a:ext cx="3923928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«Краснинская средняя общеобразовательная школа»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Ленинск – Кузнецкого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района, Кемеровской обл., с. Красное.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Сизикова Екатерина Евгеньевна,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ачальных классов.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3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Группа 116"/>
          <p:cNvGrpSpPr/>
          <p:nvPr/>
        </p:nvGrpSpPr>
        <p:grpSpPr>
          <a:xfrm>
            <a:off x="5603748" y="1848589"/>
            <a:ext cx="376774" cy="573198"/>
            <a:chOff x="5280595" y="3879680"/>
            <a:chExt cx="376774" cy="573198"/>
          </a:xfrm>
        </p:grpSpPr>
        <p:sp>
          <p:nvSpPr>
            <p:cNvPr id="118" name="Пятиугольник 117"/>
            <p:cNvSpPr/>
            <p:nvPr/>
          </p:nvSpPr>
          <p:spPr>
            <a:xfrm rot="5400000">
              <a:off x="5187144" y="3982654"/>
              <a:ext cx="563675" cy="376774"/>
            </a:xfrm>
            <a:prstGeom prst="homePlat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>
                <a:solidFill>
                  <a:srgbClr val="3EA047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5318815" y="3879680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latin typeface="Arial Black" panose="020B0A04020102020204" pitchFamily="34" charset="0"/>
                </a:rPr>
                <a:t>8</a:t>
              </a:r>
              <a:endParaRPr lang="ru-RU" dirty="0">
                <a:latin typeface="Arial Black" panose="020B0A04020102020204" pitchFamily="34" charset="0"/>
              </a:endParaRPr>
            </a:p>
          </p:txBody>
        </p:sp>
      </p:grpSp>
      <p:sp>
        <p:nvSpPr>
          <p:cNvPr id="2" name="Багетная рамка 1"/>
          <p:cNvSpPr/>
          <p:nvPr/>
        </p:nvSpPr>
        <p:spPr>
          <a:xfrm>
            <a:off x="2433418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Б</a:t>
            </a:r>
          </a:p>
        </p:txBody>
      </p:sp>
      <p:sp>
        <p:nvSpPr>
          <p:cNvPr id="3" name="Багетная рамка 2"/>
          <p:cNvSpPr/>
          <p:nvPr/>
        </p:nvSpPr>
        <p:spPr>
          <a:xfrm>
            <a:off x="3004506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В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3575594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Г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4146682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Д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471777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5288858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Ё</a:t>
            </a:r>
          </a:p>
        </p:txBody>
      </p:sp>
      <p:sp>
        <p:nvSpPr>
          <p:cNvPr id="8" name="Багетная рамка 7"/>
          <p:cNvSpPr/>
          <p:nvPr/>
        </p:nvSpPr>
        <p:spPr>
          <a:xfrm>
            <a:off x="5859946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Ж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6431034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З</a:t>
            </a:r>
          </a:p>
        </p:txBody>
      </p:sp>
      <p:sp>
        <p:nvSpPr>
          <p:cNvPr id="10" name="Багетная рамка 9"/>
          <p:cNvSpPr/>
          <p:nvPr/>
        </p:nvSpPr>
        <p:spPr>
          <a:xfrm>
            <a:off x="700212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12" name="Багетная рамка 11"/>
          <p:cNvSpPr/>
          <p:nvPr/>
        </p:nvSpPr>
        <p:spPr>
          <a:xfrm>
            <a:off x="186233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А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Багетная рамка 12"/>
          <p:cNvSpPr/>
          <p:nvPr/>
        </p:nvSpPr>
        <p:spPr>
          <a:xfrm>
            <a:off x="2145610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14" name="Багетная рамка 13"/>
          <p:cNvSpPr/>
          <p:nvPr/>
        </p:nvSpPr>
        <p:spPr>
          <a:xfrm>
            <a:off x="271669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15" name="Багетная рамка 14"/>
          <p:cNvSpPr/>
          <p:nvPr/>
        </p:nvSpPr>
        <p:spPr>
          <a:xfrm>
            <a:off x="3287786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М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3858874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Н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4429962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О</a:t>
            </a:r>
          </a:p>
        </p:txBody>
      </p:sp>
      <p:sp>
        <p:nvSpPr>
          <p:cNvPr id="18" name="Багетная рамка 17"/>
          <p:cNvSpPr/>
          <p:nvPr/>
        </p:nvSpPr>
        <p:spPr>
          <a:xfrm>
            <a:off x="5001050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П</a:t>
            </a:r>
          </a:p>
        </p:txBody>
      </p:sp>
      <p:sp>
        <p:nvSpPr>
          <p:cNvPr id="19" name="Багетная рамка 18"/>
          <p:cNvSpPr/>
          <p:nvPr/>
        </p:nvSpPr>
        <p:spPr>
          <a:xfrm>
            <a:off x="557213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20" name="Багетная рамка 19"/>
          <p:cNvSpPr/>
          <p:nvPr/>
        </p:nvSpPr>
        <p:spPr>
          <a:xfrm>
            <a:off x="6143226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С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Багетная рамка 20"/>
          <p:cNvSpPr/>
          <p:nvPr/>
        </p:nvSpPr>
        <p:spPr>
          <a:xfrm>
            <a:off x="6714314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Т</a:t>
            </a:r>
          </a:p>
        </p:txBody>
      </p:sp>
      <p:sp>
        <p:nvSpPr>
          <p:cNvPr id="22" name="Багетная рамка 21"/>
          <p:cNvSpPr/>
          <p:nvPr/>
        </p:nvSpPr>
        <p:spPr>
          <a:xfrm>
            <a:off x="1574522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Й</a:t>
            </a:r>
          </a:p>
        </p:txBody>
      </p:sp>
      <p:sp>
        <p:nvSpPr>
          <p:cNvPr id="23" name="Багетная рамка 22"/>
          <p:cNvSpPr/>
          <p:nvPr/>
        </p:nvSpPr>
        <p:spPr>
          <a:xfrm>
            <a:off x="728539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24" name="Багетная рамка 23"/>
          <p:cNvSpPr/>
          <p:nvPr/>
        </p:nvSpPr>
        <p:spPr>
          <a:xfrm>
            <a:off x="1857391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Х</a:t>
            </a:r>
          </a:p>
        </p:txBody>
      </p:sp>
      <p:sp>
        <p:nvSpPr>
          <p:cNvPr id="25" name="Багетная рамка 24"/>
          <p:cNvSpPr/>
          <p:nvPr/>
        </p:nvSpPr>
        <p:spPr>
          <a:xfrm>
            <a:off x="2428067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Ц</a:t>
            </a:r>
          </a:p>
        </p:txBody>
      </p:sp>
      <p:sp>
        <p:nvSpPr>
          <p:cNvPr id="26" name="Багетная рамка 25"/>
          <p:cNvSpPr/>
          <p:nvPr/>
        </p:nvSpPr>
        <p:spPr>
          <a:xfrm>
            <a:off x="2998743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Ч</a:t>
            </a:r>
          </a:p>
        </p:txBody>
      </p:sp>
      <p:sp>
        <p:nvSpPr>
          <p:cNvPr id="27" name="Багетная рамка 26"/>
          <p:cNvSpPr/>
          <p:nvPr/>
        </p:nvSpPr>
        <p:spPr>
          <a:xfrm>
            <a:off x="3569419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Ш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14009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Щ</a:t>
            </a:r>
          </a:p>
        </p:txBody>
      </p:sp>
      <p:sp>
        <p:nvSpPr>
          <p:cNvPr id="29" name="Багетная рамка 28"/>
          <p:cNvSpPr/>
          <p:nvPr/>
        </p:nvSpPr>
        <p:spPr>
          <a:xfrm>
            <a:off x="4710771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Ъ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5281447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Ы</a:t>
            </a:r>
          </a:p>
        </p:txBody>
      </p:sp>
      <p:sp>
        <p:nvSpPr>
          <p:cNvPr id="31" name="Багетная рамка 30"/>
          <p:cNvSpPr/>
          <p:nvPr/>
        </p:nvSpPr>
        <p:spPr>
          <a:xfrm>
            <a:off x="5852123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Ь</a:t>
            </a:r>
          </a:p>
        </p:txBody>
      </p:sp>
      <p:sp>
        <p:nvSpPr>
          <p:cNvPr id="32" name="Багетная рамка 31"/>
          <p:cNvSpPr/>
          <p:nvPr/>
        </p:nvSpPr>
        <p:spPr>
          <a:xfrm>
            <a:off x="6422799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Э</a:t>
            </a:r>
          </a:p>
        </p:txBody>
      </p:sp>
      <p:sp>
        <p:nvSpPr>
          <p:cNvPr id="33" name="Багетная рамка 32"/>
          <p:cNvSpPr/>
          <p:nvPr/>
        </p:nvSpPr>
        <p:spPr>
          <a:xfrm>
            <a:off x="128671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Ф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699347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Ю</a:t>
            </a:r>
          </a:p>
        </p:txBody>
      </p:sp>
      <p:sp>
        <p:nvSpPr>
          <p:cNvPr id="35" name="Багетная рамка 34"/>
          <p:cNvSpPr/>
          <p:nvPr/>
        </p:nvSpPr>
        <p:spPr>
          <a:xfrm>
            <a:off x="7564148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Я</a:t>
            </a:r>
          </a:p>
        </p:txBody>
      </p:sp>
      <p:grpSp>
        <p:nvGrpSpPr>
          <p:cNvPr id="78" name="Группа 77"/>
          <p:cNvGrpSpPr/>
          <p:nvPr/>
        </p:nvGrpSpPr>
        <p:grpSpPr>
          <a:xfrm>
            <a:off x="502661" y="656303"/>
            <a:ext cx="6391353" cy="3926189"/>
            <a:chOff x="-43293" y="404664"/>
            <a:chExt cx="6391353" cy="3926189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5068374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5495558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5922742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922742" y="759668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5922742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5922742" y="1469676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922742" y="182468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5922742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641190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5068374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5495558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96456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217607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4643890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5070173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3791324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512475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938758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3365041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1659909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2086192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grpSp>
          <p:nvGrpSpPr>
            <p:cNvPr id="59" name="Группа 58"/>
            <p:cNvGrpSpPr/>
            <p:nvPr/>
          </p:nvGrpSpPr>
          <p:grpSpPr>
            <a:xfrm>
              <a:off x="5070173" y="2539722"/>
              <a:ext cx="425318" cy="715044"/>
              <a:chOff x="5230851" y="2594507"/>
              <a:chExt cx="425318" cy="715044"/>
            </a:xfrm>
          </p:grpSpPr>
          <p:sp>
            <p:nvSpPr>
              <p:cNvPr id="57" name="Прямоугольник 56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  <p:grpSp>
          <p:nvGrpSpPr>
            <p:cNvPr id="60" name="Группа 59"/>
            <p:cNvGrpSpPr/>
            <p:nvPr/>
          </p:nvGrpSpPr>
          <p:grpSpPr>
            <a:xfrm>
              <a:off x="3791324" y="2539722"/>
              <a:ext cx="425318" cy="715044"/>
              <a:chOff x="5230851" y="2594507"/>
              <a:chExt cx="425318" cy="715044"/>
            </a:xfrm>
          </p:grpSpPr>
          <p:sp>
            <p:nvSpPr>
              <p:cNvPr id="61" name="Прямоугольник 60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  <p:sp>
          <p:nvSpPr>
            <p:cNvPr id="63" name="Прямоугольник 62"/>
            <p:cNvSpPr/>
            <p:nvPr/>
          </p:nvSpPr>
          <p:spPr>
            <a:xfrm>
              <a:off x="1660874" y="253972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660874" y="2894726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1660874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808791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1234833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-43293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grpSp>
          <p:nvGrpSpPr>
            <p:cNvPr id="74" name="Группа 73"/>
            <p:cNvGrpSpPr/>
            <p:nvPr/>
          </p:nvGrpSpPr>
          <p:grpSpPr>
            <a:xfrm>
              <a:off x="382749" y="2184718"/>
              <a:ext cx="425318" cy="1070048"/>
              <a:chOff x="544311" y="2107812"/>
              <a:chExt cx="425318" cy="1070048"/>
            </a:xfrm>
          </p:grpSpPr>
          <p:sp>
            <p:nvSpPr>
              <p:cNvPr id="71" name="Прямоугольник 70"/>
              <p:cNvSpPr/>
              <p:nvPr/>
            </p:nvSpPr>
            <p:spPr>
              <a:xfrm>
                <a:off x="544311" y="2107812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544311" y="2462816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544311" y="2817820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  <p:sp>
          <p:nvSpPr>
            <p:cNvPr id="70" name="Прямоугольник 69"/>
            <p:cNvSpPr/>
            <p:nvPr/>
          </p:nvSpPr>
          <p:spPr>
            <a:xfrm>
              <a:off x="382749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grpSp>
          <p:nvGrpSpPr>
            <p:cNvPr id="75" name="Группа 74"/>
            <p:cNvGrpSpPr/>
            <p:nvPr/>
          </p:nvGrpSpPr>
          <p:grpSpPr>
            <a:xfrm>
              <a:off x="382025" y="3615809"/>
              <a:ext cx="425318" cy="715044"/>
              <a:chOff x="5230851" y="2594507"/>
              <a:chExt cx="425318" cy="715044"/>
            </a:xfrm>
          </p:grpSpPr>
          <p:sp>
            <p:nvSpPr>
              <p:cNvPr id="76" name="Прямоугольник 75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</p:grpSp>
      <p:sp>
        <p:nvSpPr>
          <p:cNvPr id="80" name="TextBox 79"/>
          <p:cNvSpPr txBox="1"/>
          <p:nvPr/>
        </p:nvSpPr>
        <p:spPr>
          <a:xfrm>
            <a:off x="5607411" y="605490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Д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071705" y="605490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455602" y="605490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Б</a:t>
            </a:r>
          </a:p>
        </p:txBody>
      </p:sp>
      <p:sp>
        <p:nvSpPr>
          <p:cNvPr id="66" name="Стрелка вправо 65">
            <a:hlinkClick r:id="" action="ppaction://hlinkshowjump?jump=nextslide"/>
          </p:cNvPr>
          <p:cNvSpPr/>
          <p:nvPr/>
        </p:nvSpPr>
        <p:spPr>
          <a:xfrm>
            <a:off x="7164289" y="3982654"/>
            <a:ext cx="1576218" cy="839636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Impact" panose="020B0806030902050204" pitchFamily="34" charset="0"/>
              </a:rPr>
              <a:t>Дальше</a:t>
            </a:r>
            <a:endParaRPr lang="ru-RU" sz="2400" dirty="0">
              <a:latin typeface="Impact" panose="020B080603090205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463617" y="96150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463617" y="131751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463617" y="167352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Ё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469228" y="2029534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З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455602" y="239017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189844" y="1317512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603748" y="131751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016050" y="1317512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Д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956286" y="237985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Т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939455" y="2738211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О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939455" y="3096568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П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939455" y="345492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О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44264" y="3813282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Л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948271" y="4171639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Ь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220967" y="2390177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Л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2642250" y="239017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076464" y="239017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С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493046" y="239017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Т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893598" y="239017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В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4336895" y="239017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4710732" y="239017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5144946" y="239017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598887" y="239017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013374" y="2390177"/>
            <a:ext cx="44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Ц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216158" y="274363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2216158" y="309709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П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224974" y="3450556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4324873" y="2743637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Л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328880" y="309709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Ь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5607703" y="274363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В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5607703" y="309709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А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0596" y="282325"/>
            <a:ext cx="4572000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Кудри в речку опустила </a:t>
            </a:r>
            <a:b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И о чём-то загрустила. </a:t>
            </a:r>
            <a:b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А о чём она грустит, </a:t>
            </a:r>
            <a:b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Никому не говорит.</a:t>
            </a:r>
          </a:p>
        </p:txBody>
      </p:sp>
      <p:sp>
        <p:nvSpPr>
          <p:cNvPr id="114" name="Скругленный прямоугольник 113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15" name="Скругленный прямоугольник 114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Подсказка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16" name="Скругленный прямоугольник 115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69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ив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>
                      <p:stCondLst>
                        <p:cond delay="0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112" grpId="0"/>
      <p:bldP spid="113" grpId="0"/>
      <p:bldP spid="11" grpId="0" animBg="1"/>
      <p:bldP spid="114" grpId="0" animBg="1"/>
      <p:bldP spid="114" grpId="1" animBg="1"/>
      <p:bldP spid="115" grpId="0" animBg="1"/>
      <p:bldP spid="11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84337"/>
            <a:ext cx="5189844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С </a:t>
            </a:r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елью стройной мы родня – </a:t>
            </a:r>
            <a:b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Обе зелены и колки,</a:t>
            </a:r>
            <a:b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Но длиннее у меня</a:t>
            </a:r>
            <a:b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И названье, и иголки.</a:t>
            </a:r>
            <a:endParaRPr lang="ru-RU" sz="2400" dirty="0">
              <a:solidFill>
                <a:srgbClr val="3EA047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2" name="Багетная рамка 1"/>
          <p:cNvSpPr/>
          <p:nvPr/>
        </p:nvSpPr>
        <p:spPr>
          <a:xfrm>
            <a:off x="2433418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Б</a:t>
            </a:r>
          </a:p>
        </p:txBody>
      </p:sp>
      <p:sp>
        <p:nvSpPr>
          <p:cNvPr id="3" name="Багетная рамка 2"/>
          <p:cNvSpPr/>
          <p:nvPr/>
        </p:nvSpPr>
        <p:spPr>
          <a:xfrm>
            <a:off x="3004506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В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3575594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Г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4146682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Д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471777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5288858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Ё</a:t>
            </a:r>
          </a:p>
        </p:txBody>
      </p:sp>
      <p:sp>
        <p:nvSpPr>
          <p:cNvPr id="8" name="Багетная рамка 7"/>
          <p:cNvSpPr/>
          <p:nvPr/>
        </p:nvSpPr>
        <p:spPr>
          <a:xfrm>
            <a:off x="5859946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Ж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6431034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З</a:t>
            </a:r>
          </a:p>
        </p:txBody>
      </p:sp>
      <p:sp>
        <p:nvSpPr>
          <p:cNvPr id="10" name="Багетная рамка 9"/>
          <p:cNvSpPr/>
          <p:nvPr/>
        </p:nvSpPr>
        <p:spPr>
          <a:xfrm>
            <a:off x="700212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12" name="Багетная рамка 11"/>
          <p:cNvSpPr/>
          <p:nvPr/>
        </p:nvSpPr>
        <p:spPr>
          <a:xfrm>
            <a:off x="186233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А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Багетная рамка 12"/>
          <p:cNvSpPr/>
          <p:nvPr/>
        </p:nvSpPr>
        <p:spPr>
          <a:xfrm>
            <a:off x="2145610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14" name="Багетная рамка 13"/>
          <p:cNvSpPr/>
          <p:nvPr/>
        </p:nvSpPr>
        <p:spPr>
          <a:xfrm>
            <a:off x="271669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15" name="Багетная рамка 14"/>
          <p:cNvSpPr/>
          <p:nvPr/>
        </p:nvSpPr>
        <p:spPr>
          <a:xfrm>
            <a:off x="3287786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М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3858874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Н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4429962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О</a:t>
            </a:r>
          </a:p>
        </p:txBody>
      </p:sp>
      <p:sp>
        <p:nvSpPr>
          <p:cNvPr id="18" name="Багетная рамка 17"/>
          <p:cNvSpPr/>
          <p:nvPr/>
        </p:nvSpPr>
        <p:spPr>
          <a:xfrm>
            <a:off x="5001050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П</a:t>
            </a:r>
          </a:p>
        </p:txBody>
      </p:sp>
      <p:sp>
        <p:nvSpPr>
          <p:cNvPr id="19" name="Багетная рамка 18"/>
          <p:cNvSpPr/>
          <p:nvPr/>
        </p:nvSpPr>
        <p:spPr>
          <a:xfrm>
            <a:off x="557213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20" name="Багетная рамка 19"/>
          <p:cNvSpPr/>
          <p:nvPr/>
        </p:nvSpPr>
        <p:spPr>
          <a:xfrm>
            <a:off x="6143226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С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Багетная рамка 20"/>
          <p:cNvSpPr/>
          <p:nvPr/>
        </p:nvSpPr>
        <p:spPr>
          <a:xfrm>
            <a:off x="6714314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Т</a:t>
            </a:r>
          </a:p>
        </p:txBody>
      </p:sp>
      <p:sp>
        <p:nvSpPr>
          <p:cNvPr id="22" name="Багетная рамка 21"/>
          <p:cNvSpPr/>
          <p:nvPr/>
        </p:nvSpPr>
        <p:spPr>
          <a:xfrm>
            <a:off x="1574522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Й</a:t>
            </a:r>
          </a:p>
        </p:txBody>
      </p:sp>
      <p:sp>
        <p:nvSpPr>
          <p:cNvPr id="23" name="Багетная рамка 22"/>
          <p:cNvSpPr/>
          <p:nvPr/>
        </p:nvSpPr>
        <p:spPr>
          <a:xfrm>
            <a:off x="728539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24" name="Багетная рамка 23"/>
          <p:cNvSpPr/>
          <p:nvPr/>
        </p:nvSpPr>
        <p:spPr>
          <a:xfrm>
            <a:off x="1857391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Х</a:t>
            </a:r>
          </a:p>
        </p:txBody>
      </p:sp>
      <p:sp>
        <p:nvSpPr>
          <p:cNvPr id="25" name="Багетная рамка 24"/>
          <p:cNvSpPr/>
          <p:nvPr/>
        </p:nvSpPr>
        <p:spPr>
          <a:xfrm>
            <a:off x="2428067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Ц</a:t>
            </a:r>
          </a:p>
        </p:txBody>
      </p:sp>
      <p:sp>
        <p:nvSpPr>
          <p:cNvPr id="26" name="Багетная рамка 25"/>
          <p:cNvSpPr/>
          <p:nvPr/>
        </p:nvSpPr>
        <p:spPr>
          <a:xfrm>
            <a:off x="2998743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Ч</a:t>
            </a:r>
          </a:p>
        </p:txBody>
      </p:sp>
      <p:sp>
        <p:nvSpPr>
          <p:cNvPr id="27" name="Багетная рамка 26"/>
          <p:cNvSpPr/>
          <p:nvPr/>
        </p:nvSpPr>
        <p:spPr>
          <a:xfrm>
            <a:off x="3569419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Ш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14009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Щ</a:t>
            </a:r>
          </a:p>
        </p:txBody>
      </p:sp>
      <p:sp>
        <p:nvSpPr>
          <p:cNvPr id="29" name="Багетная рамка 28"/>
          <p:cNvSpPr/>
          <p:nvPr/>
        </p:nvSpPr>
        <p:spPr>
          <a:xfrm>
            <a:off x="4710771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Ъ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5281447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Ы</a:t>
            </a:r>
          </a:p>
        </p:txBody>
      </p:sp>
      <p:sp>
        <p:nvSpPr>
          <p:cNvPr id="31" name="Багетная рамка 30"/>
          <p:cNvSpPr/>
          <p:nvPr/>
        </p:nvSpPr>
        <p:spPr>
          <a:xfrm>
            <a:off x="5852123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Ь</a:t>
            </a:r>
          </a:p>
        </p:txBody>
      </p:sp>
      <p:sp>
        <p:nvSpPr>
          <p:cNvPr id="32" name="Багетная рамка 31"/>
          <p:cNvSpPr/>
          <p:nvPr/>
        </p:nvSpPr>
        <p:spPr>
          <a:xfrm>
            <a:off x="6422799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Э</a:t>
            </a:r>
          </a:p>
        </p:txBody>
      </p:sp>
      <p:sp>
        <p:nvSpPr>
          <p:cNvPr id="33" name="Багетная рамка 32"/>
          <p:cNvSpPr/>
          <p:nvPr/>
        </p:nvSpPr>
        <p:spPr>
          <a:xfrm>
            <a:off x="128671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Ф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699347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Ю</a:t>
            </a:r>
          </a:p>
        </p:txBody>
      </p:sp>
      <p:sp>
        <p:nvSpPr>
          <p:cNvPr id="35" name="Багетная рамка 34"/>
          <p:cNvSpPr/>
          <p:nvPr/>
        </p:nvSpPr>
        <p:spPr>
          <a:xfrm>
            <a:off x="7564148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Я</a:t>
            </a:r>
          </a:p>
        </p:txBody>
      </p:sp>
      <p:grpSp>
        <p:nvGrpSpPr>
          <p:cNvPr id="78" name="Группа 77"/>
          <p:cNvGrpSpPr/>
          <p:nvPr/>
        </p:nvGrpSpPr>
        <p:grpSpPr>
          <a:xfrm>
            <a:off x="502661" y="656303"/>
            <a:ext cx="6391353" cy="3926189"/>
            <a:chOff x="-43293" y="404664"/>
            <a:chExt cx="6391353" cy="3926189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5068374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5495558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5922742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922742" y="759668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5922742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5922742" y="1469676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922742" y="182468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5922742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641190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5068374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5495558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96456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217607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4643890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5070173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3791324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512475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938758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3365041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1659909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2086192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grpSp>
          <p:nvGrpSpPr>
            <p:cNvPr id="59" name="Группа 58"/>
            <p:cNvGrpSpPr/>
            <p:nvPr/>
          </p:nvGrpSpPr>
          <p:grpSpPr>
            <a:xfrm>
              <a:off x="5070173" y="2539722"/>
              <a:ext cx="425318" cy="715044"/>
              <a:chOff x="5230851" y="2594507"/>
              <a:chExt cx="425318" cy="715044"/>
            </a:xfrm>
          </p:grpSpPr>
          <p:sp>
            <p:nvSpPr>
              <p:cNvPr id="57" name="Прямоугольник 56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  <p:grpSp>
          <p:nvGrpSpPr>
            <p:cNvPr id="60" name="Группа 59"/>
            <p:cNvGrpSpPr/>
            <p:nvPr/>
          </p:nvGrpSpPr>
          <p:grpSpPr>
            <a:xfrm>
              <a:off x="3791324" y="2539722"/>
              <a:ext cx="425318" cy="715044"/>
              <a:chOff x="5230851" y="2594507"/>
              <a:chExt cx="425318" cy="715044"/>
            </a:xfrm>
          </p:grpSpPr>
          <p:sp>
            <p:nvSpPr>
              <p:cNvPr id="61" name="Прямоугольник 60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  <p:sp>
          <p:nvSpPr>
            <p:cNvPr id="63" name="Прямоугольник 62"/>
            <p:cNvSpPr/>
            <p:nvPr/>
          </p:nvSpPr>
          <p:spPr>
            <a:xfrm>
              <a:off x="1660874" y="253972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660874" y="2894726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1660874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808791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1234833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-43293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grpSp>
          <p:nvGrpSpPr>
            <p:cNvPr id="74" name="Группа 73"/>
            <p:cNvGrpSpPr/>
            <p:nvPr/>
          </p:nvGrpSpPr>
          <p:grpSpPr>
            <a:xfrm>
              <a:off x="382749" y="2184718"/>
              <a:ext cx="425318" cy="1070048"/>
              <a:chOff x="544311" y="2107812"/>
              <a:chExt cx="425318" cy="1070048"/>
            </a:xfrm>
          </p:grpSpPr>
          <p:sp>
            <p:nvSpPr>
              <p:cNvPr id="71" name="Прямоугольник 70"/>
              <p:cNvSpPr/>
              <p:nvPr/>
            </p:nvSpPr>
            <p:spPr>
              <a:xfrm>
                <a:off x="544311" y="2107812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544311" y="2462816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544311" y="2817820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  <p:sp>
          <p:nvSpPr>
            <p:cNvPr id="70" name="Прямоугольник 69"/>
            <p:cNvSpPr/>
            <p:nvPr/>
          </p:nvSpPr>
          <p:spPr>
            <a:xfrm>
              <a:off x="382749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grpSp>
          <p:nvGrpSpPr>
            <p:cNvPr id="75" name="Группа 74"/>
            <p:cNvGrpSpPr/>
            <p:nvPr/>
          </p:nvGrpSpPr>
          <p:grpSpPr>
            <a:xfrm>
              <a:off x="382025" y="3615809"/>
              <a:ext cx="425318" cy="715044"/>
              <a:chOff x="5230851" y="2594507"/>
              <a:chExt cx="425318" cy="715044"/>
            </a:xfrm>
          </p:grpSpPr>
          <p:sp>
            <p:nvSpPr>
              <p:cNvPr id="76" name="Прямоугольник 75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</p:grpSp>
      <p:sp>
        <p:nvSpPr>
          <p:cNvPr id="80" name="TextBox 79"/>
          <p:cNvSpPr txBox="1"/>
          <p:nvPr/>
        </p:nvSpPr>
        <p:spPr>
          <a:xfrm>
            <a:off x="5607411" y="605490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Д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071705" y="605490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455602" y="605490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Б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463617" y="96150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463617" y="131751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463617" y="167352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Ё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469228" y="2029534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З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455602" y="239017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189844" y="1317512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603748" y="131751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016050" y="1317512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Д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956286" y="237985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Т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939455" y="2738211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О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939455" y="3096568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П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924423" y="345492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О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44264" y="3813282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Л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948271" y="4171639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Ь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220967" y="2390177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Л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2642250" y="239017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076464" y="239017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С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493046" y="239017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Т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893598" y="239017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В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4336895" y="239017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4710732" y="239017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5144946" y="239017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598887" y="239017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013374" y="2390177"/>
            <a:ext cx="44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Ц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216158" y="274363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2216158" y="309709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П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224974" y="3454925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4324873" y="2743637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Л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328880" y="309709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Ь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5607703" y="274363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В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5607703" y="309709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А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502661" y="3454925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С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1363817" y="3454925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С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785579" y="345492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117" name="Скругленный прямоугольник 116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18" name="Скругленный прямоугольник 117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Подсказка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19" name="Скругленный прямоугольник 118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20" name="Пятиугольник 119"/>
          <p:cNvSpPr/>
          <p:nvPr/>
        </p:nvSpPr>
        <p:spPr>
          <a:xfrm>
            <a:off x="107504" y="3493002"/>
            <a:ext cx="395157" cy="376774"/>
          </a:xfrm>
          <a:prstGeom prst="homePlat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 Black" panose="020B0A04020102020204" pitchFamily="34" charset="0"/>
              </a:rPr>
              <a:t>9</a:t>
            </a:r>
          </a:p>
        </p:txBody>
      </p:sp>
      <p:sp>
        <p:nvSpPr>
          <p:cNvPr id="79" name="Управляющая кнопка: документ 78">
            <a:hlinkClick r:id="" action="ppaction://hlinkshowjump?jump=endshow" highlightClick="1"/>
          </p:cNvPr>
          <p:cNvSpPr/>
          <p:nvPr/>
        </p:nvSpPr>
        <p:spPr>
          <a:xfrm>
            <a:off x="8622792" y="6336024"/>
            <a:ext cx="521208" cy="521976"/>
          </a:xfrm>
          <a:prstGeom prst="actionButtonDocumen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46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сосн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</p:childTnLst>
        </p:cTn>
      </p:par>
    </p:tnLst>
    <p:bldLst>
      <p:bldP spid="11" grpId="0" animBg="1"/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  <p:bldP spid="15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114" grpId="0"/>
      <p:bldP spid="115" grpId="0"/>
      <p:bldP spid="116" grpId="0"/>
      <p:bldP spid="117" grpId="0" animBg="1"/>
      <p:bldP spid="117" grpId="1" animBg="1"/>
      <p:bldP spid="118" grpId="0" animBg="1"/>
      <p:bldP spid="11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004" y="1340768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www.proza.ru/pics/2010/11/24/1120.jpg</a:t>
            </a:r>
            <a:r>
              <a:rPr lang="ru-RU" dirty="0" smtClean="0"/>
              <a:t> - дуб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004" y="1703498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www.saulaine.lt/uploads/images/Gallery/Lapuociai-medziai/betula-pendula.jpg</a:t>
            </a:r>
            <a:r>
              <a:rPr lang="ru-RU" dirty="0" smtClean="0"/>
              <a:t> - берёза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004" y="2343227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www.avtoritetnoeradio.ru/upload/images/news/2013/09/11/Khvoja-kedrovoj-sosny.jpg</a:t>
            </a:r>
            <a:r>
              <a:rPr lang="ru-RU" dirty="0" smtClean="0"/>
              <a:t> - кедр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004" y="2982956"/>
            <a:ext cx="8910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atmwood.com.ua/wp-content/uploads/topol.jpg</a:t>
            </a:r>
            <a:r>
              <a:rPr lang="ru-RU" dirty="0" smtClean="0"/>
              <a:t> - тополь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004" y="3345686"/>
            <a:ext cx="88127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www.drevo-spas.ru/img/articles/listvennica/yellow.jpg</a:t>
            </a:r>
            <a:r>
              <a:rPr lang="ru-RU" dirty="0" smtClean="0"/>
              <a:t> - лиственница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6004" y="3708416"/>
            <a:ext cx="8581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ic.pics.livejournal.com/teglon/27452955/121334/121334_original.jpg</a:t>
            </a:r>
            <a:r>
              <a:rPr lang="ru-RU" dirty="0" smtClean="0"/>
              <a:t> - липа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004" y="4071146"/>
            <a:ext cx="4355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8"/>
              </a:rPr>
              <a:t>http://cvitka.com/_</a:t>
            </a:r>
            <a:r>
              <a:rPr lang="en-US" dirty="0" smtClean="0">
                <a:hlinkClick r:id="rId8"/>
              </a:rPr>
              <a:t>pu/1/41154655.jpg</a:t>
            </a:r>
            <a:r>
              <a:rPr lang="ru-RU" dirty="0" smtClean="0"/>
              <a:t> - ель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004" y="4433876"/>
            <a:ext cx="88947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www.pavelin.ru/images/stories/iva/iva_001.jpg</a:t>
            </a:r>
            <a:r>
              <a:rPr lang="ru-RU" dirty="0" smtClean="0"/>
              <a:t> - ива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6004" y="4796606"/>
            <a:ext cx="91800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img0.liveinternet.ru/images/attach/c/1/62/552/62552913_1281447051_65451.jpg</a:t>
            </a:r>
            <a:r>
              <a:rPr lang="ru-RU" dirty="0" smtClean="0"/>
              <a:t> - сосна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6004" y="5436331"/>
            <a:ext cx="8765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1"/>
              </a:rPr>
              <a:t>http://</a:t>
            </a:r>
            <a:r>
              <a:rPr lang="en-US" dirty="0" smtClean="0">
                <a:hlinkClick r:id="rId11"/>
              </a:rPr>
              <a:t>img-fotki.yandex.ru/get/6804/981986.c3/0_98e99_c9373ec8_orig</a:t>
            </a:r>
            <a:r>
              <a:rPr lang="ru-RU" dirty="0" smtClean="0"/>
              <a:t> - деревья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566483" y="548680"/>
            <a:ext cx="4011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>Интернет –источники: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14" name="Управляющая кнопка: в начало 13">
            <a:hlinkClick r:id="" action="ppaction://hlinkshowjump?jump=firstslide" highlightClick="1"/>
          </p:cNvPr>
          <p:cNvSpPr/>
          <p:nvPr/>
        </p:nvSpPr>
        <p:spPr>
          <a:xfrm>
            <a:off x="8622792" y="6336792"/>
            <a:ext cx="521208" cy="521208"/>
          </a:xfrm>
          <a:prstGeom prst="actionButtonBeginning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258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478413"/>
            <a:ext cx="8964489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Ребята!</a:t>
            </a:r>
          </a:p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знаете ли вы названия деревьев? Предлагаю вам разгадать кроссворд  с клавиатурой. Вам нужно отгадать загадки. Чтобы в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сетке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кроссворда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появилось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слово, вам нужно набрать его по буквам на клавиатуре.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Желаю успеха!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533632" y="6339467"/>
            <a:ext cx="610368" cy="518533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012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Скругленный прямоугольник 82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2" name="Багетная рамка 1"/>
          <p:cNvSpPr/>
          <p:nvPr/>
        </p:nvSpPr>
        <p:spPr>
          <a:xfrm>
            <a:off x="2433418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Б</a:t>
            </a:r>
          </a:p>
        </p:txBody>
      </p:sp>
      <p:sp>
        <p:nvSpPr>
          <p:cNvPr id="3" name="Багетная рамка 2"/>
          <p:cNvSpPr/>
          <p:nvPr/>
        </p:nvSpPr>
        <p:spPr>
          <a:xfrm>
            <a:off x="3004506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В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3575594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Г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4146682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Д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471777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5288858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Ё</a:t>
            </a:r>
          </a:p>
        </p:txBody>
      </p:sp>
      <p:sp>
        <p:nvSpPr>
          <p:cNvPr id="8" name="Багетная рамка 7"/>
          <p:cNvSpPr/>
          <p:nvPr/>
        </p:nvSpPr>
        <p:spPr>
          <a:xfrm>
            <a:off x="5859946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Ж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6431034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З</a:t>
            </a:r>
          </a:p>
        </p:txBody>
      </p:sp>
      <p:sp>
        <p:nvSpPr>
          <p:cNvPr id="10" name="Багетная рамка 9"/>
          <p:cNvSpPr/>
          <p:nvPr/>
        </p:nvSpPr>
        <p:spPr>
          <a:xfrm>
            <a:off x="700212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12" name="Багетная рамка 11"/>
          <p:cNvSpPr/>
          <p:nvPr/>
        </p:nvSpPr>
        <p:spPr>
          <a:xfrm>
            <a:off x="186233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А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Багетная рамка 12"/>
          <p:cNvSpPr/>
          <p:nvPr/>
        </p:nvSpPr>
        <p:spPr>
          <a:xfrm>
            <a:off x="2145610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14" name="Багетная рамка 13"/>
          <p:cNvSpPr/>
          <p:nvPr/>
        </p:nvSpPr>
        <p:spPr>
          <a:xfrm>
            <a:off x="271669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15" name="Багетная рамка 14"/>
          <p:cNvSpPr/>
          <p:nvPr/>
        </p:nvSpPr>
        <p:spPr>
          <a:xfrm>
            <a:off x="3287786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М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3858874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Н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4429962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О</a:t>
            </a:r>
          </a:p>
        </p:txBody>
      </p:sp>
      <p:sp>
        <p:nvSpPr>
          <p:cNvPr id="18" name="Багетная рамка 17"/>
          <p:cNvSpPr/>
          <p:nvPr/>
        </p:nvSpPr>
        <p:spPr>
          <a:xfrm>
            <a:off x="5001050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П</a:t>
            </a:r>
          </a:p>
        </p:txBody>
      </p:sp>
      <p:sp>
        <p:nvSpPr>
          <p:cNvPr id="19" name="Багетная рамка 18"/>
          <p:cNvSpPr/>
          <p:nvPr/>
        </p:nvSpPr>
        <p:spPr>
          <a:xfrm>
            <a:off x="557213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20" name="Багетная рамка 19"/>
          <p:cNvSpPr/>
          <p:nvPr/>
        </p:nvSpPr>
        <p:spPr>
          <a:xfrm>
            <a:off x="6143226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С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Багетная рамка 20"/>
          <p:cNvSpPr/>
          <p:nvPr/>
        </p:nvSpPr>
        <p:spPr>
          <a:xfrm>
            <a:off x="6714314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Т</a:t>
            </a:r>
          </a:p>
        </p:txBody>
      </p:sp>
      <p:sp>
        <p:nvSpPr>
          <p:cNvPr id="22" name="Багетная рамка 21"/>
          <p:cNvSpPr/>
          <p:nvPr/>
        </p:nvSpPr>
        <p:spPr>
          <a:xfrm>
            <a:off x="1574522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Й</a:t>
            </a:r>
          </a:p>
        </p:txBody>
      </p:sp>
      <p:sp>
        <p:nvSpPr>
          <p:cNvPr id="23" name="Багетная рамка 22"/>
          <p:cNvSpPr/>
          <p:nvPr/>
        </p:nvSpPr>
        <p:spPr>
          <a:xfrm>
            <a:off x="728539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24" name="Багетная рамка 23"/>
          <p:cNvSpPr/>
          <p:nvPr/>
        </p:nvSpPr>
        <p:spPr>
          <a:xfrm>
            <a:off x="1857391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Х</a:t>
            </a:r>
          </a:p>
        </p:txBody>
      </p:sp>
      <p:sp>
        <p:nvSpPr>
          <p:cNvPr id="25" name="Багетная рамка 24"/>
          <p:cNvSpPr/>
          <p:nvPr/>
        </p:nvSpPr>
        <p:spPr>
          <a:xfrm>
            <a:off x="2428067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Ц</a:t>
            </a:r>
          </a:p>
        </p:txBody>
      </p:sp>
      <p:sp>
        <p:nvSpPr>
          <p:cNvPr id="26" name="Багетная рамка 25"/>
          <p:cNvSpPr/>
          <p:nvPr/>
        </p:nvSpPr>
        <p:spPr>
          <a:xfrm>
            <a:off x="2998743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Ч</a:t>
            </a:r>
          </a:p>
        </p:txBody>
      </p:sp>
      <p:sp>
        <p:nvSpPr>
          <p:cNvPr id="27" name="Багетная рамка 26"/>
          <p:cNvSpPr/>
          <p:nvPr/>
        </p:nvSpPr>
        <p:spPr>
          <a:xfrm>
            <a:off x="3569419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Ш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14009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Щ</a:t>
            </a:r>
          </a:p>
        </p:txBody>
      </p:sp>
      <p:sp>
        <p:nvSpPr>
          <p:cNvPr id="29" name="Багетная рамка 28"/>
          <p:cNvSpPr/>
          <p:nvPr/>
        </p:nvSpPr>
        <p:spPr>
          <a:xfrm>
            <a:off x="4710771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Ъ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5281447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Ы</a:t>
            </a:r>
          </a:p>
        </p:txBody>
      </p:sp>
      <p:sp>
        <p:nvSpPr>
          <p:cNvPr id="31" name="Багетная рамка 30"/>
          <p:cNvSpPr/>
          <p:nvPr/>
        </p:nvSpPr>
        <p:spPr>
          <a:xfrm>
            <a:off x="5852123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Ь</a:t>
            </a:r>
          </a:p>
        </p:txBody>
      </p:sp>
      <p:sp>
        <p:nvSpPr>
          <p:cNvPr id="32" name="Багетная рамка 31"/>
          <p:cNvSpPr/>
          <p:nvPr/>
        </p:nvSpPr>
        <p:spPr>
          <a:xfrm>
            <a:off x="6422799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Э</a:t>
            </a:r>
          </a:p>
        </p:txBody>
      </p:sp>
      <p:sp>
        <p:nvSpPr>
          <p:cNvPr id="33" name="Багетная рамка 32"/>
          <p:cNvSpPr/>
          <p:nvPr/>
        </p:nvSpPr>
        <p:spPr>
          <a:xfrm>
            <a:off x="128671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Ф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699347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Ю</a:t>
            </a:r>
          </a:p>
        </p:txBody>
      </p:sp>
      <p:sp>
        <p:nvSpPr>
          <p:cNvPr id="35" name="Багетная рамка 34"/>
          <p:cNvSpPr/>
          <p:nvPr/>
        </p:nvSpPr>
        <p:spPr>
          <a:xfrm>
            <a:off x="7564148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Я</a:t>
            </a:r>
          </a:p>
        </p:txBody>
      </p:sp>
      <p:grpSp>
        <p:nvGrpSpPr>
          <p:cNvPr id="78" name="Группа 77"/>
          <p:cNvGrpSpPr/>
          <p:nvPr/>
        </p:nvGrpSpPr>
        <p:grpSpPr>
          <a:xfrm>
            <a:off x="502661" y="656303"/>
            <a:ext cx="6391353" cy="3926189"/>
            <a:chOff x="-43293" y="404664"/>
            <a:chExt cx="6391353" cy="3926189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5068374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5495558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5922742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922742" y="759668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5922742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5922742" y="1469676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922742" y="182468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5922742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641190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5068374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5495558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96456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217607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4643890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5070173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3791324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512475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938758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3365041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1659909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2086192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9" name="Группа 58"/>
            <p:cNvGrpSpPr/>
            <p:nvPr/>
          </p:nvGrpSpPr>
          <p:grpSpPr>
            <a:xfrm>
              <a:off x="5070173" y="2539722"/>
              <a:ext cx="425318" cy="715044"/>
              <a:chOff x="5230851" y="2594507"/>
              <a:chExt cx="425318" cy="715044"/>
            </a:xfrm>
          </p:grpSpPr>
          <p:sp>
            <p:nvSpPr>
              <p:cNvPr id="57" name="Прямоугольник 56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0" name="Группа 59"/>
            <p:cNvGrpSpPr/>
            <p:nvPr/>
          </p:nvGrpSpPr>
          <p:grpSpPr>
            <a:xfrm>
              <a:off x="3791324" y="2539722"/>
              <a:ext cx="425318" cy="715044"/>
              <a:chOff x="5230851" y="2594507"/>
              <a:chExt cx="425318" cy="715044"/>
            </a:xfrm>
          </p:grpSpPr>
          <p:sp>
            <p:nvSpPr>
              <p:cNvPr id="61" name="Прямоугольник 60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3" name="Прямоугольник 62"/>
            <p:cNvSpPr/>
            <p:nvPr/>
          </p:nvSpPr>
          <p:spPr>
            <a:xfrm>
              <a:off x="1660874" y="253972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660874" y="2894726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1660874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808791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1234833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-43293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4" name="Группа 73"/>
            <p:cNvGrpSpPr/>
            <p:nvPr/>
          </p:nvGrpSpPr>
          <p:grpSpPr>
            <a:xfrm>
              <a:off x="382749" y="2184718"/>
              <a:ext cx="425318" cy="1070048"/>
              <a:chOff x="544311" y="2107812"/>
              <a:chExt cx="425318" cy="1070048"/>
            </a:xfrm>
          </p:grpSpPr>
          <p:sp>
            <p:nvSpPr>
              <p:cNvPr id="71" name="Прямоугольник 70"/>
              <p:cNvSpPr/>
              <p:nvPr/>
            </p:nvSpPr>
            <p:spPr>
              <a:xfrm>
                <a:off x="544311" y="2107812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544311" y="2462816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544311" y="2817820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0" name="Прямоугольник 69"/>
            <p:cNvSpPr/>
            <p:nvPr/>
          </p:nvSpPr>
          <p:spPr>
            <a:xfrm>
              <a:off x="382749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5" name="Группа 74"/>
            <p:cNvGrpSpPr/>
            <p:nvPr/>
          </p:nvGrpSpPr>
          <p:grpSpPr>
            <a:xfrm>
              <a:off x="382025" y="3615809"/>
              <a:ext cx="425318" cy="715044"/>
              <a:chOff x="5230851" y="2594507"/>
              <a:chExt cx="425318" cy="715044"/>
            </a:xfrm>
          </p:grpSpPr>
          <p:sp>
            <p:nvSpPr>
              <p:cNvPr id="76" name="Прямоугольник 75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80" name="TextBox 79"/>
          <p:cNvSpPr txBox="1"/>
          <p:nvPr/>
        </p:nvSpPr>
        <p:spPr>
          <a:xfrm>
            <a:off x="5607411" y="605490"/>
            <a:ext cx="44275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Д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071705" y="605490"/>
            <a:ext cx="39145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484702" y="605490"/>
            <a:ext cx="42351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Б</a:t>
            </a:r>
          </a:p>
        </p:txBody>
      </p:sp>
      <p:sp>
        <p:nvSpPr>
          <p:cNvPr id="66" name="Стрелка вправо 65">
            <a:hlinkClick r:id="" action="ppaction://hlinkshowjump?jump=nextslide"/>
          </p:cNvPr>
          <p:cNvSpPr/>
          <p:nvPr/>
        </p:nvSpPr>
        <p:spPr>
          <a:xfrm>
            <a:off x="7164289" y="3982654"/>
            <a:ext cx="1576218" cy="839636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Impact" panose="020B0806030902050204" pitchFamily="34" charset="0"/>
              </a:rPr>
              <a:t>Дальше</a:t>
            </a:r>
            <a:endParaRPr lang="ru-RU" sz="2400" dirty="0">
              <a:latin typeface="Impact" panose="020B080603090205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4242" y="156691"/>
            <a:ext cx="4572000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Корона - кудрявая,</a:t>
            </a:r>
            <a:b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Сучья - корявые,</a:t>
            </a:r>
            <a:b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А плод - полированный,</a:t>
            </a:r>
            <a:b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Как из меди кованный.</a:t>
            </a:r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Подсказка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  <a:solidFill>
            <a:srgbClr val="000000">
              <a:alpha val="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85" name="Пятиугольник 84"/>
          <p:cNvSpPr/>
          <p:nvPr/>
        </p:nvSpPr>
        <p:spPr>
          <a:xfrm>
            <a:off x="5009808" y="605490"/>
            <a:ext cx="563675" cy="376774"/>
          </a:xfrm>
          <a:prstGeom prst="homePlat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1</a:t>
            </a:r>
            <a:endParaRPr lang="ru-RU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19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уб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>
                      <p:stCondLst>
                        <p:cond delay="0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</p:childTnLst>
        </p:cTn>
      </p:par>
    </p:tnLst>
    <p:bldLst>
      <p:bldP spid="83" grpId="0" animBg="1"/>
      <p:bldP spid="83" grpId="1" animBg="1"/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80" grpId="0"/>
      <p:bldP spid="81" grpId="0"/>
      <p:bldP spid="82" grpId="0"/>
      <p:bldP spid="11" grpId="0" animBg="1"/>
      <p:bldP spid="79" grpId="0" animBg="1"/>
      <p:bldP spid="7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2433418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Б</a:t>
            </a:r>
          </a:p>
        </p:txBody>
      </p:sp>
      <p:sp>
        <p:nvSpPr>
          <p:cNvPr id="3" name="Багетная рамка 2"/>
          <p:cNvSpPr/>
          <p:nvPr/>
        </p:nvSpPr>
        <p:spPr>
          <a:xfrm>
            <a:off x="3004506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В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3575594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Г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4146682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Д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471777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5288858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Ё</a:t>
            </a:r>
          </a:p>
        </p:txBody>
      </p:sp>
      <p:sp>
        <p:nvSpPr>
          <p:cNvPr id="8" name="Багетная рамка 7"/>
          <p:cNvSpPr/>
          <p:nvPr/>
        </p:nvSpPr>
        <p:spPr>
          <a:xfrm>
            <a:off x="5859946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Ж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6431034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З</a:t>
            </a:r>
          </a:p>
        </p:txBody>
      </p:sp>
      <p:sp>
        <p:nvSpPr>
          <p:cNvPr id="10" name="Багетная рамка 9"/>
          <p:cNvSpPr/>
          <p:nvPr/>
        </p:nvSpPr>
        <p:spPr>
          <a:xfrm>
            <a:off x="700212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12" name="Багетная рамка 11"/>
          <p:cNvSpPr/>
          <p:nvPr/>
        </p:nvSpPr>
        <p:spPr>
          <a:xfrm>
            <a:off x="186233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А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Багетная рамка 12"/>
          <p:cNvSpPr/>
          <p:nvPr/>
        </p:nvSpPr>
        <p:spPr>
          <a:xfrm>
            <a:off x="2145610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14" name="Багетная рамка 13"/>
          <p:cNvSpPr/>
          <p:nvPr/>
        </p:nvSpPr>
        <p:spPr>
          <a:xfrm>
            <a:off x="271669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15" name="Багетная рамка 14"/>
          <p:cNvSpPr/>
          <p:nvPr/>
        </p:nvSpPr>
        <p:spPr>
          <a:xfrm>
            <a:off x="3287786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М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3858874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Н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4429962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О</a:t>
            </a:r>
          </a:p>
        </p:txBody>
      </p:sp>
      <p:sp>
        <p:nvSpPr>
          <p:cNvPr id="18" name="Багетная рамка 17"/>
          <p:cNvSpPr/>
          <p:nvPr/>
        </p:nvSpPr>
        <p:spPr>
          <a:xfrm>
            <a:off x="5001050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П</a:t>
            </a:r>
          </a:p>
        </p:txBody>
      </p:sp>
      <p:sp>
        <p:nvSpPr>
          <p:cNvPr id="19" name="Багетная рамка 18"/>
          <p:cNvSpPr/>
          <p:nvPr/>
        </p:nvSpPr>
        <p:spPr>
          <a:xfrm>
            <a:off x="557213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20" name="Багетная рамка 19"/>
          <p:cNvSpPr/>
          <p:nvPr/>
        </p:nvSpPr>
        <p:spPr>
          <a:xfrm>
            <a:off x="6143226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С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Багетная рамка 20"/>
          <p:cNvSpPr/>
          <p:nvPr/>
        </p:nvSpPr>
        <p:spPr>
          <a:xfrm>
            <a:off x="6714314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Т</a:t>
            </a:r>
          </a:p>
        </p:txBody>
      </p:sp>
      <p:sp>
        <p:nvSpPr>
          <p:cNvPr id="22" name="Багетная рамка 21"/>
          <p:cNvSpPr/>
          <p:nvPr/>
        </p:nvSpPr>
        <p:spPr>
          <a:xfrm>
            <a:off x="1574522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Й</a:t>
            </a:r>
          </a:p>
        </p:txBody>
      </p:sp>
      <p:sp>
        <p:nvSpPr>
          <p:cNvPr id="23" name="Багетная рамка 22"/>
          <p:cNvSpPr/>
          <p:nvPr/>
        </p:nvSpPr>
        <p:spPr>
          <a:xfrm>
            <a:off x="728539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24" name="Багетная рамка 23"/>
          <p:cNvSpPr/>
          <p:nvPr/>
        </p:nvSpPr>
        <p:spPr>
          <a:xfrm>
            <a:off x="1857391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Х</a:t>
            </a:r>
          </a:p>
        </p:txBody>
      </p:sp>
      <p:sp>
        <p:nvSpPr>
          <p:cNvPr id="25" name="Багетная рамка 24"/>
          <p:cNvSpPr/>
          <p:nvPr/>
        </p:nvSpPr>
        <p:spPr>
          <a:xfrm>
            <a:off x="2428067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Ц</a:t>
            </a:r>
          </a:p>
        </p:txBody>
      </p:sp>
      <p:sp>
        <p:nvSpPr>
          <p:cNvPr id="26" name="Багетная рамка 25"/>
          <p:cNvSpPr/>
          <p:nvPr/>
        </p:nvSpPr>
        <p:spPr>
          <a:xfrm>
            <a:off x="2998743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Ч</a:t>
            </a:r>
          </a:p>
        </p:txBody>
      </p:sp>
      <p:sp>
        <p:nvSpPr>
          <p:cNvPr id="27" name="Багетная рамка 26"/>
          <p:cNvSpPr/>
          <p:nvPr/>
        </p:nvSpPr>
        <p:spPr>
          <a:xfrm>
            <a:off x="3569419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Ш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14009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Щ</a:t>
            </a:r>
          </a:p>
        </p:txBody>
      </p:sp>
      <p:sp>
        <p:nvSpPr>
          <p:cNvPr id="29" name="Багетная рамка 28"/>
          <p:cNvSpPr/>
          <p:nvPr/>
        </p:nvSpPr>
        <p:spPr>
          <a:xfrm>
            <a:off x="4710771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Ъ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5281447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Ы</a:t>
            </a:r>
          </a:p>
        </p:txBody>
      </p:sp>
      <p:sp>
        <p:nvSpPr>
          <p:cNvPr id="31" name="Багетная рамка 30"/>
          <p:cNvSpPr/>
          <p:nvPr/>
        </p:nvSpPr>
        <p:spPr>
          <a:xfrm>
            <a:off x="5852123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Ь</a:t>
            </a:r>
          </a:p>
        </p:txBody>
      </p:sp>
      <p:sp>
        <p:nvSpPr>
          <p:cNvPr id="32" name="Багетная рамка 31"/>
          <p:cNvSpPr/>
          <p:nvPr/>
        </p:nvSpPr>
        <p:spPr>
          <a:xfrm>
            <a:off x="6422799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Э</a:t>
            </a:r>
          </a:p>
        </p:txBody>
      </p:sp>
      <p:sp>
        <p:nvSpPr>
          <p:cNvPr id="33" name="Багетная рамка 32"/>
          <p:cNvSpPr/>
          <p:nvPr/>
        </p:nvSpPr>
        <p:spPr>
          <a:xfrm>
            <a:off x="128671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Ф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699347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Ю</a:t>
            </a:r>
          </a:p>
        </p:txBody>
      </p:sp>
      <p:sp>
        <p:nvSpPr>
          <p:cNvPr id="35" name="Багетная рамка 34"/>
          <p:cNvSpPr/>
          <p:nvPr/>
        </p:nvSpPr>
        <p:spPr>
          <a:xfrm>
            <a:off x="7564148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Я</a:t>
            </a:r>
          </a:p>
        </p:txBody>
      </p:sp>
      <p:grpSp>
        <p:nvGrpSpPr>
          <p:cNvPr id="78" name="Группа 77"/>
          <p:cNvGrpSpPr/>
          <p:nvPr/>
        </p:nvGrpSpPr>
        <p:grpSpPr>
          <a:xfrm>
            <a:off x="502661" y="656303"/>
            <a:ext cx="6391353" cy="3926189"/>
            <a:chOff x="-43293" y="404664"/>
            <a:chExt cx="6391353" cy="3926189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5068374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5495558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5922742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922742" y="759668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5922742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5922742" y="1469676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922742" y="182468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5922742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641190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5068374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5495558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96456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217607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4643890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5070173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3791324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512475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938758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3365041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1659909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2086192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9" name="Группа 58"/>
            <p:cNvGrpSpPr/>
            <p:nvPr/>
          </p:nvGrpSpPr>
          <p:grpSpPr>
            <a:xfrm>
              <a:off x="5070173" y="2539722"/>
              <a:ext cx="425318" cy="715044"/>
              <a:chOff x="5230851" y="2594507"/>
              <a:chExt cx="425318" cy="715044"/>
            </a:xfrm>
          </p:grpSpPr>
          <p:sp>
            <p:nvSpPr>
              <p:cNvPr id="57" name="Прямоугольник 56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0" name="Группа 59"/>
            <p:cNvGrpSpPr/>
            <p:nvPr/>
          </p:nvGrpSpPr>
          <p:grpSpPr>
            <a:xfrm>
              <a:off x="3791324" y="2539722"/>
              <a:ext cx="425318" cy="715044"/>
              <a:chOff x="5230851" y="2594507"/>
              <a:chExt cx="425318" cy="715044"/>
            </a:xfrm>
          </p:grpSpPr>
          <p:sp>
            <p:nvSpPr>
              <p:cNvPr id="61" name="Прямоугольник 60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3" name="Прямоугольник 62"/>
            <p:cNvSpPr/>
            <p:nvPr/>
          </p:nvSpPr>
          <p:spPr>
            <a:xfrm>
              <a:off x="1660874" y="253972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660874" y="2894726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1660874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808791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1234833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-43293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4" name="Группа 73"/>
            <p:cNvGrpSpPr/>
            <p:nvPr/>
          </p:nvGrpSpPr>
          <p:grpSpPr>
            <a:xfrm>
              <a:off x="382749" y="2184718"/>
              <a:ext cx="425318" cy="1070048"/>
              <a:chOff x="544311" y="2107812"/>
              <a:chExt cx="425318" cy="1070048"/>
            </a:xfrm>
          </p:grpSpPr>
          <p:sp>
            <p:nvSpPr>
              <p:cNvPr id="71" name="Прямоугольник 70"/>
              <p:cNvSpPr/>
              <p:nvPr/>
            </p:nvSpPr>
            <p:spPr>
              <a:xfrm>
                <a:off x="544311" y="2107812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544311" y="2462816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544311" y="2817820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0" name="Прямоугольник 69"/>
            <p:cNvSpPr/>
            <p:nvPr/>
          </p:nvSpPr>
          <p:spPr>
            <a:xfrm>
              <a:off x="382749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5" name="Группа 74"/>
            <p:cNvGrpSpPr/>
            <p:nvPr/>
          </p:nvGrpSpPr>
          <p:grpSpPr>
            <a:xfrm>
              <a:off x="382025" y="3615809"/>
              <a:ext cx="425318" cy="715044"/>
              <a:chOff x="5230851" y="2594507"/>
              <a:chExt cx="425318" cy="715044"/>
            </a:xfrm>
          </p:grpSpPr>
          <p:sp>
            <p:nvSpPr>
              <p:cNvPr id="76" name="Прямоугольник 75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80" name="TextBox 79"/>
          <p:cNvSpPr txBox="1"/>
          <p:nvPr/>
        </p:nvSpPr>
        <p:spPr>
          <a:xfrm>
            <a:off x="5607411" y="605490"/>
            <a:ext cx="44275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Д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071705" y="605490"/>
            <a:ext cx="39145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455602" y="605490"/>
            <a:ext cx="42351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Б</a:t>
            </a:r>
          </a:p>
        </p:txBody>
      </p:sp>
      <p:sp>
        <p:nvSpPr>
          <p:cNvPr id="66" name="Стрелка вправо 65">
            <a:hlinkClick r:id="" action="ppaction://hlinkshowjump?jump=nextslide"/>
          </p:cNvPr>
          <p:cNvSpPr/>
          <p:nvPr/>
        </p:nvSpPr>
        <p:spPr>
          <a:xfrm>
            <a:off x="7164289" y="3982654"/>
            <a:ext cx="1576218" cy="839636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Impact" panose="020B0806030902050204" pitchFamily="34" charset="0"/>
              </a:rPr>
              <a:t>Дальше</a:t>
            </a:r>
            <a:endParaRPr lang="ru-RU" sz="2400" dirty="0">
              <a:latin typeface="Impact" panose="020B080603090205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463617" y="961501"/>
            <a:ext cx="40748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463617" y="1317512"/>
            <a:ext cx="40748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463617" y="1673523"/>
            <a:ext cx="40748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Ё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469228" y="2029534"/>
            <a:ext cx="396262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З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455602" y="2385544"/>
            <a:ext cx="42351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07504" y="301849"/>
            <a:ext cx="4908294" cy="156966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Не </a:t>
            </a:r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заботясь о погоде,</a:t>
            </a:r>
            <a:b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В сарафане белом ходит,</a:t>
            </a:r>
            <a:b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А в один из тёплых дней</a:t>
            </a:r>
            <a:b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Май серёжки дарит ей</a:t>
            </a:r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.</a:t>
            </a:r>
            <a:endParaRPr lang="ru-RU" sz="2400" dirty="0">
              <a:solidFill>
                <a:srgbClr val="3EA047"/>
              </a:solidFill>
            </a:endParaRPr>
          </a:p>
        </p:txBody>
      </p:sp>
      <p:sp>
        <p:nvSpPr>
          <p:cNvPr id="88" name="Скругленный прямоугольник 87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89" name="Скругленный прямоугольник 88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Подсказка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grpSp>
        <p:nvGrpSpPr>
          <p:cNvPr id="92" name="Группа 91"/>
          <p:cNvGrpSpPr/>
          <p:nvPr/>
        </p:nvGrpSpPr>
        <p:grpSpPr>
          <a:xfrm>
            <a:off x="6504715" y="39300"/>
            <a:ext cx="376774" cy="573198"/>
            <a:chOff x="5280595" y="3879680"/>
            <a:chExt cx="376774" cy="573198"/>
          </a:xfrm>
        </p:grpSpPr>
        <p:sp>
          <p:nvSpPr>
            <p:cNvPr id="91" name="Пятиугольник 90"/>
            <p:cNvSpPr/>
            <p:nvPr/>
          </p:nvSpPr>
          <p:spPr>
            <a:xfrm rot="5400000">
              <a:off x="5187144" y="3982654"/>
              <a:ext cx="563675" cy="376774"/>
            </a:xfrm>
            <a:prstGeom prst="homePlat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>
                <a:latin typeface="Arial Black" panose="020B0A04020102020204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318815" y="3879680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latin typeface="Arial Black" panose="020B0A04020102020204" pitchFamily="34" charset="0"/>
                </a:rPr>
                <a:t>2</a:t>
              </a:r>
              <a:endParaRPr lang="ru-RU" dirty="0"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0646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берёз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8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83" grpId="0"/>
      <p:bldP spid="84" grpId="0"/>
      <p:bldP spid="85" grpId="0"/>
      <p:bldP spid="86" grpId="0"/>
      <p:bldP spid="87" grpId="0"/>
      <p:bldP spid="11" grpId="0" animBg="1"/>
      <p:bldP spid="88" grpId="0" animBg="1"/>
      <p:bldP spid="88" grpId="1" animBg="1"/>
      <p:bldP spid="89" grpId="0" animBg="1"/>
      <p:bldP spid="8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Пятиугольник 93"/>
          <p:cNvSpPr/>
          <p:nvPr/>
        </p:nvSpPr>
        <p:spPr>
          <a:xfrm>
            <a:off x="4623469" y="1349577"/>
            <a:ext cx="563675" cy="376774"/>
          </a:xfrm>
          <a:prstGeom prst="homePlat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2" name="Багетная рамка 1"/>
          <p:cNvSpPr/>
          <p:nvPr/>
        </p:nvSpPr>
        <p:spPr>
          <a:xfrm>
            <a:off x="2433418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Б</a:t>
            </a:r>
          </a:p>
        </p:txBody>
      </p:sp>
      <p:sp>
        <p:nvSpPr>
          <p:cNvPr id="3" name="Багетная рамка 2"/>
          <p:cNvSpPr/>
          <p:nvPr/>
        </p:nvSpPr>
        <p:spPr>
          <a:xfrm>
            <a:off x="3004506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В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3575594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Г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4146682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Д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471777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5288858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Ё</a:t>
            </a:r>
          </a:p>
        </p:txBody>
      </p:sp>
      <p:sp>
        <p:nvSpPr>
          <p:cNvPr id="8" name="Багетная рамка 7"/>
          <p:cNvSpPr/>
          <p:nvPr/>
        </p:nvSpPr>
        <p:spPr>
          <a:xfrm>
            <a:off x="5859946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Ж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6431034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З</a:t>
            </a:r>
          </a:p>
        </p:txBody>
      </p:sp>
      <p:sp>
        <p:nvSpPr>
          <p:cNvPr id="10" name="Багетная рамка 9"/>
          <p:cNvSpPr/>
          <p:nvPr/>
        </p:nvSpPr>
        <p:spPr>
          <a:xfrm>
            <a:off x="700212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12" name="Багетная рамка 11"/>
          <p:cNvSpPr/>
          <p:nvPr/>
        </p:nvSpPr>
        <p:spPr>
          <a:xfrm>
            <a:off x="186233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А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Багетная рамка 12"/>
          <p:cNvSpPr/>
          <p:nvPr/>
        </p:nvSpPr>
        <p:spPr>
          <a:xfrm>
            <a:off x="2145610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14" name="Багетная рамка 13"/>
          <p:cNvSpPr/>
          <p:nvPr/>
        </p:nvSpPr>
        <p:spPr>
          <a:xfrm>
            <a:off x="271669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15" name="Багетная рамка 14"/>
          <p:cNvSpPr/>
          <p:nvPr/>
        </p:nvSpPr>
        <p:spPr>
          <a:xfrm>
            <a:off x="3287786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М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3858874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Н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4429962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О</a:t>
            </a:r>
          </a:p>
        </p:txBody>
      </p:sp>
      <p:sp>
        <p:nvSpPr>
          <p:cNvPr id="18" name="Багетная рамка 17"/>
          <p:cNvSpPr/>
          <p:nvPr/>
        </p:nvSpPr>
        <p:spPr>
          <a:xfrm>
            <a:off x="5001050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П</a:t>
            </a:r>
          </a:p>
        </p:txBody>
      </p:sp>
      <p:sp>
        <p:nvSpPr>
          <p:cNvPr id="19" name="Багетная рамка 18"/>
          <p:cNvSpPr/>
          <p:nvPr/>
        </p:nvSpPr>
        <p:spPr>
          <a:xfrm>
            <a:off x="557213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20" name="Багетная рамка 19"/>
          <p:cNvSpPr/>
          <p:nvPr/>
        </p:nvSpPr>
        <p:spPr>
          <a:xfrm>
            <a:off x="6143226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С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Багетная рамка 20"/>
          <p:cNvSpPr/>
          <p:nvPr/>
        </p:nvSpPr>
        <p:spPr>
          <a:xfrm>
            <a:off x="6714314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Т</a:t>
            </a:r>
          </a:p>
        </p:txBody>
      </p:sp>
      <p:sp>
        <p:nvSpPr>
          <p:cNvPr id="22" name="Багетная рамка 21"/>
          <p:cNvSpPr/>
          <p:nvPr/>
        </p:nvSpPr>
        <p:spPr>
          <a:xfrm>
            <a:off x="1574522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Й</a:t>
            </a:r>
          </a:p>
        </p:txBody>
      </p:sp>
      <p:sp>
        <p:nvSpPr>
          <p:cNvPr id="23" name="Багетная рамка 22"/>
          <p:cNvSpPr/>
          <p:nvPr/>
        </p:nvSpPr>
        <p:spPr>
          <a:xfrm>
            <a:off x="728539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24" name="Багетная рамка 23"/>
          <p:cNvSpPr/>
          <p:nvPr/>
        </p:nvSpPr>
        <p:spPr>
          <a:xfrm>
            <a:off x="1857391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Х</a:t>
            </a:r>
          </a:p>
        </p:txBody>
      </p:sp>
      <p:sp>
        <p:nvSpPr>
          <p:cNvPr id="25" name="Багетная рамка 24"/>
          <p:cNvSpPr/>
          <p:nvPr/>
        </p:nvSpPr>
        <p:spPr>
          <a:xfrm>
            <a:off x="2428067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Ц</a:t>
            </a:r>
          </a:p>
        </p:txBody>
      </p:sp>
      <p:sp>
        <p:nvSpPr>
          <p:cNvPr id="26" name="Багетная рамка 25"/>
          <p:cNvSpPr/>
          <p:nvPr/>
        </p:nvSpPr>
        <p:spPr>
          <a:xfrm>
            <a:off x="2998743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Ч</a:t>
            </a:r>
          </a:p>
        </p:txBody>
      </p:sp>
      <p:sp>
        <p:nvSpPr>
          <p:cNvPr id="27" name="Багетная рамка 26"/>
          <p:cNvSpPr/>
          <p:nvPr/>
        </p:nvSpPr>
        <p:spPr>
          <a:xfrm>
            <a:off x="3569419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Ш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14009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Щ</a:t>
            </a:r>
          </a:p>
        </p:txBody>
      </p:sp>
      <p:sp>
        <p:nvSpPr>
          <p:cNvPr id="29" name="Багетная рамка 28"/>
          <p:cNvSpPr/>
          <p:nvPr/>
        </p:nvSpPr>
        <p:spPr>
          <a:xfrm>
            <a:off x="4710771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Ъ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5281447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Ы</a:t>
            </a:r>
          </a:p>
        </p:txBody>
      </p:sp>
      <p:sp>
        <p:nvSpPr>
          <p:cNvPr id="31" name="Багетная рамка 30"/>
          <p:cNvSpPr/>
          <p:nvPr/>
        </p:nvSpPr>
        <p:spPr>
          <a:xfrm>
            <a:off x="5852123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Ь</a:t>
            </a:r>
          </a:p>
        </p:txBody>
      </p:sp>
      <p:sp>
        <p:nvSpPr>
          <p:cNvPr id="32" name="Багетная рамка 31"/>
          <p:cNvSpPr/>
          <p:nvPr/>
        </p:nvSpPr>
        <p:spPr>
          <a:xfrm>
            <a:off x="6422799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Э</a:t>
            </a:r>
          </a:p>
        </p:txBody>
      </p:sp>
      <p:sp>
        <p:nvSpPr>
          <p:cNvPr id="33" name="Багетная рамка 32"/>
          <p:cNvSpPr/>
          <p:nvPr/>
        </p:nvSpPr>
        <p:spPr>
          <a:xfrm>
            <a:off x="128671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Ф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699347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Ю</a:t>
            </a:r>
          </a:p>
        </p:txBody>
      </p:sp>
      <p:sp>
        <p:nvSpPr>
          <p:cNvPr id="35" name="Багетная рамка 34"/>
          <p:cNvSpPr/>
          <p:nvPr/>
        </p:nvSpPr>
        <p:spPr>
          <a:xfrm>
            <a:off x="7564148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Я</a:t>
            </a:r>
          </a:p>
        </p:txBody>
      </p:sp>
      <p:grpSp>
        <p:nvGrpSpPr>
          <p:cNvPr id="78" name="Группа 77"/>
          <p:cNvGrpSpPr/>
          <p:nvPr/>
        </p:nvGrpSpPr>
        <p:grpSpPr>
          <a:xfrm>
            <a:off x="502661" y="656303"/>
            <a:ext cx="6391353" cy="3926189"/>
            <a:chOff x="-43293" y="404664"/>
            <a:chExt cx="6391353" cy="3926189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5068374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5495558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5922742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922742" y="759668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5922742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5922742" y="1469676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922742" y="182468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5922742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641190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5068374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5495558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96456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217607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4643890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5070173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3791324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512475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938758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3365041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1659909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2086192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9" name="Группа 58"/>
            <p:cNvGrpSpPr/>
            <p:nvPr/>
          </p:nvGrpSpPr>
          <p:grpSpPr>
            <a:xfrm>
              <a:off x="5070173" y="2539722"/>
              <a:ext cx="425318" cy="715044"/>
              <a:chOff x="5230851" y="2594507"/>
              <a:chExt cx="425318" cy="715044"/>
            </a:xfrm>
          </p:grpSpPr>
          <p:sp>
            <p:nvSpPr>
              <p:cNvPr id="57" name="Прямоугольник 56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0" name="Группа 59"/>
            <p:cNvGrpSpPr/>
            <p:nvPr/>
          </p:nvGrpSpPr>
          <p:grpSpPr>
            <a:xfrm>
              <a:off x="3791324" y="2539722"/>
              <a:ext cx="425318" cy="715044"/>
              <a:chOff x="5230851" y="2594507"/>
              <a:chExt cx="425318" cy="715044"/>
            </a:xfrm>
          </p:grpSpPr>
          <p:sp>
            <p:nvSpPr>
              <p:cNvPr id="61" name="Прямоугольник 60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3" name="Прямоугольник 62"/>
            <p:cNvSpPr/>
            <p:nvPr/>
          </p:nvSpPr>
          <p:spPr>
            <a:xfrm>
              <a:off x="1660874" y="253972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660874" y="2894726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1660874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808791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1234833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-43293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4" name="Группа 73"/>
            <p:cNvGrpSpPr/>
            <p:nvPr/>
          </p:nvGrpSpPr>
          <p:grpSpPr>
            <a:xfrm>
              <a:off x="382749" y="2184718"/>
              <a:ext cx="425318" cy="1070048"/>
              <a:chOff x="544311" y="2107812"/>
              <a:chExt cx="425318" cy="1070048"/>
            </a:xfrm>
          </p:grpSpPr>
          <p:sp>
            <p:nvSpPr>
              <p:cNvPr id="71" name="Прямоугольник 70"/>
              <p:cNvSpPr/>
              <p:nvPr/>
            </p:nvSpPr>
            <p:spPr>
              <a:xfrm>
                <a:off x="544311" y="2107812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544311" y="2462816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544311" y="2817820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0" name="Прямоугольник 69"/>
            <p:cNvSpPr/>
            <p:nvPr/>
          </p:nvSpPr>
          <p:spPr>
            <a:xfrm>
              <a:off x="382749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5" name="Группа 74"/>
            <p:cNvGrpSpPr/>
            <p:nvPr/>
          </p:nvGrpSpPr>
          <p:grpSpPr>
            <a:xfrm>
              <a:off x="382025" y="3615809"/>
              <a:ext cx="425318" cy="715044"/>
              <a:chOff x="5230851" y="2594507"/>
              <a:chExt cx="425318" cy="715044"/>
            </a:xfrm>
          </p:grpSpPr>
          <p:sp>
            <p:nvSpPr>
              <p:cNvPr id="76" name="Прямоугольник 75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80" name="TextBox 79"/>
          <p:cNvSpPr txBox="1"/>
          <p:nvPr/>
        </p:nvSpPr>
        <p:spPr>
          <a:xfrm>
            <a:off x="5607411" y="605490"/>
            <a:ext cx="44275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Д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071705" y="605490"/>
            <a:ext cx="39145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455602" y="605490"/>
            <a:ext cx="42351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Б</a:t>
            </a:r>
          </a:p>
        </p:txBody>
      </p:sp>
      <p:sp>
        <p:nvSpPr>
          <p:cNvPr id="66" name="Стрелка вправо 65">
            <a:hlinkClick r:id="" action="ppaction://hlinkshowjump?jump=nextslide"/>
          </p:cNvPr>
          <p:cNvSpPr/>
          <p:nvPr/>
        </p:nvSpPr>
        <p:spPr>
          <a:xfrm>
            <a:off x="7164289" y="3982654"/>
            <a:ext cx="1576218" cy="839636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Impact" panose="020B0806030902050204" pitchFamily="34" charset="0"/>
              </a:rPr>
              <a:t>Дальше</a:t>
            </a:r>
            <a:endParaRPr lang="ru-RU" sz="2400" dirty="0">
              <a:latin typeface="Impact" panose="020B080603090205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463617" y="961501"/>
            <a:ext cx="40748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463617" y="1317512"/>
            <a:ext cx="40748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463617" y="1673523"/>
            <a:ext cx="40748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Ё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469228" y="2029534"/>
            <a:ext cx="396262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З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455602" y="2385544"/>
            <a:ext cx="42351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189844" y="1317512"/>
            <a:ext cx="40908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603748" y="1317512"/>
            <a:ext cx="40748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016050" y="1317512"/>
            <a:ext cx="44275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Д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7687" y="37165"/>
            <a:ext cx="4572000" cy="2308324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>
                <a:solidFill>
                  <a:srgbClr val="3EA047"/>
                </a:solidFill>
                <a:latin typeface="Arial Black" panose="020B0A04020102020204" pitchFamily="34" charset="0"/>
              </a:rPr>
              <a:t>Ему немало сотен лет.</a:t>
            </a:r>
            <a:br>
              <a:rPr lang="ru-RU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3EA047"/>
                </a:solidFill>
                <a:latin typeface="Arial Black" panose="020B0A04020102020204" pitchFamily="34" charset="0"/>
              </a:rPr>
              <a:t>В тулуп зеленый он одет.</a:t>
            </a:r>
            <a:br>
              <a:rPr lang="ru-RU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3EA047"/>
                </a:solidFill>
                <a:latin typeface="Arial Black" panose="020B0A04020102020204" pitchFamily="34" charset="0"/>
              </a:rPr>
              <a:t>Хотя в глухой тайге растет,</a:t>
            </a:r>
            <a:br>
              <a:rPr lang="ru-RU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3EA047"/>
                </a:solidFill>
                <a:latin typeface="Arial Black" panose="020B0A04020102020204" pitchFamily="34" charset="0"/>
              </a:rPr>
              <a:t>Ему всегда большой почет.</a:t>
            </a:r>
            <a:br>
              <a:rPr lang="ru-RU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3EA047"/>
                </a:solidFill>
                <a:latin typeface="Arial Black" panose="020B0A04020102020204" pitchFamily="34" charset="0"/>
              </a:rPr>
              <a:t>Ведь и для взрослых, для ребят</a:t>
            </a:r>
            <a:br>
              <a:rPr lang="ru-RU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3EA047"/>
                </a:solidFill>
                <a:latin typeface="Arial Black" panose="020B0A04020102020204" pitchFamily="34" charset="0"/>
              </a:rPr>
              <a:t>Он очень шишками богат.</a:t>
            </a:r>
            <a:br>
              <a:rPr lang="ru-RU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3EA047"/>
                </a:solidFill>
                <a:latin typeface="Arial Black" panose="020B0A04020102020204" pitchFamily="34" charset="0"/>
              </a:rPr>
              <a:t>А в шишках, что ни говори,</a:t>
            </a:r>
            <a:br>
              <a:rPr lang="ru-RU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3EA047"/>
                </a:solidFill>
                <a:latin typeface="Arial Black" panose="020B0A04020102020204" pitchFamily="34" charset="0"/>
              </a:rPr>
              <a:t>Орешки вкусные внутри.</a:t>
            </a:r>
          </a:p>
        </p:txBody>
      </p:sp>
      <p:sp>
        <p:nvSpPr>
          <p:cNvPr id="91" name="Скругленный прямоугольник 90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92" name="Скругленный прямоугольник 91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Подсказка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93" name="Скругленный прямоугольник 92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51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кедр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>
                      <p:stCondLst>
                        <p:cond delay="0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7" grpId="0" animBg="1"/>
      <p:bldP spid="8" grpId="0" animBg="1"/>
      <p:bldP spid="9" grpId="0" animBg="1"/>
      <p:bldP spid="10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88" grpId="0"/>
      <p:bldP spid="89" grpId="0"/>
      <p:bldP spid="90" grpId="0"/>
      <p:bldP spid="11" grpId="0" animBg="1"/>
      <p:bldP spid="91" grpId="0" animBg="1"/>
      <p:bldP spid="91" grpId="1" animBg="1"/>
      <p:bldP spid="92" grpId="0" animBg="1"/>
      <p:bldP spid="9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2433418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Б</a:t>
            </a:r>
          </a:p>
        </p:txBody>
      </p:sp>
      <p:sp>
        <p:nvSpPr>
          <p:cNvPr id="3" name="Багетная рамка 2"/>
          <p:cNvSpPr/>
          <p:nvPr/>
        </p:nvSpPr>
        <p:spPr>
          <a:xfrm>
            <a:off x="3004506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В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3575594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Г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4146682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Д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471777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5288858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Ё</a:t>
            </a:r>
          </a:p>
        </p:txBody>
      </p:sp>
      <p:sp>
        <p:nvSpPr>
          <p:cNvPr id="8" name="Багетная рамка 7"/>
          <p:cNvSpPr/>
          <p:nvPr/>
        </p:nvSpPr>
        <p:spPr>
          <a:xfrm>
            <a:off x="5859946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Ж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6431034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З</a:t>
            </a:r>
          </a:p>
        </p:txBody>
      </p:sp>
      <p:sp>
        <p:nvSpPr>
          <p:cNvPr id="10" name="Багетная рамка 9"/>
          <p:cNvSpPr/>
          <p:nvPr/>
        </p:nvSpPr>
        <p:spPr>
          <a:xfrm>
            <a:off x="700212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12" name="Багетная рамка 11"/>
          <p:cNvSpPr/>
          <p:nvPr/>
        </p:nvSpPr>
        <p:spPr>
          <a:xfrm>
            <a:off x="186233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А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Багетная рамка 12"/>
          <p:cNvSpPr/>
          <p:nvPr/>
        </p:nvSpPr>
        <p:spPr>
          <a:xfrm>
            <a:off x="2145610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14" name="Багетная рамка 13"/>
          <p:cNvSpPr/>
          <p:nvPr/>
        </p:nvSpPr>
        <p:spPr>
          <a:xfrm>
            <a:off x="271669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15" name="Багетная рамка 14"/>
          <p:cNvSpPr/>
          <p:nvPr/>
        </p:nvSpPr>
        <p:spPr>
          <a:xfrm>
            <a:off x="3287786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М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3858874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Н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4429962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О</a:t>
            </a:r>
          </a:p>
        </p:txBody>
      </p:sp>
      <p:sp>
        <p:nvSpPr>
          <p:cNvPr id="18" name="Багетная рамка 17"/>
          <p:cNvSpPr/>
          <p:nvPr/>
        </p:nvSpPr>
        <p:spPr>
          <a:xfrm>
            <a:off x="5001050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П</a:t>
            </a:r>
          </a:p>
        </p:txBody>
      </p:sp>
      <p:sp>
        <p:nvSpPr>
          <p:cNvPr id="19" name="Багетная рамка 18"/>
          <p:cNvSpPr/>
          <p:nvPr/>
        </p:nvSpPr>
        <p:spPr>
          <a:xfrm>
            <a:off x="557213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20" name="Багетная рамка 19"/>
          <p:cNvSpPr/>
          <p:nvPr/>
        </p:nvSpPr>
        <p:spPr>
          <a:xfrm>
            <a:off x="6143226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С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Багетная рамка 20"/>
          <p:cNvSpPr/>
          <p:nvPr/>
        </p:nvSpPr>
        <p:spPr>
          <a:xfrm>
            <a:off x="6714314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Т</a:t>
            </a:r>
          </a:p>
        </p:txBody>
      </p:sp>
      <p:sp>
        <p:nvSpPr>
          <p:cNvPr id="22" name="Багетная рамка 21"/>
          <p:cNvSpPr/>
          <p:nvPr/>
        </p:nvSpPr>
        <p:spPr>
          <a:xfrm>
            <a:off x="1574522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Й</a:t>
            </a:r>
          </a:p>
        </p:txBody>
      </p:sp>
      <p:sp>
        <p:nvSpPr>
          <p:cNvPr id="23" name="Багетная рамка 22"/>
          <p:cNvSpPr/>
          <p:nvPr/>
        </p:nvSpPr>
        <p:spPr>
          <a:xfrm>
            <a:off x="728539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24" name="Багетная рамка 23"/>
          <p:cNvSpPr/>
          <p:nvPr/>
        </p:nvSpPr>
        <p:spPr>
          <a:xfrm>
            <a:off x="1857391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Х</a:t>
            </a:r>
          </a:p>
        </p:txBody>
      </p:sp>
      <p:sp>
        <p:nvSpPr>
          <p:cNvPr id="25" name="Багетная рамка 24"/>
          <p:cNvSpPr/>
          <p:nvPr/>
        </p:nvSpPr>
        <p:spPr>
          <a:xfrm>
            <a:off x="2428067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Ц</a:t>
            </a:r>
          </a:p>
        </p:txBody>
      </p:sp>
      <p:sp>
        <p:nvSpPr>
          <p:cNvPr id="26" name="Багетная рамка 25"/>
          <p:cNvSpPr/>
          <p:nvPr/>
        </p:nvSpPr>
        <p:spPr>
          <a:xfrm>
            <a:off x="2998743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Ч</a:t>
            </a:r>
          </a:p>
        </p:txBody>
      </p:sp>
      <p:sp>
        <p:nvSpPr>
          <p:cNvPr id="27" name="Багетная рамка 26"/>
          <p:cNvSpPr/>
          <p:nvPr/>
        </p:nvSpPr>
        <p:spPr>
          <a:xfrm>
            <a:off x="3569419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Ш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14009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Щ</a:t>
            </a:r>
          </a:p>
        </p:txBody>
      </p:sp>
      <p:sp>
        <p:nvSpPr>
          <p:cNvPr id="29" name="Багетная рамка 28"/>
          <p:cNvSpPr/>
          <p:nvPr/>
        </p:nvSpPr>
        <p:spPr>
          <a:xfrm>
            <a:off x="4710771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Ъ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5281447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Ы</a:t>
            </a:r>
          </a:p>
        </p:txBody>
      </p:sp>
      <p:sp>
        <p:nvSpPr>
          <p:cNvPr id="31" name="Багетная рамка 30"/>
          <p:cNvSpPr/>
          <p:nvPr/>
        </p:nvSpPr>
        <p:spPr>
          <a:xfrm>
            <a:off x="5852123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Ь</a:t>
            </a:r>
          </a:p>
        </p:txBody>
      </p:sp>
      <p:sp>
        <p:nvSpPr>
          <p:cNvPr id="32" name="Багетная рамка 31"/>
          <p:cNvSpPr/>
          <p:nvPr/>
        </p:nvSpPr>
        <p:spPr>
          <a:xfrm>
            <a:off x="6422799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Э</a:t>
            </a:r>
          </a:p>
        </p:txBody>
      </p:sp>
      <p:sp>
        <p:nvSpPr>
          <p:cNvPr id="33" name="Багетная рамка 32"/>
          <p:cNvSpPr/>
          <p:nvPr/>
        </p:nvSpPr>
        <p:spPr>
          <a:xfrm>
            <a:off x="128671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Ф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699347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Ю</a:t>
            </a:r>
          </a:p>
        </p:txBody>
      </p:sp>
      <p:sp>
        <p:nvSpPr>
          <p:cNvPr id="35" name="Багетная рамка 34"/>
          <p:cNvSpPr/>
          <p:nvPr/>
        </p:nvSpPr>
        <p:spPr>
          <a:xfrm>
            <a:off x="7564148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Я</a:t>
            </a:r>
          </a:p>
        </p:txBody>
      </p:sp>
      <p:grpSp>
        <p:nvGrpSpPr>
          <p:cNvPr id="78" name="Группа 77"/>
          <p:cNvGrpSpPr/>
          <p:nvPr/>
        </p:nvGrpSpPr>
        <p:grpSpPr>
          <a:xfrm>
            <a:off x="502661" y="656303"/>
            <a:ext cx="6391353" cy="3926189"/>
            <a:chOff x="-43293" y="404664"/>
            <a:chExt cx="6391353" cy="3926189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5068374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5495558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5922742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922742" y="759668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5922742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5922742" y="1469676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922742" y="182468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5922742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641190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5068374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5495558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96456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217607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4643890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5070173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3791324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512475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938758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3365041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1659909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2086192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grpSp>
          <p:nvGrpSpPr>
            <p:cNvPr id="59" name="Группа 58"/>
            <p:cNvGrpSpPr/>
            <p:nvPr/>
          </p:nvGrpSpPr>
          <p:grpSpPr>
            <a:xfrm>
              <a:off x="5070173" y="2539722"/>
              <a:ext cx="425318" cy="715044"/>
              <a:chOff x="5230851" y="2594507"/>
              <a:chExt cx="425318" cy="715044"/>
            </a:xfrm>
          </p:grpSpPr>
          <p:sp>
            <p:nvSpPr>
              <p:cNvPr id="57" name="Прямоугольник 56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  <p:grpSp>
          <p:nvGrpSpPr>
            <p:cNvPr id="60" name="Группа 59"/>
            <p:cNvGrpSpPr/>
            <p:nvPr/>
          </p:nvGrpSpPr>
          <p:grpSpPr>
            <a:xfrm>
              <a:off x="3791324" y="2539722"/>
              <a:ext cx="425318" cy="715044"/>
              <a:chOff x="5230851" y="2594507"/>
              <a:chExt cx="425318" cy="715044"/>
            </a:xfrm>
          </p:grpSpPr>
          <p:sp>
            <p:nvSpPr>
              <p:cNvPr id="61" name="Прямоугольник 60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  <p:sp>
          <p:nvSpPr>
            <p:cNvPr id="63" name="Прямоугольник 62"/>
            <p:cNvSpPr/>
            <p:nvPr/>
          </p:nvSpPr>
          <p:spPr>
            <a:xfrm>
              <a:off x="1660874" y="253972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660874" y="2894726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1660874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808791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1234833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-43293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grpSp>
          <p:nvGrpSpPr>
            <p:cNvPr id="74" name="Группа 73"/>
            <p:cNvGrpSpPr/>
            <p:nvPr/>
          </p:nvGrpSpPr>
          <p:grpSpPr>
            <a:xfrm>
              <a:off x="382749" y="2184718"/>
              <a:ext cx="425318" cy="1070048"/>
              <a:chOff x="544311" y="2107812"/>
              <a:chExt cx="425318" cy="1070048"/>
            </a:xfrm>
          </p:grpSpPr>
          <p:sp>
            <p:nvSpPr>
              <p:cNvPr id="71" name="Прямоугольник 70"/>
              <p:cNvSpPr/>
              <p:nvPr/>
            </p:nvSpPr>
            <p:spPr>
              <a:xfrm>
                <a:off x="544311" y="2107812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544311" y="2462816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544311" y="2817820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  <p:sp>
          <p:nvSpPr>
            <p:cNvPr id="70" name="Прямоугольник 69"/>
            <p:cNvSpPr/>
            <p:nvPr/>
          </p:nvSpPr>
          <p:spPr>
            <a:xfrm>
              <a:off x="382749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grpSp>
          <p:nvGrpSpPr>
            <p:cNvPr id="75" name="Группа 74"/>
            <p:cNvGrpSpPr/>
            <p:nvPr/>
          </p:nvGrpSpPr>
          <p:grpSpPr>
            <a:xfrm>
              <a:off x="382025" y="3615809"/>
              <a:ext cx="425318" cy="715044"/>
              <a:chOff x="5230851" y="2594507"/>
              <a:chExt cx="425318" cy="715044"/>
            </a:xfrm>
          </p:grpSpPr>
          <p:sp>
            <p:nvSpPr>
              <p:cNvPr id="76" name="Прямоугольник 75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</p:grpSp>
      <p:sp>
        <p:nvSpPr>
          <p:cNvPr id="80" name="TextBox 79"/>
          <p:cNvSpPr txBox="1"/>
          <p:nvPr/>
        </p:nvSpPr>
        <p:spPr>
          <a:xfrm>
            <a:off x="5607411" y="605490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Д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071705" y="605490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455602" y="605490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Б</a:t>
            </a:r>
          </a:p>
        </p:txBody>
      </p:sp>
      <p:sp>
        <p:nvSpPr>
          <p:cNvPr id="66" name="Стрелка вправо 65">
            <a:hlinkClick r:id="" action="ppaction://hlinkshowjump?jump=nextslide"/>
          </p:cNvPr>
          <p:cNvSpPr/>
          <p:nvPr/>
        </p:nvSpPr>
        <p:spPr>
          <a:xfrm>
            <a:off x="7164289" y="3982654"/>
            <a:ext cx="1576218" cy="839636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Impact" panose="020B0806030902050204" pitchFamily="34" charset="0"/>
              </a:rPr>
              <a:t>Дальше</a:t>
            </a:r>
            <a:endParaRPr lang="ru-RU" sz="2400" dirty="0">
              <a:latin typeface="Impact" panose="020B080603090205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463617" y="96150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463617" y="131751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463617" y="167352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Ё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469228" y="2029534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З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455602" y="2385544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189844" y="1317512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603748" y="131751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016050" y="1317512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Д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956286" y="237985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Т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939455" y="2738211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О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939455" y="3096568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П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939455" y="345492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О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44264" y="3813282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Л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948271" y="4171639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Ь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20715"/>
            <a:ext cx="5277328" cy="132343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EA047"/>
                </a:solidFill>
                <a:latin typeface="Arial Black" panose="020B0A04020102020204" pitchFamily="34" charset="0"/>
              </a:rPr>
              <a:t>В жаркий день вновь нас засыпал</a:t>
            </a:r>
            <a:br>
              <a:rPr lang="ru-RU" sz="2000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sz="2000" dirty="0">
                <a:solidFill>
                  <a:srgbClr val="3EA047"/>
                </a:solidFill>
                <a:latin typeface="Arial Black" panose="020B0A04020102020204" pitchFamily="34" charset="0"/>
              </a:rPr>
              <a:t>Снегом, словно дед Мороз.</a:t>
            </a:r>
            <a:br>
              <a:rPr lang="ru-RU" sz="2000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sz="2000" dirty="0">
                <a:solidFill>
                  <a:srgbClr val="3EA047"/>
                </a:solidFill>
                <a:latin typeface="Arial Black" panose="020B0A04020102020204" pitchFamily="34" charset="0"/>
              </a:rPr>
              <a:t>Кто же это перепутал,</a:t>
            </a:r>
            <a:br>
              <a:rPr lang="ru-RU" sz="2000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sz="2000" dirty="0">
                <a:solidFill>
                  <a:srgbClr val="3EA047"/>
                </a:solidFill>
                <a:latin typeface="Arial Black" panose="020B0A04020102020204" pitchFamily="34" charset="0"/>
              </a:rPr>
              <a:t>Зиму в лето нам принес? </a:t>
            </a:r>
          </a:p>
        </p:txBody>
      </p:sp>
      <p:sp>
        <p:nvSpPr>
          <p:cNvPr id="97" name="Скругленный прямоугольник 96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98" name="Скругленный прямоугольник 97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Подсказка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99" name="Скругленный прямоугольник 98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grpSp>
        <p:nvGrpSpPr>
          <p:cNvPr id="100" name="Группа 99"/>
          <p:cNvGrpSpPr/>
          <p:nvPr/>
        </p:nvGrpSpPr>
        <p:grpSpPr>
          <a:xfrm>
            <a:off x="944264" y="1794756"/>
            <a:ext cx="376774" cy="573198"/>
            <a:chOff x="5280595" y="3879680"/>
            <a:chExt cx="376774" cy="573198"/>
          </a:xfrm>
        </p:grpSpPr>
        <p:sp>
          <p:nvSpPr>
            <p:cNvPr id="101" name="Пятиугольник 100"/>
            <p:cNvSpPr/>
            <p:nvPr/>
          </p:nvSpPr>
          <p:spPr>
            <a:xfrm rot="5400000">
              <a:off x="5187144" y="3982654"/>
              <a:ext cx="563675" cy="376774"/>
            </a:xfrm>
            <a:prstGeom prst="homePlat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>
                <a:solidFill>
                  <a:srgbClr val="3EA047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5318815" y="3879680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latin typeface="Arial Black" panose="020B0A04020102020204" pitchFamily="34" charset="0"/>
                </a:rPr>
                <a:t>4</a:t>
              </a:r>
              <a:endParaRPr lang="ru-RU" dirty="0"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4429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опол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1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1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5" grpId="0" animBg="1"/>
      <p:bldP spid="16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91" grpId="0"/>
      <p:bldP spid="92" grpId="0"/>
      <p:bldP spid="93" grpId="0"/>
      <p:bldP spid="94" grpId="0"/>
      <p:bldP spid="95" grpId="0"/>
      <p:bldP spid="96" grpId="0"/>
      <p:bldP spid="11" grpId="0" animBg="1"/>
      <p:bldP spid="97" grpId="0" animBg="1"/>
      <p:bldP spid="97" grpId="1" animBg="1"/>
      <p:bldP spid="98" grpId="0" animBg="1"/>
      <p:bldP spid="98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2433418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Б</a:t>
            </a:r>
          </a:p>
        </p:txBody>
      </p:sp>
      <p:sp>
        <p:nvSpPr>
          <p:cNvPr id="3" name="Багетная рамка 2"/>
          <p:cNvSpPr/>
          <p:nvPr/>
        </p:nvSpPr>
        <p:spPr>
          <a:xfrm>
            <a:off x="3004506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В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3575594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Г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4146682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Д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471777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5288858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Ё</a:t>
            </a:r>
          </a:p>
        </p:txBody>
      </p:sp>
      <p:sp>
        <p:nvSpPr>
          <p:cNvPr id="8" name="Багетная рамка 7"/>
          <p:cNvSpPr/>
          <p:nvPr/>
        </p:nvSpPr>
        <p:spPr>
          <a:xfrm>
            <a:off x="5859946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Ж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6431034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З</a:t>
            </a:r>
          </a:p>
        </p:txBody>
      </p:sp>
      <p:sp>
        <p:nvSpPr>
          <p:cNvPr id="10" name="Багетная рамка 9"/>
          <p:cNvSpPr/>
          <p:nvPr/>
        </p:nvSpPr>
        <p:spPr>
          <a:xfrm>
            <a:off x="700212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12" name="Багетная рамка 11"/>
          <p:cNvSpPr/>
          <p:nvPr/>
        </p:nvSpPr>
        <p:spPr>
          <a:xfrm>
            <a:off x="186233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А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Багетная рамка 12"/>
          <p:cNvSpPr/>
          <p:nvPr/>
        </p:nvSpPr>
        <p:spPr>
          <a:xfrm>
            <a:off x="2145610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14" name="Багетная рамка 13"/>
          <p:cNvSpPr/>
          <p:nvPr/>
        </p:nvSpPr>
        <p:spPr>
          <a:xfrm>
            <a:off x="271669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15" name="Багетная рамка 14"/>
          <p:cNvSpPr/>
          <p:nvPr/>
        </p:nvSpPr>
        <p:spPr>
          <a:xfrm>
            <a:off x="3287786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М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3858874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Н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4429962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О</a:t>
            </a:r>
          </a:p>
        </p:txBody>
      </p:sp>
      <p:sp>
        <p:nvSpPr>
          <p:cNvPr id="18" name="Багетная рамка 17"/>
          <p:cNvSpPr/>
          <p:nvPr/>
        </p:nvSpPr>
        <p:spPr>
          <a:xfrm>
            <a:off x="5001050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П</a:t>
            </a:r>
          </a:p>
        </p:txBody>
      </p:sp>
      <p:sp>
        <p:nvSpPr>
          <p:cNvPr id="19" name="Багетная рамка 18"/>
          <p:cNvSpPr/>
          <p:nvPr/>
        </p:nvSpPr>
        <p:spPr>
          <a:xfrm>
            <a:off x="557213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20" name="Багетная рамка 19"/>
          <p:cNvSpPr/>
          <p:nvPr/>
        </p:nvSpPr>
        <p:spPr>
          <a:xfrm>
            <a:off x="6143226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С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Багетная рамка 20"/>
          <p:cNvSpPr/>
          <p:nvPr/>
        </p:nvSpPr>
        <p:spPr>
          <a:xfrm>
            <a:off x="6714314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Т</a:t>
            </a:r>
          </a:p>
        </p:txBody>
      </p:sp>
      <p:sp>
        <p:nvSpPr>
          <p:cNvPr id="22" name="Багетная рамка 21"/>
          <p:cNvSpPr/>
          <p:nvPr/>
        </p:nvSpPr>
        <p:spPr>
          <a:xfrm>
            <a:off x="1574522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Й</a:t>
            </a:r>
          </a:p>
        </p:txBody>
      </p:sp>
      <p:sp>
        <p:nvSpPr>
          <p:cNvPr id="23" name="Багетная рамка 22"/>
          <p:cNvSpPr/>
          <p:nvPr/>
        </p:nvSpPr>
        <p:spPr>
          <a:xfrm>
            <a:off x="728539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24" name="Багетная рамка 23"/>
          <p:cNvSpPr/>
          <p:nvPr/>
        </p:nvSpPr>
        <p:spPr>
          <a:xfrm>
            <a:off x="1857391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Х</a:t>
            </a:r>
          </a:p>
        </p:txBody>
      </p:sp>
      <p:sp>
        <p:nvSpPr>
          <p:cNvPr id="25" name="Багетная рамка 24"/>
          <p:cNvSpPr/>
          <p:nvPr/>
        </p:nvSpPr>
        <p:spPr>
          <a:xfrm>
            <a:off x="2428067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Ц</a:t>
            </a:r>
          </a:p>
        </p:txBody>
      </p:sp>
      <p:sp>
        <p:nvSpPr>
          <p:cNvPr id="26" name="Багетная рамка 25"/>
          <p:cNvSpPr/>
          <p:nvPr/>
        </p:nvSpPr>
        <p:spPr>
          <a:xfrm>
            <a:off x="2998743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Ч</a:t>
            </a:r>
          </a:p>
        </p:txBody>
      </p:sp>
      <p:sp>
        <p:nvSpPr>
          <p:cNvPr id="27" name="Багетная рамка 26"/>
          <p:cNvSpPr/>
          <p:nvPr/>
        </p:nvSpPr>
        <p:spPr>
          <a:xfrm>
            <a:off x="3569419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Ш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14009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Щ</a:t>
            </a:r>
          </a:p>
        </p:txBody>
      </p:sp>
      <p:sp>
        <p:nvSpPr>
          <p:cNvPr id="29" name="Багетная рамка 28"/>
          <p:cNvSpPr/>
          <p:nvPr/>
        </p:nvSpPr>
        <p:spPr>
          <a:xfrm>
            <a:off x="4710771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Ъ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5281447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Ы</a:t>
            </a:r>
          </a:p>
        </p:txBody>
      </p:sp>
      <p:sp>
        <p:nvSpPr>
          <p:cNvPr id="31" name="Багетная рамка 30"/>
          <p:cNvSpPr/>
          <p:nvPr/>
        </p:nvSpPr>
        <p:spPr>
          <a:xfrm>
            <a:off x="5852123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Ь</a:t>
            </a:r>
          </a:p>
        </p:txBody>
      </p:sp>
      <p:sp>
        <p:nvSpPr>
          <p:cNvPr id="32" name="Багетная рамка 31"/>
          <p:cNvSpPr/>
          <p:nvPr/>
        </p:nvSpPr>
        <p:spPr>
          <a:xfrm>
            <a:off x="6422799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Э</a:t>
            </a:r>
          </a:p>
        </p:txBody>
      </p:sp>
      <p:sp>
        <p:nvSpPr>
          <p:cNvPr id="33" name="Багетная рамка 32"/>
          <p:cNvSpPr/>
          <p:nvPr/>
        </p:nvSpPr>
        <p:spPr>
          <a:xfrm>
            <a:off x="128671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Ф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699347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Ю</a:t>
            </a:r>
          </a:p>
        </p:txBody>
      </p:sp>
      <p:sp>
        <p:nvSpPr>
          <p:cNvPr id="35" name="Багетная рамка 34"/>
          <p:cNvSpPr/>
          <p:nvPr/>
        </p:nvSpPr>
        <p:spPr>
          <a:xfrm>
            <a:off x="7564148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Я</a:t>
            </a:r>
          </a:p>
        </p:txBody>
      </p:sp>
      <p:grpSp>
        <p:nvGrpSpPr>
          <p:cNvPr id="78" name="Группа 77"/>
          <p:cNvGrpSpPr/>
          <p:nvPr/>
        </p:nvGrpSpPr>
        <p:grpSpPr>
          <a:xfrm>
            <a:off x="502661" y="656303"/>
            <a:ext cx="6391353" cy="3926189"/>
            <a:chOff x="-43293" y="404664"/>
            <a:chExt cx="6391353" cy="3926189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5068374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5495558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5922742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922742" y="759668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5922742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5922742" y="1469676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922742" y="182468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5922742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641190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5068374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5495558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96456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217607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4643890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5070173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3791324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512475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938758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3365041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1659909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2086192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grpSp>
          <p:nvGrpSpPr>
            <p:cNvPr id="59" name="Группа 58"/>
            <p:cNvGrpSpPr/>
            <p:nvPr/>
          </p:nvGrpSpPr>
          <p:grpSpPr>
            <a:xfrm>
              <a:off x="5070173" y="2539722"/>
              <a:ext cx="425318" cy="715044"/>
              <a:chOff x="5230851" y="2594507"/>
              <a:chExt cx="425318" cy="715044"/>
            </a:xfrm>
          </p:grpSpPr>
          <p:sp>
            <p:nvSpPr>
              <p:cNvPr id="57" name="Прямоугольник 56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  <p:grpSp>
          <p:nvGrpSpPr>
            <p:cNvPr id="60" name="Группа 59"/>
            <p:cNvGrpSpPr/>
            <p:nvPr/>
          </p:nvGrpSpPr>
          <p:grpSpPr>
            <a:xfrm>
              <a:off x="3791324" y="2539722"/>
              <a:ext cx="425318" cy="715044"/>
              <a:chOff x="5230851" y="2594507"/>
              <a:chExt cx="425318" cy="715044"/>
            </a:xfrm>
          </p:grpSpPr>
          <p:sp>
            <p:nvSpPr>
              <p:cNvPr id="61" name="Прямоугольник 60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  <p:sp>
          <p:nvSpPr>
            <p:cNvPr id="63" name="Прямоугольник 62"/>
            <p:cNvSpPr/>
            <p:nvPr/>
          </p:nvSpPr>
          <p:spPr>
            <a:xfrm>
              <a:off x="1660874" y="253972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660874" y="2894726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1660874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808791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1234833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-43293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grpSp>
          <p:nvGrpSpPr>
            <p:cNvPr id="74" name="Группа 73"/>
            <p:cNvGrpSpPr/>
            <p:nvPr/>
          </p:nvGrpSpPr>
          <p:grpSpPr>
            <a:xfrm>
              <a:off x="382749" y="2184718"/>
              <a:ext cx="425318" cy="1070048"/>
              <a:chOff x="544311" y="2107812"/>
              <a:chExt cx="425318" cy="1070048"/>
            </a:xfrm>
          </p:grpSpPr>
          <p:sp>
            <p:nvSpPr>
              <p:cNvPr id="71" name="Прямоугольник 70"/>
              <p:cNvSpPr/>
              <p:nvPr/>
            </p:nvSpPr>
            <p:spPr>
              <a:xfrm>
                <a:off x="544311" y="2107812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544311" y="2462816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544311" y="2817820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  <p:sp>
          <p:nvSpPr>
            <p:cNvPr id="70" name="Прямоугольник 69"/>
            <p:cNvSpPr/>
            <p:nvPr/>
          </p:nvSpPr>
          <p:spPr>
            <a:xfrm>
              <a:off x="382749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grpSp>
          <p:nvGrpSpPr>
            <p:cNvPr id="75" name="Группа 74"/>
            <p:cNvGrpSpPr/>
            <p:nvPr/>
          </p:nvGrpSpPr>
          <p:grpSpPr>
            <a:xfrm>
              <a:off x="382025" y="3615809"/>
              <a:ext cx="425318" cy="715044"/>
              <a:chOff x="5230851" y="2594507"/>
              <a:chExt cx="425318" cy="715044"/>
            </a:xfrm>
          </p:grpSpPr>
          <p:sp>
            <p:nvSpPr>
              <p:cNvPr id="76" name="Прямоугольник 75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</p:grpSp>
      <p:sp>
        <p:nvSpPr>
          <p:cNvPr id="80" name="TextBox 79"/>
          <p:cNvSpPr txBox="1"/>
          <p:nvPr/>
        </p:nvSpPr>
        <p:spPr>
          <a:xfrm>
            <a:off x="5607411" y="605490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Д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071705" y="605490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455602" y="605490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Б</a:t>
            </a:r>
          </a:p>
        </p:txBody>
      </p:sp>
      <p:sp>
        <p:nvSpPr>
          <p:cNvPr id="66" name="Стрелка вправо 65">
            <a:hlinkClick r:id="" action="ppaction://hlinkshowjump?jump=nextslide"/>
          </p:cNvPr>
          <p:cNvSpPr/>
          <p:nvPr/>
        </p:nvSpPr>
        <p:spPr>
          <a:xfrm>
            <a:off x="7164289" y="3982654"/>
            <a:ext cx="1576218" cy="839636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Impact" panose="020B0806030902050204" pitchFamily="34" charset="0"/>
              </a:rPr>
              <a:t>Дальше</a:t>
            </a:r>
            <a:endParaRPr lang="ru-RU" sz="2400" dirty="0">
              <a:latin typeface="Impact" panose="020B080603090205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463617" y="96150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463617" y="131751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463617" y="167352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Ё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469228" y="2029534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З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455602" y="239017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189844" y="1317512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603748" y="131751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016050" y="1317512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Д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956286" y="237985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Т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939455" y="2738211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О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939455" y="3096568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П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939455" y="345492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О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44264" y="3813282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Л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948271" y="4171639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Ь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217654" y="2390177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Л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2642250" y="239017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076464" y="239017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С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493046" y="239017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Т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893598" y="239017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В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4310180" y="239017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4710732" y="239017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5144946" y="239017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579160" y="239017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013374" y="2390177"/>
            <a:ext cx="44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Ц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22822" y="360330"/>
            <a:ext cx="4880145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Вроде сосен, вроде елок,</a:t>
            </a:r>
            <a:b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А зимою без иголок.</a:t>
            </a:r>
          </a:p>
        </p:txBody>
      </p:sp>
      <p:sp>
        <p:nvSpPr>
          <p:cNvPr id="107" name="Скругленный прямоугольник 106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08" name="Скругленный прямоугольник 107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Подсказка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09" name="Скругленный прямоугольник 108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10" name="Пятиугольник 109"/>
          <p:cNvSpPr/>
          <p:nvPr/>
        </p:nvSpPr>
        <p:spPr>
          <a:xfrm>
            <a:off x="1642188" y="2432622"/>
            <a:ext cx="563675" cy="376774"/>
          </a:xfrm>
          <a:prstGeom prst="homePlat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5</a:t>
            </a:r>
            <a:endParaRPr lang="ru-RU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846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листвен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9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4" fill="hold">
                      <p:stCondLst>
                        <p:cond delay="0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0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4" fill="hold">
                      <p:stCondLst>
                        <p:cond delay="0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2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7" grpId="0" animBg="1"/>
      <p:bldP spid="8" grpId="0" animBg="1"/>
      <p:bldP spid="9" grpId="0" animBg="1"/>
      <p:bldP spid="13" grpId="0" animBg="1"/>
      <p:bldP spid="15" grpId="0" animBg="1"/>
      <p:bldP spid="17" grpId="0" animBg="1"/>
      <p:bldP spid="18" grpId="0" animBg="1"/>
      <p:bldP spid="19" grpId="0" animBg="1"/>
      <p:bldP spid="22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1" grpId="0" animBg="1"/>
      <p:bldP spid="107" grpId="0" animBg="1"/>
      <p:bldP spid="107" grpId="1" animBg="1"/>
      <p:bldP spid="108" grpId="0" animBg="1"/>
      <p:bldP spid="10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2433418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Б</a:t>
            </a:r>
          </a:p>
        </p:txBody>
      </p:sp>
      <p:sp>
        <p:nvSpPr>
          <p:cNvPr id="3" name="Багетная рамка 2"/>
          <p:cNvSpPr/>
          <p:nvPr/>
        </p:nvSpPr>
        <p:spPr>
          <a:xfrm>
            <a:off x="3004506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В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3575594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Г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4146682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Д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471777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5288858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Ё</a:t>
            </a:r>
          </a:p>
        </p:txBody>
      </p:sp>
      <p:sp>
        <p:nvSpPr>
          <p:cNvPr id="8" name="Багетная рамка 7"/>
          <p:cNvSpPr/>
          <p:nvPr/>
        </p:nvSpPr>
        <p:spPr>
          <a:xfrm>
            <a:off x="5859946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Ж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6431034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З</a:t>
            </a:r>
          </a:p>
        </p:txBody>
      </p:sp>
      <p:sp>
        <p:nvSpPr>
          <p:cNvPr id="10" name="Багетная рамка 9"/>
          <p:cNvSpPr/>
          <p:nvPr/>
        </p:nvSpPr>
        <p:spPr>
          <a:xfrm>
            <a:off x="700212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12" name="Багетная рамка 11"/>
          <p:cNvSpPr/>
          <p:nvPr/>
        </p:nvSpPr>
        <p:spPr>
          <a:xfrm>
            <a:off x="186233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А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Багетная рамка 12"/>
          <p:cNvSpPr/>
          <p:nvPr/>
        </p:nvSpPr>
        <p:spPr>
          <a:xfrm>
            <a:off x="2145610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14" name="Багетная рамка 13"/>
          <p:cNvSpPr/>
          <p:nvPr/>
        </p:nvSpPr>
        <p:spPr>
          <a:xfrm>
            <a:off x="271669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15" name="Багетная рамка 14"/>
          <p:cNvSpPr/>
          <p:nvPr/>
        </p:nvSpPr>
        <p:spPr>
          <a:xfrm>
            <a:off x="3287786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М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3858874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Н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4429962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О</a:t>
            </a:r>
          </a:p>
        </p:txBody>
      </p:sp>
      <p:sp>
        <p:nvSpPr>
          <p:cNvPr id="18" name="Багетная рамка 17"/>
          <p:cNvSpPr/>
          <p:nvPr/>
        </p:nvSpPr>
        <p:spPr>
          <a:xfrm>
            <a:off x="5001050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П</a:t>
            </a:r>
          </a:p>
        </p:txBody>
      </p:sp>
      <p:sp>
        <p:nvSpPr>
          <p:cNvPr id="19" name="Багетная рамка 18"/>
          <p:cNvSpPr/>
          <p:nvPr/>
        </p:nvSpPr>
        <p:spPr>
          <a:xfrm>
            <a:off x="557213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20" name="Багетная рамка 19"/>
          <p:cNvSpPr/>
          <p:nvPr/>
        </p:nvSpPr>
        <p:spPr>
          <a:xfrm>
            <a:off x="6143226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С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Багетная рамка 20"/>
          <p:cNvSpPr/>
          <p:nvPr/>
        </p:nvSpPr>
        <p:spPr>
          <a:xfrm>
            <a:off x="6714314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Т</a:t>
            </a:r>
          </a:p>
        </p:txBody>
      </p:sp>
      <p:sp>
        <p:nvSpPr>
          <p:cNvPr id="22" name="Багетная рамка 21"/>
          <p:cNvSpPr/>
          <p:nvPr/>
        </p:nvSpPr>
        <p:spPr>
          <a:xfrm>
            <a:off x="1574522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Й</a:t>
            </a:r>
          </a:p>
        </p:txBody>
      </p:sp>
      <p:sp>
        <p:nvSpPr>
          <p:cNvPr id="23" name="Багетная рамка 22"/>
          <p:cNvSpPr/>
          <p:nvPr/>
        </p:nvSpPr>
        <p:spPr>
          <a:xfrm>
            <a:off x="728539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24" name="Багетная рамка 23"/>
          <p:cNvSpPr/>
          <p:nvPr/>
        </p:nvSpPr>
        <p:spPr>
          <a:xfrm>
            <a:off x="1857391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Х</a:t>
            </a:r>
          </a:p>
        </p:txBody>
      </p:sp>
      <p:sp>
        <p:nvSpPr>
          <p:cNvPr id="25" name="Багетная рамка 24"/>
          <p:cNvSpPr/>
          <p:nvPr/>
        </p:nvSpPr>
        <p:spPr>
          <a:xfrm>
            <a:off x="2428067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Ц</a:t>
            </a:r>
          </a:p>
        </p:txBody>
      </p:sp>
      <p:sp>
        <p:nvSpPr>
          <p:cNvPr id="26" name="Багетная рамка 25"/>
          <p:cNvSpPr/>
          <p:nvPr/>
        </p:nvSpPr>
        <p:spPr>
          <a:xfrm>
            <a:off x="2998743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Ч</a:t>
            </a:r>
          </a:p>
        </p:txBody>
      </p:sp>
      <p:sp>
        <p:nvSpPr>
          <p:cNvPr id="27" name="Багетная рамка 26"/>
          <p:cNvSpPr/>
          <p:nvPr/>
        </p:nvSpPr>
        <p:spPr>
          <a:xfrm>
            <a:off x="3569419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Ш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14009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Щ</a:t>
            </a:r>
          </a:p>
        </p:txBody>
      </p:sp>
      <p:sp>
        <p:nvSpPr>
          <p:cNvPr id="29" name="Багетная рамка 28"/>
          <p:cNvSpPr/>
          <p:nvPr/>
        </p:nvSpPr>
        <p:spPr>
          <a:xfrm>
            <a:off x="4710771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Ъ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5281447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Ы</a:t>
            </a:r>
          </a:p>
        </p:txBody>
      </p:sp>
      <p:sp>
        <p:nvSpPr>
          <p:cNvPr id="31" name="Багетная рамка 30"/>
          <p:cNvSpPr/>
          <p:nvPr/>
        </p:nvSpPr>
        <p:spPr>
          <a:xfrm>
            <a:off x="5852123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Ь</a:t>
            </a:r>
          </a:p>
        </p:txBody>
      </p:sp>
      <p:sp>
        <p:nvSpPr>
          <p:cNvPr id="32" name="Багетная рамка 31"/>
          <p:cNvSpPr/>
          <p:nvPr/>
        </p:nvSpPr>
        <p:spPr>
          <a:xfrm>
            <a:off x="6422799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Э</a:t>
            </a:r>
          </a:p>
        </p:txBody>
      </p:sp>
      <p:sp>
        <p:nvSpPr>
          <p:cNvPr id="33" name="Багетная рамка 32"/>
          <p:cNvSpPr/>
          <p:nvPr/>
        </p:nvSpPr>
        <p:spPr>
          <a:xfrm>
            <a:off x="128671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Ф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699347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Ю</a:t>
            </a:r>
          </a:p>
        </p:txBody>
      </p:sp>
      <p:sp>
        <p:nvSpPr>
          <p:cNvPr id="35" name="Багетная рамка 34"/>
          <p:cNvSpPr/>
          <p:nvPr/>
        </p:nvSpPr>
        <p:spPr>
          <a:xfrm>
            <a:off x="7564148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Я</a:t>
            </a:r>
          </a:p>
        </p:txBody>
      </p:sp>
      <p:grpSp>
        <p:nvGrpSpPr>
          <p:cNvPr id="78" name="Группа 77"/>
          <p:cNvGrpSpPr/>
          <p:nvPr/>
        </p:nvGrpSpPr>
        <p:grpSpPr>
          <a:xfrm>
            <a:off x="502661" y="656303"/>
            <a:ext cx="6391353" cy="3926189"/>
            <a:chOff x="-43293" y="404664"/>
            <a:chExt cx="6391353" cy="3926189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5068374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5495558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5922742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922742" y="759668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5922742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5922742" y="1469676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922742" y="182468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5922742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641190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5068374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5495558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96456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217607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4643890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5070173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3791324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512475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938758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3365041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1659909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2086192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grpSp>
          <p:nvGrpSpPr>
            <p:cNvPr id="59" name="Группа 58"/>
            <p:cNvGrpSpPr/>
            <p:nvPr/>
          </p:nvGrpSpPr>
          <p:grpSpPr>
            <a:xfrm>
              <a:off x="5070173" y="2539722"/>
              <a:ext cx="425318" cy="715044"/>
              <a:chOff x="5230851" y="2594507"/>
              <a:chExt cx="425318" cy="715044"/>
            </a:xfrm>
          </p:grpSpPr>
          <p:sp>
            <p:nvSpPr>
              <p:cNvPr id="57" name="Прямоугольник 56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  <p:grpSp>
          <p:nvGrpSpPr>
            <p:cNvPr id="60" name="Группа 59"/>
            <p:cNvGrpSpPr/>
            <p:nvPr/>
          </p:nvGrpSpPr>
          <p:grpSpPr>
            <a:xfrm>
              <a:off x="3791324" y="2539722"/>
              <a:ext cx="425318" cy="715044"/>
              <a:chOff x="5230851" y="2594507"/>
              <a:chExt cx="425318" cy="715044"/>
            </a:xfrm>
          </p:grpSpPr>
          <p:sp>
            <p:nvSpPr>
              <p:cNvPr id="61" name="Прямоугольник 60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  <p:sp>
          <p:nvSpPr>
            <p:cNvPr id="63" name="Прямоугольник 62"/>
            <p:cNvSpPr/>
            <p:nvPr/>
          </p:nvSpPr>
          <p:spPr>
            <a:xfrm>
              <a:off x="1660874" y="253972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660874" y="2894726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1660874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808791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1234833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-43293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grpSp>
          <p:nvGrpSpPr>
            <p:cNvPr id="74" name="Группа 73"/>
            <p:cNvGrpSpPr/>
            <p:nvPr/>
          </p:nvGrpSpPr>
          <p:grpSpPr>
            <a:xfrm>
              <a:off x="382749" y="2184718"/>
              <a:ext cx="425318" cy="1070048"/>
              <a:chOff x="544311" y="2107812"/>
              <a:chExt cx="425318" cy="1070048"/>
            </a:xfrm>
          </p:grpSpPr>
          <p:sp>
            <p:nvSpPr>
              <p:cNvPr id="71" name="Прямоугольник 70"/>
              <p:cNvSpPr/>
              <p:nvPr/>
            </p:nvSpPr>
            <p:spPr>
              <a:xfrm>
                <a:off x="544311" y="2107812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544311" y="2462816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544311" y="2817820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  <p:sp>
          <p:nvSpPr>
            <p:cNvPr id="70" name="Прямоугольник 69"/>
            <p:cNvSpPr/>
            <p:nvPr/>
          </p:nvSpPr>
          <p:spPr>
            <a:xfrm>
              <a:off x="382749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grpSp>
          <p:nvGrpSpPr>
            <p:cNvPr id="75" name="Группа 74"/>
            <p:cNvGrpSpPr/>
            <p:nvPr/>
          </p:nvGrpSpPr>
          <p:grpSpPr>
            <a:xfrm>
              <a:off x="382025" y="3615809"/>
              <a:ext cx="425318" cy="715044"/>
              <a:chOff x="5230851" y="2594507"/>
              <a:chExt cx="425318" cy="715044"/>
            </a:xfrm>
          </p:grpSpPr>
          <p:sp>
            <p:nvSpPr>
              <p:cNvPr id="76" name="Прямоугольник 75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</p:grpSp>
      <p:sp>
        <p:nvSpPr>
          <p:cNvPr id="80" name="TextBox 79"/>
          <p:cNvSpPr txBox="1"/>
          <p:nvPr/>
        </p:nvSpPr>
        <p:spPr>
          <a:xfrm>
            <a:off x="5607411" y="605490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Д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071705" y="605490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455602" y="605490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Б</a:t>
            </a:r>
          </a:p>
        </p:txBody>
      </p:sp>
      <p:sp>
        <p:nvSpPr>
          <p:cNvPr id="66" name="Стрелка вправо 65">
            <a:hlinkClick r:id="" action="ppaction://hlinkshowjump?jump=nextslide"/>
          </p:cNvPr>
          <p:cNvSpPr/>
          <p:nvPr/>
        </p:nvSpPr>
        <p:spPr>
          <a:xfrm>
            <a:off x="7164289" y="3982654"/>
            <a:ext cx="1576218" cy="839636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Impact" panose="020B0806030902050204" pitchFamily="34" charset="0"/>
              </a:rPr>
              <a:t>Дальше</a:t>
            </a:r>
            <a:endParaRPr lang="ru-RU" sz="2400" dirty="0">
              <a:latin typeface="Impact" panose="020B080603090205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463617" y="96150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463617" y="131751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463617" y="167352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Ё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469228" y="2029534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З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455602" y="239017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189844" y="1317512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603748" y="131751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016050" y="1317512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Д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956286" y="237985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Т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939455" y="2738211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О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939455" y="3096568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П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939455" y="345492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О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44264" y="3813282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Л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948271" y="4171639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Ь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220967" y="2390177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Л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2642250" y="239017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076464" y="239017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С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493046" y="239017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Т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893598" y="239017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В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4336895" y="239017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4710732" y="239017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5144946" y="239017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579160" y="239017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013374" y="2390177"/>
            <a:ext cx="44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Ц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216158" y="274363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2216158" y="309709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П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224974" y="3450556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47418" y="181852"/>
            <a:ext cx="4572000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Это дерево цветет,</a:t>
            </a:r>
            <a:b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Аромат и мед дает.</a:t>
            </a:r>
            <a:b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И спасает нас от гриппа,</a:t>
            </a:r>
            <a:b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От простуд царевна-</a:t>
            </a:r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...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110" name="Скругленный прямоугольник 109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11" name="Скругленный прямоугольник 110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Подсказка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12" name="Скругленный прямоугольник 111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grpSp>
        <p:nvGrpSpPr>
          <p:cNvPr id="113" name="Группа 112"/>
          <p:cNvGrpSpPr/>
          <p:nvPr/>
        </p:nvGrpSpPr>
        <p:grpSpPr>
          <a:xfrm>
            <a:off x="2240512" y="1863159"/>
            <a:ext cx="376774" cy="573198"/>
            <a:chOff x="5280595" y="3879680"/>
            <a:chExt cx="376774" cy="573198"/>
          </a:xfrm>
        </p:grpSpPr>
        <p:sp>
          <p:nvSpPr>
            <p:cNvPr id="114" name="Пятиугольник 113"/>
            <p:cNvSpPr/>
            <p:nvPr/>
          </p:nvSpPr>
          <p:spPr>
            <a:xfrm rot="5400000">
              <a:off x="5187144" y="3982654"/>
              <a:ext cx="563675" cy="376774"/>
            </a:xfrm>
            <a:prstGeom prst="homePlat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>
                <a:solidFill>
                  <a:srgbClr val="3EA047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5318815" y="3879680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latin typeface="Arial Black" panose="020B0A04020102020204" pitchFamily="34" charset="0"/>
                </a:rPr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0219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лип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>
                      <p:stCondLst>
                        <p:cond delay="0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107" grpId="0"/>
      <p:bldP spid="108" grpId="0"/>
      <p:bldP spid="109" grpId="0"/>
      <p:bldP spid="11" grpId="0" animBg="1"/>
      <p:bldP spid="110" grpId="0" animBg="1"/>
      <p:bldP spid="110" grpId="1" animBg="1"/>
      <p:bldP spid="111" grpId="0" animBg="1"/>
      <p:bldP spid="11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5297" y="51492"/>
            <a:ext cx="5154547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Её всегда в лесу найдёшь — </a:t>
            </a:r>
            <a:b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Пойдём гулять и встретим: </a:t>
            </a:r>
            <a:b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Стоит колючая, как ёж, </a:t>
            </a:r>
            <a:b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Зимою в платье летнем. </a:t>
            </a:r>
          </a:p>
        </p:txBody>
      </p:sp>
      <p:sp>
        <p:nvSpPr>
          <p:cNvPr id="2" name="Багетная рамка 1"/>
          <p:cNvSpPr/>
          <p:nvPr/>
        </p:nvSpPr>
        <p:spPr>
          <a:xfrm>
            <a:off x="2433418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Б</a:t>
            </a:r>
          </a:p>
        </p:txBody>
      </p:sp>
      <p:sp>
        <p:nvSpPr>
          <p:cNvPr id="3" name="Багетная рамка 2"/>
          <p:cNvSpPr/>
          <p:nvPr/>
        </p:nvSpPr>
        <p:spPr>
          <a:xfrm>
            <a:off x="3004506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В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3575594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Г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4146682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Д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471777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5288858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Ё</a:t>
            </a:r>
          </a:p>
        </p:txBody>
      </p:sp>
      <p:sp>
        <p:nvSpPr>
          <p:cNvPr id="8" name="Багетная рамка 7"/>
          <p:cNvSpPr/>
          <p:nvPr/>
        </p:nvSpPr>
        <p:spPr>
          <a:xfrm>
            <a:off x="5859946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Ж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6431034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З</a:t>
            </a:r>
          </a:p>
        </p:txBody>
      </p:sp>
      <p:sp>
        <p:nvSpPr>
          <p:cNvPr id="10" name="Багетная рамка 9"/>
          <p:cNvSpPr/>
          <p:nvPr/>
        </p:nvSpPr>
        <p:spPr>
          <a:xfrm>
            <a:off x="700212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12" name="Багетная рамка 11"/>
          <p:cNvSpPr/>
          <p:nvPr/>
        </p:nvSpPr>
        <p:spPr>
          <a:xfrm>
            <a:off x="1862330" y="491534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А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Багетная рамка 12"/>
          <p:cNvSpPr/>
          <p:nvPr/>
        </p:nvSpPr>
        <p:spPr>
          <a:xfrm>
            <a:off x="2145610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14" name="Багетная рамка 13"/>
          <p:cNvSpPr/>
          <p:nvPr/>
        </p:nvSpPr>
        <p:spPr>
          <a:xfrm>
            <a:off x="271669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Л</a:t>
            </a:r>
          </a:p>
        </p:txBody>
      </p:sp>
      <p:sp>
        <p:nvSpPr>
          <p:cNvPr id="15" name="Багетная рамка 14"/>
          <p:cNvSpPr/>
          <p:nvPr/>
        </p:nvSpPr>
        <p:spPr>
          <a:xfrm>
            <a:off x="3287786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М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3858874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Н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4429962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О</a:t>
            </a:r>
          </a:p>
        </p:txBody>
      </p:sp>
      <p:sp>
        <p:nvSpPr>
          <p:cNvPr id="18" name="Багетная рамка 17"/>
          <p:cNvSpPr/>
          <p:nvPr/>
        </p:nvSpPr>
        <p:spPr>
          <a:xfrm>
            <a:off x="5001050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П</a:t>
            </a:r>
          </a:p>
        </p:txBody>
      </p:sp>
      <p:sp>
        <p:nvSpPr>
          <p:cNvPr id="19" name="Багетная рамка 18"/>
          <p:cNvSpPr/>
          <p:nvPr/>
        </p:nvSpPr>
        <p:spPr>
          <a:xfrm>
            <a:off x="557213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20" name="Багетная рамка 19"/>
          <p:cNvSpPr/>
          <p:nvPr/>
        </p:nvSpPr>
        <p:spPr>
          <a:xfrm>
            <a:off x="6143226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С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Багетная рамка 20"/>
          <p:cNvSpPr/>
          <p:nvPr/>
        </p:nvSpPr>
        <p:spPr>
          <a:xfrm>
            <a:off x="6714314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Т</a:t>
            </a:r>
          </a:p>
        </p:txBody>
      </p:sp>
      <p:sp>
        <p:nvSpPr>
          <p:cNvPr id="22" name="Багетная рамка 21"/>
          <p:cNvSpPr/>
          <p:nvPr/>
        </p:nvSpPr>
        <p:spPr>
          <a:xfrm>
            <a:off x="1574522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Й</a:t>
            </a:r>
          </a:p>
        </p:txBody>
      </p:sp>
      <p:sp>
        <p:nvSpPr>
          <p:cNvPr id="23" name="Багетная рамка 22"/>
          <p:cNvSpPr/>
          <p:nvPr/>
        </p:nvSpPr>
        <p:spPr>
          <a:xfrm>
            <a:off x="7285398" y="5516208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24" name="Багетная рамка 23"/>
          <p:cNvSpPr/>
          <p:nvPr/>
        </p:nvSpPr>
        <p:spPr>
          <a:xfrm>
            <a:off x="1857391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Х</a:t>
            </a:r>
          </a:p>
        </p:txBody>
      </p:sp>
      <p:sp>
        <p:nvSpPr>
          <p:cNvPr id="25" name="Багетная рамка 24"/>
          <p:cNvSpPr/>
          <p:nvPr/>
        </p:nvSpPr>
        <p:spPr>
          <a:xfrm>
            <a:off x="2428067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Ц</a:t>
            </a:r>
          </a:p>
        </p:txBody>
      </p:sp>
      <p:sp>
        <p:nvSpPr>
          <p:cNvPr id="26" name="Багетная рамка 25"/>
          <p:cNvSpPr/>
          <p:nvPr/>
        </p:nvSpPr>
        <p:spPr>
          <a:xfrm>
            <a:off x="2998743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Ч</a:t>
            </a:r>
          </a:p>
        </p:txBody>
      </p:sp>
      <p:sp>
        <p:nvSpPr>
          <p:cNvPr id="27" name="Багетная рамка 26"/>
          <p:cNvSpPr/>
          <p:nvPr/>
        </p:nvSpPr>
        <p:spPr>
          <a:xfrm>
            <a:off x="3569419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Ш</a:t>
            </a:r>
          </a:p>
        </p:txBody>
      </p:sp>
      <p:sp>
        <p:nvSpPr>
          <p:cNvPr id="28" name="Багетная рамка 27"/>
          <p:cNvSpPr/>
          <p:nvPr/>
        </p:nvSpPr>
        <p:spPr>
          <a:xfrm>
            <a:off x="414009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Щ</a:t>
            </a:r>
          </a:p>
        </p:txBody>
      </p:sp>
      <p:sp>
        <p:nvSpPr>
          <p:cNvPr id="29" name="Багетная рамка 28"/>
          <p:cNvSpPr/>
          <p:nvPr/>
        </p:nvSpPr>
        <p:spPr>
          <a:xfrm>
            <a:off x="4710771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Ъ</a:t>
            </a:r>
          </a:p>
        </p:txBody>
      </p:sp>
      <p:sp>
        <p:nvSpPr>
          <p:cNvPr id="30" name="Багетная рамка 29"/>
          <p:cNvSpPr/>
          <p:nvPr/>
        </p:nvSpPr>
        <p:spPr>
          <a:xfrm>
            <a:off x="5281447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Ы</a:t>
            </a:r>
          </a:p>
        </p:txBody>
      </p:sp>
      <p:sp>
        <p:nvSpPr>
          <p:cNvPr id="31" name="Багетная рамка 30"/>
          <p:cNvSpPr/>
          <p:nvPr/>
        </p:nvSpPr>
        <p:spPr>
          <a:xfrm>
            <a:off x="5852123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Ь</a:t>
            </a:r>
          </a:p>
        </p:txBody>
      </p:sp>
      <p:sp>
        <p:nvSpPr>
          <p:cNvPr id="32" name="Багетная рамка 31"/>
          <p:cNvSpPr/>
          <p:nvPr/>
        </p:nvSpPr>
        <p:spPr>
          <a:xfrm>
            <a:off x="6422799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Э</a:t>
            </a:r>
          </a:p>
        </p:txBody>
      </p:sp>
      <p:sp>
        <p:nvSpPr>
          <p:cNvPr id="33" name="Багетная рамка 32"/>
          <p:cNvSpPr/>
          <p:nvPr/>
        </p:nvSpPr>
        <p:spPr>
          <a:xfrm>
            <a:off x="128671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Ф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6993475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Ю</a:t>
            </a:r>
          </a:p>
        </p:txBody>
      </p:sp>
      <p:sp>
        <p:nvSpPr>
          <p:cNvPr id="35" name="Багетная рамка 34"/>
          <p:cNvSpPr/>
          <p:nvPr/>
        </p:nvSpPr>
        <p:spPr>
          <a:xfrm>
            <a:off x="7564148" y="6106207"/>
            <a:ext cx="566557" cy="589999"/>
          </a:xfrm>
          <a:prstGeom prst="bevel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Я</a:t>
            </a:r>
          </a:p>
        </p:txBody>
      </p:sp>
      <p:grpSp>
        <p:nvGrpSpPr>
          <p:cNvPr id="78" name="Группа 77"/>
          <p:cNvGrpSpPr/>
          <p:nvPr/>
        </p:nvGrpSpPr>
        <p:grpSpPr>
          <a:xfrm>
            <a:off x="502661" y="656303"/>
            <a:ext cx="6391353" cy="3926189"/>
            <a:chOff x="-43293" y="404664"/>
            <a:chExt cx="6391353" cy="3926189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5068374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5495558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5922742" y="404664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922742" y="759668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5922742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5922742" y="1469676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922742" y="182468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5922742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641190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5068374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5495558" y="111467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96456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217607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4643890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5070173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3791324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512475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938758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3365041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1659909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2086192" y="217968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grpSp>
          <p:nvGrpSpPr>
            <p:cNvPr id="59" name="Группа 58"/>
            <p:cNvGrpSpPr/>
            <p:nvPr/>
          </p:nvGrpSpPr>
          <p:grpSpPr>
            <a:xfrm>
              <a:off x="5070173" y="2539722"/>
              <a:ext cx="425318" cy="715044"/>
              <a:chOff x="5230851" y="2594507"/>
              <a:chExt cx="425318" cy="715044"/>
            </a:xfrm>
          </p:grpSpPr>
          <p:sp>
            <p:nvSpPr>
              <p:cNvPr id="57" name="Прямоугольник 56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  <p:grpSp>
          <p:nvGrpSpPr>
            <p:cNvPr id="60" name="Группа 59"/>
            <p:cNvGrpSpPr/>
            <p:nvPr/>
          </p:nvGrpSpPr>
          <p:grpSpPr>
            <a:xfrm>
              <a:off x="3791324" y="2539722"/>
              <a:ext cx="425318" cy="715044"/>
              <a:chOff x="5230851" y="2594507"/>
              <a:chExt cx="425318" cy="715044"/>
            </a:xfrm>
          </p:grpSpPr>
          <p:sp>
            <p:nvSpPr>
              <p:cNvPr id="61" name="Прямоугольник 60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  <p:sp>
          <p:nvSpPr>
            <p:cNvPr id="63" name="Прямоугольник 62"/>
            <p:cNvSpPr/>
            <p:nvPr/>
          </p:nvSpPr>
          <p:spPr>
            <a:xfrm>
              <a:off x="1660874" y="2539722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660874" y="2894726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1660874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808791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1234833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-43293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grpSp>
          <p:nvGrpSpPr>
            <p:cNvPr id="74" name="Группа 73"/>
            <p:cNvGrpSpPr/>
            <p:nvPr/>
          </p:nvGrpSpPr>
          <p:grpSpPr>
            <a:xfrm>
              <a:off x="382749" y="2184718"/>
              <a:ext cx="425318" cy="1070048"/>
              <a:chOff x="544311" y="2107812"/>
              <a:chExt cx="425318" cy="1070048"/>
            </a:xfrm>
          </p:grpSpPr>
          <p:sp>
            <p:nvSpPr>
              <p:cNvPr id="71" name="Прямоугольник 70"/>
              <p:cNvSpPr/>
              <p:nvPr/>
            </p:nvSpPr>
            <p:spPr>
              <a:xfrm>
                <a:off x="544311" y="2107812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544311" y="2462816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544311" y="2817820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  <p:sp>
          <p:nvSpPr>
            <p:cNvPr id="70" name="Прямоугольник 69"/>
            <p:cNvSpPr/>
            <p:nvPr/>
          </p:nvSpPr>
          <p:spPr>
            <a:xfrm>
              <a:off x="382749" y="3249730"/>
              <a:ext cx="42531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3EA047"/>
                </a:solidFill>
              </a:endParaRPr>
            </a:p>
          </p:txBody>
        </p:sp>
        <p:grpSp>
          <p:nvGrpSpPr>
            <p:cNvPr id="75" name="Группа 74"/>
            <p:cNvGrpSpPr/>
            <p:nvPr/>
          </p:nvGrpSpPr>
          <p:grpSpPr>
            <a:xfrm>
              <a:off x="382025" y="3615809"/>
              <a:ext cx="425318" cy="715044"/>
              <a:chOff x="5230851" y="2594507"/>
              <a:chExt cx="425318" cy="715044"/>
            </a:xfrm>
          </p:grpSpPr>
          <p:sp>
            <p:nvSpPr>
              <p:cNvPr id="76" name="Прямоугольник 75"/>
              <p:cNvSpPr/>
              <p:nvPr/>
            </p:nvSpPr>
            <p:spPr>
              <a:xfrm>
                <a:off x="5230851" y="2594507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5230851" y="2949511"/>
                <a:ext cx="42531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3EA047"/>
                  </a:solidFill>
                </a:endParaRPr>
              </a:p>
            </p:txBody>
          </p:sp>
        </p:grpSp>
      </p:grpSp>
      <p:sp>
        <p:nvSpPr>
          <p:cNvPr id="80" name="TextBox 79"/>
          <p:cNvSpPr txBox="1"/>
          <p:nvPr/>
        </p:nvSpPr>
        <p:spPr>
          <a:xfrm>
            <a:off x="5607411" y="605490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Д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071705" y="605490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У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455602" y="605490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Б</a:t>
            </a:r>
          </a:p>
        </p:txBody>
      </p:sp>
      <p:sp>
        <p:nvSpPr>
          <p:cNvPr id="66" name="Стрелка вправо 65">
            <a:hlinkClick r:id="" action="ppaction://hlinkshowjump?jump=nextslide"/>
          </p:cNvPr>
          <p:cNvSpPr/>
          <p:nvPr/>
        </p:nvSpPr>
        <p:spPr>
          <a:xfrm>
            <a:off x="7164289" y="3982654"/>
            <a:ext cx="1576218" cy="839636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Impact" panose="020B0806030902050204" pitchFamily="34" charset="0"/>
              </a:rPr>
              <a:t>Дальше</a:t>
            </a:r>
            <a:endParaRPr lang="ru-RU" sz="2400" dirty="0">
              <a:latin typeface="Impact" panose="020B080603090205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463617" y="96150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463617" y="131751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Р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463617" y="167352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Ё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469228" y="2029534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З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455602" y="239017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189844" y="1317512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К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603748" y="131751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016050" y="1317512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Д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956286" y="237985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Т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939455" y="2738211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О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939455" y="3096568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П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939455" y="345492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О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44264" y="3813282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Л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948271" y="4171639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Ь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220967" y="2390177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Л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2642250" y="239017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076464" y="239017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С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493046" y="239017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Т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893598" y="2390177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В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4337897" y="239017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Е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4710732" y="239017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5144946" y="239017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Н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579160" y="239017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013374" y="2390177"/>
            <a:ext cx="44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Ц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216158" y="274363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И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2216158" y="3097097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П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224974" y="3450556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3EA047"/>
                </a:solidFill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4325875" y="2737156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Л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329882" y="3105071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3EA047"/>
                </a:solidFill>
                <a:latin typeface="Arial Black" panose="020B0A04020102020204" pitchFamily="34" charset="0"/>
              </a:rPr>
              <a:t>Ь</a:t>
            </a:r>
            <a:endParaRPr lang="ru-RU" sz="2400" dirty="0">
              <a:solidFill>
                <a:srgbClr val="3EA047"/>
              </a:solidFill>
              <a:latin typeface="Arial Black" panose="020B0A04020102020204" pitchFamily="34" charset="0"/>
            </a:endParaRPr>
          </a:p>
        </p:txBody>
      </p:sp>
      <p:sp>
        <p:nvSpPr>
          <p:cNvPr id="112" name="Скругленный прямоугольник 111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13" name="Скругленный прямоугольник 112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Подсказка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14" name="Скругленный прямоугольник 113"/>
          <p:cNvSpPr/>
          <p:nvPr/>
        </p:nvSpPr>
        <p:spPr>
          <a:xfrm>
            <a:off x="6997591" y="690381"/>
            <a:ext cx="2038905" cy="2636003"/>
          </a:xfrm>
          <a:prstGeom prst="round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grpSp>
        <p:nvGrpSpPr>
          <p:cNvPr id="115" name="Группа 114"/>
          <p:cNvGrpSpPr/>
          <p:nvPr/>
        </p:nvGrpSpPr>
        <p:grpSpPr>
          <a:xfrm>
            <a:off x="4329882" y="1772674"/>
            <a:ext cx="376774" cy="573198"/>
            <a:chOff x="5280595" y="3879680"/>
            <a:chExt cx="376774" cy="573198"/>
          </a:xfrm>
        </p:grpSpPr>
        <p:sp>
          <p:nvSpPr>
            <p:cNvPr id="116" name="Пятиугольник 115"/>
            <p:cNvSpPr/>
            <p:nvPr/>
          </p:nvSpPr>
          <p:spPr>
            <a:xfrm rot="5400000">
              <a:off x="5187144" y="3982654"/>
              <a:ext cx="563675" cy="376774"/>
            </a:xfrm>
            <a:prstGeom prst="homePlat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>
                <a:solidFill>
                  <a:srgbClr val="3EA047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5318815" y="3879680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latin typeface="Arial Black" panose="020B0A04020102020204" pitchFamily="34" charset="0"/>
                </a:rPr>
                <a:t>7</a:t>
              </a:r>
              <a:endParaRPr lang="ru-RU" dirty="0"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435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ел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5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</p:childTnLst>
        </p:cTn>
      </p:par>
    </p:tnLst>
    <p:bldLst>
      <p:bldP spid="11" grpId="0" animBg="1"/>
      <p:bldP spid="2" grpId="0" animBg="1"/>
      <p:bldP spid="3" grpId="0" animBg="1"/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110" grpId="0"/>
      <p:bldP spid="111" grpId="0"/>
      <p:bldP spid="112" grpId="0" animBg="1"/>
      <p:bldP spid="112" grpId="1" animBg="1"/>
      <p:bldP spid="113" grpId="0" animBg="1"/>
      <p:bldP spid="113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698</Words>
  <Application>Microsoft Office PowerPoint</Application>
  <PresentationFormat>Экран (4:3)</PresentationFormat>
  <Paragraphs>554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Деревья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26</cp:revision>
  <dcterms:created xsi:type="dcterms:W3CDTF">2015-01-08T09:14:55Z</dcterms:created>
  <dcterms:modified xsi:type="dcterms:W3CDTF">2015-01-11T03:05:41Z</dcterms:modified>
</cp:coreProperties>
</file>