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9" r:id="rId2"/>
    <p:sldId id="269" r:id="rId3"/>
    <p:sldId id="258" r:id="rId4"/>
    <p:sldId id="27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2" r:id="rId14"/>
    <p:sldId id="273" r:id="rId15"/>
    <p:sldId id="25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28" y="-90"/>
      </p:cViewPr>
      <p:guideLst>
        <p:guide orient="horz" pos="388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A61A9-9BDB-45F4-85AF-CA2925CFA2BD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AF62E8-C28E-4AED-9572-EFDBEBEB8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F62E8-C28E-4AED-9572-EFDBEBEB8CBE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и объект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 userDrawn="1"/>
        </p:nvSpPr>
        <p:spPr>
          <a:xfrm>
            <a:off x="178563" y="178571"/>
            <a:ext cx="8786874" cy="6500858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178563" y="178571"/>
            <a:ext cx="8786874" cy="6500858"/>
          </a:xfrm>
          <a:prstGeom prst="roundRect">
            <a:avLst/>
          </a:prstGeom>
          <a:blipFill>
            <a:blip r:embed="rId5" cstate="email"/>
            <a:tile tx="0" ty="0" sx="100000" sy="100000" flip="none" algn="tl"/>
          </a:blipFill>
          <a:ln w="19050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2800" b="1" kern="1200">
          <a:solidFill>
            <a:srgbClr val="C00000"/>
          </a:solidFill>
          <a:latin typeface="Century Schoolbook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5" Type="http://schemas.openxmlformats.org/officeDocument/2006/relationships/slide" Target="slide15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22.png"/><Relationship Id="rId7" Type="http://schemas.openxmlformats.org/officeDocument/2006/relationships/image" Target="../media/image5.gif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gif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audio" Target="Pesnya%20iz%20mul%20tfil%20ma%20Pro%20al%20pinistov%20(mp3top100.net).mp3" TargetMode="External"/><Relationship Id="rId6" Type="http://schemas.openxmlformats.org/officeDocument/2006/relationships/image" Target="../media/image34.gif"/><Relationship Id="rId5" Type="http://schemas.openxmlformats.org/officeDocument/2006/relationships/image" Target="../media/image33.png"/><Relationship Id="rId4" Type="http://schemas.openxmlformats.org/officeDocument/2006/relationships/image" Target="../media/image5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chemistry-chemists.com/Video/hydrogen-explosion-1-10.JPG" TargetMode="External"/><Relationship Id="rId13" Type="http://schemas.openxmlformats.org/officeDocument/2006/relationships/hyperlink" Target="http://www.madeinmichiganpolitics.com/wp-content/uploads/2013/03/water-48505_640-smaller.png" TargetMode="External"/><Relationship Id="rId18" Type="http://schemas.openxmlformats.org/officeDocument/2006/relationships/hyperlink" Target="http://www.playcast.ru/uploads/2013/09/26/6173764.png" TargetMode="External"/><Relationship Id="rId3" Type="http://schemas.openxmlformats.org/officeDocument/2006/relationships/hyperlink" Target="http://blogimages.bloggen.be/anja1954/2349191-1c90ecefa747ed6134b579a2b3c22f58.gif" TargetMode="External"/><Relationship Id="rId21" Type="http://schemas.openxmlformats.org/officeDocument/2006/relationships/hyperlink" Target="http://mama.tomsk.ru/forum/weblogs/upload/313/1791956600474dcb94a67e2.jpg" TargetMode="External"/><Relationship Id="rId7" Type="http://schemas.openxmlformats.org/officeDocument/2006/relationships/hyperlink" Target="http://s0.tochka.net/cards/images/orig_635e7858e505723a935aeb1128a7e079.jpg" TargetMode="External"/><Relationship Id="rId12" Type="http://schemas.openxmlformats.org/officeDocument/2006/relationships/hyperlink" Target="http://www.esindus.ee/tf.oigus/wrtandbapics/2006116210806_25/scientist.jpg" TargetMode="External"/><Relationship Id="rId17" Type="http://schemas.openxmlformats.org/officeDocument/2006/relationships/hyperlink" Target="http://dreamworlds.ru/uploads/posts/2012-01/1326976346_8.jpg" TargetMode="External"/><Relationship Id="rId2" Type="http://schemas.openxmlformats.org/officeDocument/2006/relationships/hyperlink" Target="http://900igr.net/datai/geografija/Uralskie-gory/0001-001-Uralskie-gory.jpg" TargetMode="External"/><Relationship Id="rId16" Type="http://schemas.openxmlformats.org/officeDocument/2006/relationships/hyperlink" Target="http://findahomebusiness.co.uk/wp-content/uploads/2014/04/time4change-x.gif" TargetMode="External"/><Relationship Id="rId20" Type="http://schemas.openxmlformats.org/officeDocument/2006/relationships/hyperlink" Target="http://content.foto.mail.ru/list/ivanasios/_blogs/i-3083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g0.liveinternet.ru/images/attach/c/3/77/769/77769614_15.png" TargetMode="External"/><Relationship Id="rId11" Type="http://schemas.openxmlformats.org/officeDocument/2006/relationships/hyperlink" Target="http://www.wiltshirewoodburners.co.uk/images/wood%20stove.jpg" TargetMode="External"/><Relationship Id="rId5" Type="http://schemas.openxmlformats.org/officeDocument/2006/relationships/hyperlink" Target="http://img-fotki.yandex.ru/get/4809/valenta-mog.130/0_6d9bf_dc7e1c99_orig.jpg" TargetMode="External"/><Relationship Id="rId15" Type="http://schemas.openxmlformats.org/officeDocument/2006/relationships/hyperlink" Target="http://st-fashiony.ru/pic/beauty/pic/112159/3.gif" TargetMode="External"/><Relationship Id="rId23" Type="http://schemas.openxmlformats.org/officeDocument/2006/relationships/slide" Target="slide1.xml"/><Relationship Id="rId10" Type="http://schemas.openxmlformats.org/officeDocument/2006/relationships/hyperlink" Target="http://www.artscroll.ru/Images/2008/a/Antonenko%20Olga/000061.jpg" TargetMode="External"/><Relationship Id="rId19" Type="http://schemas.openxmlformats.org/officeDocument/2006/relationships/hyperlink" Target="http://i.allday.ru/70/97/a7/1344794442_blades_03.jpg" TargetMode="External"/><Relationship Id="rId4" Type="http://schemas.openxmlformats.org/officeDocument/2006/relationships/hyperlink" Target="http://i.allday2.com/97/8a/4c/1367785694_drawing-of-a-city-6.jpg" TargetMode="External"/><Relationship Id="rId9" Type="http://schemas.openxmlformats.org/officeDocument/2006/relationships/hyperlink" Target="http://nifiga-sebe.ru/uploads/posts/2009-03/thumbs/1236081203_1_bulkish.ru.jpg" TargetMode="External"/><Relationship Id="rId14" Type="http://schemas.openxmlformats.org/officeDocument/2006/relationships/hyperlink" Target="http://www.playcast.ru/uploads/2013/08/13/5866972.png" TargetMode="External"/><Relationship Id="rId22" Type="http://schemas.openxmlformats.org/officeDocument/2006/relationships/hyperlink" Target="http://rpp.nashaucheba.ru/pars_docs/refs/101/100342/img11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4.xml"/><Relationship Id="rId3" Type="http://schemas.openxmlformats.org/officeDocument/2006/relationships/image" Target="../media/image5.gif"/><Relationship Id="rId7" Type="http://schemas.openxmlformats.org/officeDocument/2006/relationships/slide" Target="slide5.xml"/><Relationship Id="rId12" Type="http://schemas.openxmlformats.org/officeDocument/2006/relationships/slide" Target="slide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8.xml"/><Relationship Id="rId5" Type="http://schemas.openxmlformats.org/officeDocument/2006/relationships/slide" Target="slide7.xml"/><Relationship Id="rId10" Type="http://schemas.openxmlformats.org/officeDocument/2006/relationships/slide" Target="slide12.xml"/><Relationship Id="rId4" Type="http://schemas.openxmlformats.org/officeDocument/2006/relationships/slide" Target="slide4.xml"/><Relationship Id="rId9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3.xml"/><Relationship Id="rId5" Type="http://schemas.openxmlformats.org/officeDocument/2006/relationships/slide" Target="slide3.xml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7" Type="http://schemas.openxmlformats.org/officeDocument/2006/relationships/image" Target="../media/image5.gif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16.png"/><Relationship Id="rId7" Type="http://schemas.openxmlformats.org/officeDocument/2006/relationships/slide" Target="slide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3.xml"/><Relationship Id="rId5" Type="http://schemas.openxmlformats.org/officeDocument/2006/relationships/image" Target="../media/image21.jpeg"/><Relationship Id="rId4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Admin\Рабочий стол\orig_635e7858e505723a935aeb1128a7e079.jpg"/>
          <p:cNvPicPr>
            <a:picLocks noChangeAspect="1" noChangeArrowheads="1"/>
          </p:cNvPicPr>
          <p:nvPr/>
        </p:nvPicPr>
        <p:blipFill>
          <a:blip r:embed="rId2" cstate="email">
            <a:lum contrast="10000"/>
          </a:blip>
          <a:srcRect/>
          <a:stretch>
            <a:fillRect/>
          </a:stretch>
        </p:blipFill>
        <p:spPr bwMode="auto">
          <a:xfrm>
            <a:off x="928662" y="428604"/>
            <a:ext cx="7286676" cy="6080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928794" y="1791290"/>
            <a:ext cx="614366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746669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Восхождение на </a:t>
            </a:r>
          </a:p>
          <a:p>
            <a:pPr algn="ctr"/>
            <a:r>
              <a:rPr lang="ru-RU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Пик Знаний</a:t>
            </a:r>
            <a:endParaRPr lang="ru-RU" sz="5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5000625" y="4714875"/>
            <a:ext cx="4143375" cy="1928813"/>
          </a:xfrm>
          <a:prstGeom prst="cloud">
            <a:avLst/>
          </a:prstGeom>
          <a:blipFill>
            <a:blip r:embed="rId3" cstate="email"/>
            <a:tile tx="0" ty="0" sx="100000" sy="100000" flip="none" algn="tl"/>
          </a:blipFill>
        </p:spPr>
        <p:txBody>
          <a:bodyPr/>
          <a:lstStyle/>
          <a:p>
            <a:pPr algn="ctr">
              <a:buNone/>
            </a:pPr>
            <a:r>
              <a:rPr lang="ru-RU" sz="1400" dirty="0" smtClean="0">
                <a:latin typeface="Century Schoolbook" pitchFamily="18" charset="0"/>
              </a:rPr>
              <a:t>Орлова Ольга Дмитриевна</a:t>
            </a:r>
          </a:p>
          <a:p>
            <a:pPr algn="ctr">
              <a:buNone/>
            </a:pPr>
            <a:r>
              <a:rPr lang="ru-RU" sz="1400" dirty="0" smtClean="0">
                <a:latin typeface="Century Schoolbook" pitchFamily="18" charset="0"/>
              </a:rPr>
              <a:t>учитель химии и биологии </a:t>
            </a:r>
          </a:p>
          <a:p>
            <a:pPr algn="ctr">
              <a:buNone/>
            </a:pPr>
            <a:r>
              <a:rPr lang="ru-RU" sz="1400" dirty="0" smtClean="0">
                <a:latin typeface="Century Schoolbook" pitchFamily="18" charset="0"/>
              </a:rPr>
              <a:t>МБОУ «</a:t>
            </a:r>
            <a:r>
              <a:rPr lang="ru-RU" sz="1400" dirty="0" err="1" smtClean="0">
                <a:latin typeface="Century Schoolbook" pitchFamily="18" charset="0"/>
              </a:rPr>
              <a:t>Никитовская</a:t>
            </a:r>
            <a:r>
              <a:rPr lang="ru-RU" sz="1400" dirty="0" smtClean="0">
                <a:latin typeface="Century Schoolbook" pitchFamily="18" charset="0"/>
              </a:rPr>
              <a:t> СОШ»</a:t>
            </a:r>
          </a:p>
          <a:p>
            <a:pPr algn="ctr">
              <a:buNone/>
            </a:pPr>
            <a:r>
              <a:rPr lang="ru-RU" sz="1400" dirty="0" smtClean="0">
                <a:latin typeface="Century Schoolbook" pitchFamily="18" charset="0"/>
              </a:rPr>
              <a:t>Красногвардейского района Белгородской области </a:t>
            </a:r>
            <a:endParaRPr lang="ru-RU" sz="1400" dirty="0">
              <a:latin typeface="Century Schoolbook" pitchFamily="18" charset="0"/>
            </a:endParaRPr>
          </a:p>
        </p:txBody>
      </p:sp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>
            <a:off x="8143900" y="6357958"/>
            <a:ext cx="785818" cy="35719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сведения 5">
            <a:hlinkClick r:id="rId5" action="ppaction://hlinksldjump" highlightClick="1"/>
          </p:cNvPr>
          <p:cNvSpPr/>
          <p:nvPr/>
        </p:nvSpPr>
        <p:spPr>
          <a:xfrm>
            <a:off x="58368" y="48616"/>
            <a:ext cx="396000" cy="432000"/>
          </a:xfrm>
          <a:prstGeom prst="actionButtonInformati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71406" y="71414"/>
            <a:ext cx="432000" cy="43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7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214414" y="260350"/>
            <a:ext cx="6715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entury Schoolbook" pitchFamily="18" charset="0"/>
              </a:rPr>
              <a:t>Живи, рыбка!</a:t>
            </a:r>
            <a:endParaRPr lang="ru-RU" sz="2800" b="1" dirty="0">
              <a:solidFill>
                <a:srgbClr val="C00000"/>
              </a:solidFill>
              <a:latin typeface="Century Schoolbook" pitchFamily="18" charset="0"/>
            </a:endParaRPr>
          </a:p>
        </p:txBody>
      </p:sp>
      <p:sp>
        <p:nvSpPr>
          <p:cNvPr id="8" name="Выгнутая вниз стрелка 7">
            <a:hlinkClick r:id="rId2" action="ppaction://hlinksldjump"/>
          </p:cNvPr>
          <p:cNvSpPr/>
          <p:nvPr/>
        </p:nvSpPr>
        <p:spPr>
          <a:xfrm>
            <a:off x="8429652" y="6215082"/>
            <a:ext cx="571504" cy="428628"/>
          </a:xfrm>
          <a:prstGeom prst="curvedUp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6342" y="857232"/>
            <a:ext cx="5076000" cy="28575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Благодаря своим сильным окислительным свойствам это вещество  нашло широкое применение в быту и в промышленности. А 3%-ный раствор  этого вещества используется в </a:t>
            </a:r>
            <a:r>
              <a:rPr lang="ru-RU" sz="2000" dirty="0" err="1" smtClean="0">
                <a:solidFill>
                  <a:srgbClr val="002060"/>
                </a:solidFill>
                <a:latin typeface="Century Schoolbook" pitchFamily="18" charset="0"/>
              </a:rPr>
              <a:t>аквариумистике</a:t>
            </a:r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 для оживления задохнувшейся рыбы, а также для очистки аквариумов и борьбы с нежелательной флорой и фауной.</a:t>
            </a:r>
            <a:endParaRPr lang="ru-RU" sz="2000" dirty="0">
              <a:latin typeface="Century Schoolbook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6342" y="3916484"/>
            <a:ext cx="5076000" cy="93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Выведите молекулярную формулу этого  вещества, если массовая доля кислорода в нем 94,11 %, водорода 5,89%.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86342" y="5054216"/>
            <a:ext cx="5076000" cy="93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Назовите вещество. Можем ли мы отнести его к классу оксидов?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Почему?</a:t>
            </a:r>
          </a:p>
        </p:txBody>
      </p:sp>
      <p:pic>
        <p:nvPicPr>
          <p:cNvPr id="3076" name="Picture 4" descr="C:\Documents and Settings\Admin\Рабочий стол\water-48505_640-smaller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95965" y="1000107"/>
            <a:ext cx="3262315" cy="3286149"/>
          </a:xfrm>
          <a:prstGeom prst="rect">
            <a:avLst/>
          </a:prstGeom>
          <a:noFill/>
        </p:spPr>
      </p:pic>
      <p:pic>
        <p:nvPicPr>
          <p:cNvPr id="3077" name="Picture 5" descr="C:\Documents and Settings\Admin\Рабочий стол\586697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0356300" flipV="1">
            <a:off x="6232600" y="1821152"/>
            <a:ext cx="1624005" cy="1364616"/>
          </a:xfrm>
          <a:prstGeom prst="rect">
            <a:avLst/>
          </a:prstGeom>
          <a:noFill/>
        </p:spPr>
      </p:pic>
      <p:pic>
        <p:nvPicPr>
          <p:cNvPr id="15" name="Picture 5" descr="C:\Documents and Settings\Admin\Рабочий стол\586697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643570" y="2143116"/>
            <a:ext cx="1828800" cy="1536700"/>
          </a:xfrm>
          <a:prstGeom prst="rect">
            <a:avLst/>
          </a:prstGeom>
          <a:noFill/>
        </p:spPr>
      </p:pic>
      <p:pic>
        <p:nvPicPr>
          <p:cNvPr id="3080" name="Picture 8" descr="C:\Documents and Settings\Admin\Рабочий стол\3.gif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 l="27000" r="24999"/>
          <a:stretch>
            <a:fillRect/>
          </a:stretch>
        </p:blipFill>
        <p:spPr bwMode="auto">
          <a:xfrm>
            <a:off x="7072330" y="4286256"/>
            <a:ext cx="1154435" cy="2405046"/>
          </a:xfrm>
          <a:prstGeom prst="rect">
            <a:avLst/>
          </a:prstGeom>
          <a:noFill/>
          <a:effectLst/>
        </p:spPr>
      </p:pic>
      <p:pic>
        <p:nvPicPr>
          <p:cNvPr id="19" name="Picture 3" descr="C:\Documents and Settings\Admin\Рабочий стол\2349191-1c90ecefa747ed6134b579a2b3c22f58.gif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297141" y="5072074"/>
            <a:ext cx="1060809" cy="1500174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5715008" y="4214818"/>
            <a:ext cx="5000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Century Schoolbook" pitchFamily="18" charset="0"/>
              </a:rPr>
              <a:t>?</a:t>
            </a:r>
            <a:endParaRPr lang="ru-RU" sz="6000" b="1" dirty="0">
              <a:solidFill>
                <a:srgbClr val="C00000"/>
              </a:solidFill>
              <a:latin typeface="Century Schoolbook" pitchFamily="18" charset="0"/>
            </a:endParaRPr>
          </a:p>
        </p:txBody>
      </p:sp>
      <p:sp>
        <p:nvSpPr>
          <p:cNvPr id="23" name="Скругленная прямоугольная выноска 22"/>
          <p:cNvSpPr/>
          <p:nvPr/>
        </p:nvSpPr>
        <p:spPr>
          <a:xfrm>
            <a:off x="2000232" y="6143644"/>
            <a:ext cx="1928826" cy="428628"/>
          </a:xfrm>
          <a:prstGeom prst="wedgeRoundRectCallout">
            <a:avLst>
              <a:gd name="adj1" fmla="val 79583"/>
              <a:gd name="adj2" fmla="val -115763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rgbClr val="002060"/>
                </a:solidFill>
                <a:latin typeface="Century Schoolbook" pitchFamily="18" charset="0"/>
              </a:rPr>
              <a:t>Подсказочку</a:t>
            </a:r>
            <a:r>
              <a:rPr lang="ru-RU" b="1" dirty="0" smtClean="0">
                <a:solidFill>
                  <a:srgbClr val="002060"/>
                </a:solidFill>
                <a:latin typeface="Century Schoolbook" pitchFamily="18" charset="0"/>
              </a:rPr>
              <a:t>?</a:t>
            </a:r>
            <a:endParaRPr lang="ru-RU" b="1" dirty="0">
              <a:solidFill>
                <a:srgbClr val="002060"/>
              </a:solidFill>
              <a:latin typeface="Century Schoolbook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82210" y="3898664"/>
            <a:ext cx="5076000" cy="208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/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  <a:sym typeface="Wingdings 2"/>
              </a:rPr>
              <a:t> </a:t>
            </a:r>
          </a:p>
          <a:p>
            <a:pPr algn="ctr"/>
            <a:r>
              <a:rPr lang="en-US" sz="2000" dirty="0" smtClean="0">
                <a:solidFill>
                  <a:srgbClr val="002060"/>
                </a:solidFill>
                <a:latin typeface="Century Schoolbook" pitchFamily="18" charset="0"/>
                <a:sym typeface="Wingdings 2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  </a:t>
            </a:r>
            <a:r>
              <a:rPr lang="en-US" sz="2000" dirty="0" smtClean="0">
                <a:solidFill>
                  <a:srgbClr val="002060"/>
                </a:solidFill>
                <a:latin typeface="Century Schoolbook" pitchFamily="18" charset="0"/>
              </a:rPr>
              <a:t>    </a:t>
            </a:r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Century Schoolbook" pitchFamily="18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Century Schoolbook" pitchFamily="18" charset="0"/>
              </a:rPr>
              <a:t>x</a:t>
            </a:r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 = 1 (вещество не существует)</a:t>
            </a:r>
          </a:p>
          <a:p>
            <a:pPr algn="ctr"/>
            <a:r>
              <a:rPr lang="ru-RU" sz="2000" dirty="0" err="1" smtClean="0">
                <a:solidFill>
                  <a:srgbClr val="002060"/>
                </a:solidFill>
                <a:latin typeface="Century Schoolbook" pitchFamily="18" charset="0"/>
              </a:rPr>
              <a:t>x</a:t>
            </a:r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 = 2; </a:t>
            </a:r>
            <a:r>
              <a:rPr lang="ru-RU" sz="2000" dirty="0" err="1" smtClean="0">
                <a:solidFill>
                  <a:srgbClr val="002060"/>
                </a:solidFill>
                <a:latin typeface="Century Schoolbook" pitchFamily="18" charset="0"/>
              </a:rPr>
              <a:t>y</a:t>
            </a:r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 = 2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формула </a:t>
            </a:r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H</a:t>
            </a:r>
            <a:r>
              <a:rPr lang="ru-RU" sz="2000" b="1" baseline="-25000" dirty="0" smtClean="0">
                <a:solidFill>
                  <a:srgbClr val="002060"/>
                </a:solidFill>
                <a:latin typeface="Century Schoolbook" pitchFamily="18" charset="0"/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O</a:t>
            </a:r>
            <a:r>
              <a:rPr lang="ru-RU" sz="2000" b="1" baseline="-25000" dirty="0" smtClean="0">
                <a:solidFill>
                  <a:srgbClr val="002060"/>
                </a:solidFill>
                <a:latin typeface="Century Schoolbook" pitchFamily="18" charset="0"/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 (</a:t>
            </a:r>
            <a:r>
              <a:rPr lang="ru-RU" sz="2000" b="1" dirty="0" err="1" smtClean="0">
                <a:solidFill>
                  <a:srgbClr val="002060"/>
                </a:solidFill>
                <a:latin typeface="Century Schoolbook" pitchFamily="18" charset="0"/>
              </a:rPr>
              <a:t>пероксид</a:t>
            </a:r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 водорода)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В </a:t>
            </a:r>
            <a:r>
              <a:rPr lang="ru-RU" sz="2000" dirty="0" err="1" smtClean="0">
                <a:solidFill>
                  <a:srgbClr val="002060"/>
                </a:solidFill>
                <a:latin typeface="Century Schoolbook" pitchFamily="18" charset="0"/>
              </a:rPr>
              <a:t>пероксиде</a:t>
            </a:r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 водорода степень окисления кислорода равна -1.</a:t>
            </a:r>
          </a:p>
          <a:p>
            <a:pPr marL="457200" indent="-457200"/>
            <a:endParaRPr lang="ru-RU" sz="2000" dirty="0">
              <a:solidFill>
                <a:schemeClr val="bg2">
                  <a:lumMod val="10000"/>
                </a:schemeClr>
              </a:solidFill>
              <a:latin typeface="Century Schoolbook" pitchFamily="18" charset="0"/>
            </a:endParaRPr>
          </a:p>
        </p:txBody>
      </p:sp>
      <p:pic>
        <p:nvPicPr>
          <p:cNvPr id="24" name="Picture 2" descr="C:\Documents and Settings\Admin\Рабочий стол\77769614_15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lum bright="-10000"/>
          </a:blip>
          <a:srcRect/>
          <a:stretch>
            <a:fillRect/>
          </a:stretch>
        </p:blipFill>
        <p:spPr bwMode="auto">
          <a:xfrm>
            <a:off x="785786" y="5618200"/>
            <a:ext cx="1168386" cy="116838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57" presetClass="pat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4.31082E-6 L 2.5E-6 -0.00971 C 2.5E-6 -0.01387 0.03993 -0.01896 0.07257 -0.01896 L 0.14514 -0.01896 " pathEditMode="relative" rAng="0" ptsTypes="FfFF">
                                      <p:cBhvr>
                                        <p:cTn id="2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-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0" grpId="0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1406" y="71414"/>
            <a:ext cx="432000" cy="43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8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214414" y="260350"/>
            <a:ext cx="6715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entury Schoolbook" pitchFamily="18" charset="0"/>
              </a:rPr>
              <a:t>Металл и лампочка</a:t>
            </a:r>
            <a:endParaRPr lang="ru-RU" sz="2800" b="1" dirty="0">
              <a:solidFill>
                <a:srgbClr val="C00000"/>
              </a:solidFill>
              <a:latin typeface="Century Schoolbook" pitchFamily="18" charset="0"/>
            </a:endParaRPr>
          </a:p>
        </p:txBody>
      </p:sp>
      <p:sp>
        <p:nvSpPr>
          <p:cNvPr id="7" name="Выгнутая вниз стрелка 6">
            <a:hlinkClick r:id="rId2" action="ppaction://hlinksldjump"/>
          </p:cNvPr>
          <p:cNvSpPr/>
          <p:nvPr/>
        </p:nvSpPr>
        <p:spPr>
          <a:xfrm>
            <a:off x="8429652" y="6215082"/>
            <a:ext cx="571504" cy="428628"/>
          </a:xfrm>
          <a:prstGeom prst="curvedUp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1000108"/>
            <a:ext cx="4971476" cy="28575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dirty="0" smtClean="0">
              <a:solidFill>
                <a:srgbClr val="002060"/>
              </a:solidFill>
              <a:latin typeface="Century Schoolbook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Этот металл является самым тугоплавким. В природе в свободном состоянии не встречается.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Химически стоек при обычных условиях. Его используют для изготовления нитей накаливания в электрических лампочках. А получают этот металл восстановлением водородом его оксида.</a:t>
            </a:r>
          </a:p>
          <a:p>
            <a:endParaRPr lang="ru-RU" sz="2000" dirty="0">
              <a:latin typeface="Century Schoolbook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6342" y="4071942"/>
            <a:ext cx="3744000" cy="93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Определите, о каком металле идет речь.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6342" y="5197092"/>
            <a:ext cx="3744000" cy="93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Запишите уравнение реакции его получения из оксида.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4242258"/>
            <a:ext cx="1928826" cy="64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Century Schoolbook" pitchFamily="18" charset="0"/>
              </a:rPr>
              <a:t>Вольфрам</a:t>
            </a:r>
            <a:endParaRPr lang="ru-RU" sz="2000" b="1" dirty="0">
              <a:solidFill>
                <a:srgbClr val="C00000"/>
              </a:solidFill>
              <a:latin typeface="Century Schoolbook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5378880"/>
            <a:ext cx="3143272" cy="64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WO</a:t>
            </a:r>
            <a:r>
              <a:rPr lang="ru-RU" sz="2000" b="1" baseline="-25000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2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 + 2H</a:t>
            </a:r>
            <a:r>
              <a:rPr lang="ru-RU" sz="2000" b="1" baseline="-25000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2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 = W + 2H</a:t>
            </a:r>
            <a:r>
              <a:rPr lang="ru-RU" sz="2000" b="1" baseline="-25000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2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O</a:t>
            </a:r>
            <a:endParaRPr lang="ru-RU" sz="2000" b="1" dirty="0">
              <a:solidFill>
                <a:schemeClr val="bg2">
                  <a:lumMod val="10000"/>
                </a:schemeClr>
              </a:solidFill>
              <a:latin typeface="Century Schoolbook" pitchFamily="18" charset="0"/>
            </a:endParaRPr>
          </a:p>
        </p:txBody>
      </p:sp>
      <p:pic>
        <p:nvPicPr>
          <p:cNvPr id="14" name="Picture 3" descr="C:\Documents and Settings\Admin\Рабочий стол\2349191-1c90ecefa747ed6134b579a2b3c22f58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97471" y="4429132"/>
            <a:ext cx="1060809" cy="1500174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8215338" y="3571876"/>
            <a:ext cx="5000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Century Schoolbook" pitchFamily="18" charset="0"/>
              </a:rPr>
              <a:t>?</a:t>
            </a:r>
            <a:endParaRPr lang="ru-RU" sz="6000" b="1" dirty="0">
              <a:solidFill>
                <a:srgbClr val="C00000"/>
              </a:solidFill>
              <a:latin typeface="Century Schoolbook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57950" y="1000108"/>
            <a:ext cx="1859295" cy="3126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71406" y="71414"/>
            <a:ext cx="432000" cy="43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9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214414" y="260350"/>
            <a:ext cx="6715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entury Schoolbook" pitchFamily="18" charset="0"/>
              </a:rPr>
              <a:t>Деревенский химик </a:t>
            </a:r>
            <a:endParaRPr lang="ru-RU" sz="2800" b="1" dirty="0">
              <a:solidFill>
                <a:srgbClr val="C00000"/>
              </a:solidFill>
              <a:latin typeface="Century Schoolbook" pitchFamily="18" charset="0"/>
            </a:endParaRPr>
          </a:p>
        </p:txBody>
      </p:sp>
      <p:sp>
        <p:nvSpPr>
          <p:cNvPr id="8" name="Выгнутая вниз стрелка 7">
            <a:hlinkClick r:id="rId2" action="ppaction://hlinksldjump"/>
          </p:cNvPr>
          <p:cNvSpPr/>
          <p:nvPr/>
        </p:nvSpPr>
        <p:spPr>
          <a:xfrm>
            <a:off x="8429652" y="6215082"/>
            <a:ext cx="571504" cy="428628"/>
          </a:xfrm>
          <a:prstGeom prst="curvedUp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2" name="Группа 12"/>
          <p:cNvGrpSpPr/>
          <p:nvPr/>
        </p:nvGrpSpPr>
        <p:grpSpPr>
          <a:xfrm>
            <a:off x="500034" y="3429000"/>
            <a:ext cx="4214842" cy="3161132"/>
            <a:chOff x="500034" y="3429000"/>
            <a:chExt cx="4214842" cy="3161132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00034" y="3429000"/>
              <a:ext cx="4214842" cy="3161132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2051" name="Picture 3" descr="C:\Documents and Settings\Admin\Рабочий стол\wood stove.jp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00166" y="4643446"/>
              <a:ext cx="1048640" cy="1557324"/>
            </a:xfrm>
            <a:prstGeom prst="rect">
              <a:avLst/>
            </a:prstGeom>
            <a:noFill/>
            <a:effectLst>
              <a:softEdge rad="12700"/>
            </a:effectLst>
          </p:spPr>
        </p:pic>
        <p:pic>
          <p:nvPicPr>
            <p:cNvPr id="2052" name="Picture 4" descr="C:\Documents and Settings\Admin\Рабочий стол\scientist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0000"/>
            </a:blip>
            <a:srcRect/>
            <a:stretch>
              <a:fillRect/>
            </a:stretch>
          </p:blipFill>
          <p:spPr bwMode="auto">
            <a:xfrm>
              <a:off x="2428860" y="4929198"/>
              <a:ext cx="890584" cy="1524973"/>
            </a:xfrm>
            <a:prstGeom prst="rect">
              <a:avLst/>
            </a:prstGeom>
            <a:noFill/>
            <a:effectLst>
              <a:softEdge rad="31750"/>
            </a:effectLst>
          </p:spPr>
        </p:pic>
      </p:grpSp>
      <p:sp>
        <p:nvSpPr>
          <p:cNvPr id="10" name="Прямоугольник 9"/>
          <p:cNvSpPr/>
          <p:nvPr/>
        </p:nvSpPr>
        <p:spPr>
          <a:xfrm>
            <a:off x="386382" y="857232"/>
            <a:ext cx="8358246" cy="22860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dirty="0" smtClean="0">
              <a:solidFill>
                <a:srgbClr val="002060"/>
              </a:solidFill>
              <a:latin typeface="Century Schoolbook" pitchFamily="18" charset="0"/>
            </a:endParaRP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В 1803 г. крестьяне подмосковных деревень приходили подивиться на “установку” русского химика Якова Захарова - печь, в которую были вмазаны 15 чугунных труб, заполненных железными опилками. Через трубы, раскаленные докрасна, Захаров пропускал водяной пар из стоявшего тут же котла с кипящей водой. Образовавшийся в трубах</a:t>
            </a:r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 газ </a:t>
            </a:r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затем проходил через сосуды с водой и с водной суспензией гашеной извести. </a:t>
            </a:r>
          </a:p>
          <a:p>
            <a:endParaRPr lang="ru-RU" sz="2000" dirty="0">
              <a:latin typeface="Century Schoolbook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628" y="3380699"/>
            <a:ext cx="3744000" cy="93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Какой газ получал Захаров, и зачем нужна была гашеная известь?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0628" y="4554150"/>
            <a:ext cx="3744000" cy="93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Напишите уравнения всех упомянутых реакций.</a:t>
            </a:r>
          </a:p>
        </p:txBody>
      </p:sp>
      <p:pic>
        <p:nvPicPr>
          <p:cNvPr id="14" name="Picture 3" descr="C:\Documents and Settings\Admin\Рабочий стол\2349191-1c90ecefa747ed6134b579a2b3c22f58.gi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786182" y="5286388"/>
            <a:ext cx="1000131" cy="1414364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6286512" y="5643578"/>
            <a:ext cx="5000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Century Schoolbook" pitchFamily="18" charset="0"/>
              </a:rPr>
              <a:t>?</a:t>
            </a:r>
            <a:endParaRPr lang="ru-RU" sz="6000" b="1" dirty="0">
              <a:solidFill>
                <a:srgbClr val="C00000"/>
              </a:solidFill>
              <a:latin typeface="Century Schoolbook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0174" y="4559482"/>
            <a:ext cx="3744000" cy="92869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4H</a:t>
            </a:r>
            <a:r>
              <a:rPr lang="pt-BR" b="1" baseline="-25000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2</a:t>
            </a:r>
            <a:r>
              <a:rPr lang="pt-BR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O + 3Fe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=</a:t>
            </a:r>
            <a:r>
              <a:rPr lang="pt-BR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 4H</a:t>
            </a:r>
            <a:r>
              <a:rPr lang="pt-BR" b="1" baseline="-25000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2</a:t>
            </a:r>
            <a:r>
              <a:rPr lang="pt-BR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 + Fe</a:t>
            </a:r>
            <a:r>
              <a:rPr lang="pt-BR" b="1" baseline="-25000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3</a:t>
            </a:r>
            <a:r>
              <a:rPr lang="pt-BR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O</a:t>
            </a:r>
            <a:r>
              <a:rPr lang="pt-BR" b="1" baseline="-25000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4</a:t>
            </a:r>
          </a:p>
          <a:p>
            <a:pPr algn="ctr"/>
            <a:r>
              <a:rPr lang="pt-BR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CO</a:t>
            </a:r>
            <a:r>
              <a:rPr lang="pt-BR" b="1" baseline="-25000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2</a:t>
            </a:r>
            <a:r>
              <a:rPr lang="pt-BR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 + Ca(OH)</a:t>
            </a:r>
            <a:r>
              <a:rPr lang="pt-BR" b="1" baseline="-25000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2</a:t>
            </a:r>
            <a:r>
              <a:rPr lang="pt-BR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 = CaCO</a:t>
            </a:r>
            <a:r>
              <a:rPr lang="pt-BR" b="1" baseline="-25000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3</a:t>
            </a:r>
            <a:r>
              <a:rPr lang="pt-BR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 + H</a:t>
            </a:r>
            <a:r>
              <a:rPr lang="pt-BR" b="1" baseline="-25000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2</a:t>
            </a:r>
            <a:r>
              <a:rPr lang="pt-BR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O</a:t>
            </a:r>
            <a:endParaRPr lang="ru-RU" b="1" dirty="0">
              <a:solidFill>
                <a:schemeClr val="bg2">
                  <a:lumMod val="1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00174" y="3395140"/>
            <a:ext cx="3744000" cy="92869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Century Schoolbook" pitchFamily="18" charset="0"/>
              </a:rPr>
              <a:t>Водород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. Гашеная известь нужна для удаления примеси СО</a:t>
            </a:r>
            <a:r>
              <a:rPr lang="ru-RU" sz="2000" b="1" baseline="-25000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2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.</a:t>
            </a:r>
            <a:endParaRPr lang="ru-RU" sz="2000" b="1" dirty="0">
              <a:solidFill>
                <a:schemeClr val="bg2">
                  <a:lumMod val="10000"/>
                </a:schemeClr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4414" y="260350"/>
            <a:ext cx="6715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C00000"/>
                </a:solidFill>
                <a:latin typeface="Century Schoolbook" pitchFamily="18" charset="0"/>
              </a:rPr>
              <a:t>Подсказочку</a:t>
            </a:r>
            <a:r>
              <a:rPr lang="ru-RU" sz="2800" b="1" dirty="0" smtClean="0">
                <a:solidFill>
                  <a:srgbClr val="C00000"/>
                </a:solidFill>
                <a:latin typeface="Century Schoolbook" pitchFamily="18" charset="0"/>
              </a:rPr>
              <a:t>?</a:t>
            </a:r>
            <a:endParaRPr lang="ru-RU" sz="2800" b="1" dirty="0">
              <a:solidFill>
                <a:srgbClr val="C00000"/>
              </a:solidFill>
              <a:latin typeface="Century Schoolbook" pitchFamily="18" charset="0"/>
            </a:endParaRPr>
          </a:p>
        </p:txBody>
      </p:sp>
      <p:sp>
        <p:nvSpPr>
          <p:cNvPr id="4" name="Выгнутая вниз стрелка 3">
            <a:hlinkClick r:id="" action="ppaction://hlinkshowjump?jump=lastslideviewed"/>
          </p:cNvPr>
          <p:cNvSpPr/>
          <p:nvPr/>
        </p:nvSpPr>
        <p:spPr>
          <a:xfrm>
            <a:off x="8429652" y="6215082"/>
            <a:ext cx="571504" cy="428628"/>
          </a:xfrm>
          <a:prstGeom prst="curvedUp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Picture 2" descr="C:\Documents and Settings\Admin\Рабочий стол\77769614_15.png"/>
          <p:cNvPicPr>
            <a:picLocks noChangeAspect="1" noChangeArrowheads="1"/>
          </p:cNvPicPr>
          <p:nvPr/>
        </p:nvPicPr>
        <p:blipFill>
          <a:blip r:embed="rId2" cstate="email">
            <a:lum bright="-10000"/>
          </a:blip>
          <a:srcRect/>
          <a:stretch>
            <a:fillRect/>
          </a:stretch>
        </p:blipFill>
        <p:spPr bwMode="auto">
          <a:xfrm>
            <a:off x="571472" y="571480"/>
            <a:ext cx="2627733" cy="202564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86116" y="1000108"/>
            <a:ext cx="5214974" cy="164307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entury Schoolbook" pitchFamily="18" charset="0"/>
              </a:rPr>
              <a:t>1</a:t>
            </a:r>
            <a:r>
              <a:rPr lang="ru-RU" sz="2400" dirty="0" smtClean="0">
                <a:solidFill>
                  <a:srgbClr val="002060"/>
                </a:solidFill>
                <a:latin typeface="Century Schoolbook" pitchFamily="18" charset="0"/>
              </a:rPr>
              <a:t>. </a:t>
            </a:r>
            <a:r>
              <a:rPr lang="ru-RU" sz="2400" b="1" dirty="0" smtClean="0">
                <a:solidFill>
                  <a:srgbClr val="002060"/>
                </a:solidFill>
                <a:latin typeface="Century Schoolbook" pitchFamily="18" charset="0"/>
              </a:rPr>
              <a:t>ГИДРИДЫ</a:t>
            </a:r>
            <a:r>
              <a:rPr lang="ru-RU" sz="2400" dirty="0" smtClean="0">
                <a:solidFill>
                  <a:srgbClr val="002060"/>
                </a:solidFill>
                <a:latin typeface="Century Schoolbook" pitchFamily="18" charset="0"/>
              </a:rPr>
              <a:t> - соединения водорода с металлами или менее электроотрицательными, чем водород, неметаллами.</a:t>
            </a:r>
            <a:endParaRPr lang="ru-RU" sz="2400" dirty="0">
              <a:solidFill>
                <a:srgbClr val="002060"/>
              </a:solidFill>
              <a:latin typeface="Century Schoolbook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7924" y="2786058"/>
            <a:ext cx="6929486" cy="128588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entury Schoolbook" pitchFamily="18" charset="0"/>
              </a:rPr>
              <a:t>6</a:t>
            </a:r>
            <a:r>
              <a:rPr lang="ru-RU" sz="2400" dirty="0" smtClean="0">
                <a:solidFill>
                  <a:srgbClr val="002060"/>
                </a:solidFill>
                <a:latin typeface="Century Schoolbook" pitchFamily="18" charset="0"/>
              </a:rPr>
              <a:t>. Водород реагирует с:  активными металлами, неметаллами, оксидами неактивных металлов.</a:t>
            </a:r>
            <a:endParaRPr lang="ru-RU" sz="2400" dirty="0">
              <a:solidFill>
                <a:srgbClr val="002060"/>
              </a:solidFill>
              <a:latin typeface="Century Schoolbook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23156" y="4286256"/>
            <a:ext cx="7715304" cy="18573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rgbClr val="002060"/>
              </a:solidFill>
              <a:latin typeface="Century Schoolbook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entury Schoolbook" pitchFamily="18" charset="0"/>
              </a:rPr>
              <a:t>7. ОКСИДАМИ </a:t>
            </a:r>
            <a:r>
              <a:rPr lang="ru-RU" sz="2400" dirty="0" smtClean="0">
                <a:solidFill>
                  <a:srgbClr val="002060"/>
                </a:solidFill>
                <a:latin typeface="Century Schoolbook" pitchFamily="18" charset="0"/>
              </a:rPr>
              <a:t>называют соединения элементов с кислородом, в которых кислород проявляет формальную степень окисления равную -2 (за исключением оксида фтора, где она равна +2).</a:t>
            </a:r>
            <a:endParaRPr lang="ru-RU" sz="2400" b="1" dirty="0" smtClean="0">
              <a:solidFill>
                <a:srgbClr val="002060"/>
              </a:solidFill>
              <a:latin typeface="Century Schoolbook" pitchFamily="18" charset="0"/>
            </a:endParaRPr>
          </a:p>
          <a:p>
            <a:pPr algn="ctr"/>
            <a:endParaRPr lang="ru-RU" sz="2400" dirty="0">
              <a:solidFill>
                <a:srgbClr val="002060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66"/>
            <a:ext cx="8215370" cy="6161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3" descr="C:\Documents and Settings\Admin\Рабочий стол\2349191-1c90ecefa747ed6134b579a2b3c22f5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4876" y="4554849"/>
            <a:ext cx="1139177" cy="16110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034" y="1648414"/>
            <a:ext cx="821537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746669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Пик Знаний покорен! </a:t>
            </a:r>
          </a:p>
          <a:p>
            <a:pPr algn="ctr"/>
            <a:r>
              <a:rPr lang="ru-RU" sz="40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Можно отдохнуть у костра…</a:t>
            </a:r>
            <a:endParaRPr lang="ru-RU" sz="4000" b="1" spc="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Умножение 5">
            <a:hlinkClick r:id="" action="ppaction://hlinkshowjump?jump=endshow"/>
          </p:cNvPr>
          <p:cNvSpPr/>
          <p:nvPr/>
        </p:nvSpPr>
        <p:spPr>
          <a:xfrm>
            <a:off x="8404632" y="6128272"/>
            <a:ext cx="684000" cy="684000"/>
          </a:xfrm>
          <a:prstGeom prst="mathMultiply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esnya iz mul tfil ma Pro al pinistov (mp3top100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  <p:pic>
        <p:nvPicPr>
          <p:cNvPr id="1027" name="Picture 3" descr="C:\Documents and Settings\Admin\Рабочий стол\bjwesten129.gif"/>
          <p:cNvPicPr>
            <a:picLocks noChangeAspect="1" noChangeArrowheads="1" noCrop="1"/>
          </p:cNvPicPr>
          <p:nvPr/>
        </p:nvPicPr>
        <p:blipFill>
          <a:blip r:embed="rId6" cstate="print">
            <a:lum bright="-10000" contrast="10000"/>
          </a:blip>
          <a:srcRect/>
          <a:stretch>
            <a:fillRect/>
          </a:stretch>
        </p:blipFill>
        <p:spPr bwMode="auto">
          <a:xfrm flipH="1">
            <a:off x="571472" y="4021237"/>
            <a:ext cx="1857388" cy="2144613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65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92877" y="1831995"/>
            <a:ext cx="8358246" cy="4525963"/>
          </a:xfrm>
          <a:prstGeom prst="rect">
            <a:avLst/>
          </a:prstGeom>
        </p:spPr>
        <p:txBody>
          <a:bodyPr/>
          <a:lstStyle/>
          <a:p>
            <a:r>
              <a:rPr lang="en-US" sz="1100" dirty="0" smtClean="0">
                <a:latin typeface="Century Schoolbook" pitchFamily="18" charset="0"/>
                <a:hlinkClick r:id="rId2"/>
              </a:rPr>
              <a:t>http://900igr.net/datai/geografija/Uralskie-gory/0001-001-Uralskie-gory.jpg</a:t>
            </a:r>
            <a:r>
              <a:rPr lang="ru-RU" sz="1100" dirty="0" smtClean="0">
                <a:latin typeface="Century Schoolbook" pitchFamily="18" charset="0"/>
              </a:rPr>
              <a:t> горы</a:t>
            </a:r>
          </a:p>
          <a:p>
            <a:r>
              <a:rPr lang="en-US" sz="1100" dirty="0" smtClean="0">
                <a:latin typeface="Century Schoolbook" pitchFamily="18" charset="0"/>
                <a:hlinkClick r:id="rId3"/>
              </a:rPr>
              <a:t>http://blogimages.bloggen.be/anja1954/2349191-1c90ecefa747ed6134b579a2b3c22f58.gif</a:t>
            </a:r>
            <a:r>
              <a:rPr lang="ru-RU" sz="1100" dirty="0" smtClean="0">
                <a:latin typeface="Century Schoolbook" pitchFamily="18" charset="0"/>
              </a:rPr>
              <a:t> альпинист</a:t>
            </a:r>
          </a:p>
          <a:p>
            <a:r>
              <a:rPr lang="en-US" sz="1100" dirty="0" smtClean="0">
                <a:latin typeface="Century Schoolbook" pitchFamily="18" charset="0"/>
                <a:hlinkClick r:id="rId4"/>
              </a:rPr>
              <a:t>http://i.allday2.com/97/8a/4c/1367785694_drawing-of-a-city-6.jpg</a:t>
            </a:r>
            <a:r>
              <a:rPr lang="ru-RU" sz="1100" dirty="0" smtClean="0">
                <a:latin typeface="Century Schoolbook" pitchFamily="18" charset="0"/>
              </a:rPr>
              <a:t> фасад  дома</a:t>
            </a:r>
          </a:p>
          <a:p>
            <a:r>
              <a:rPr lang="en-US" sz="1100" dirty="0" smtClean="0">
                <a:latin typeface="Century Schoolbook" pitchFamily="18" charset="0"/>
                <a:hlinkClick r:id="rId5"/>
              </a:rPr>
              <a:t>http://img-fotki.yandex.ru/get/4809/valenta-mog.130/0_6d9bf_dc7e1c99_orig.jpg</a:t>
            </a:r>
            <a:r>
              <a:rPr lang="ru-RU" sz="1100" dirty="0" smtClean="0">
                <a:latin typeface="Century Schoolbook" pitchFamily="18" charset="0"/>
              </a:rPr>
              <a:t> часы</a:t>
            </a:r>
          </a:p>
          <a:p>
            <a:r>
              <a:rPr lang="en-US" sz="1100" dirty="0" smtClean="0">
                <a:latin typeface="Century Schoolbook" pitchFamily="18" charset="0"/>
                <a:hlinkClick r:id="rId6"/>
              </a:rPr>
              <a:t>http://img0.liveinternet.ru/images/attach/c/3/77/769/77769614_15.png</a:t>
            </a:r>
            <a:r>
              <a:rPr lang="ru-RU" sz="1100" dirty="0" smtClean="0">
                <a:latin typeface="Century Schoolbook" pitchFamily="18" charset="0"/>
              </a:rPr>
              <a:t> буква Н</a:t>
            </a:r>
          </a:p>
          <a:p>
            <a:r>
              <a:rPr lang="en-US" sz="1100" dirty="0" smtClean="0">
                <a:latin typeface="Century Schoolbook" pitchFamily="18" charset="0"/>
                <a:hlinkClick r:id="rId7"/>
              </a:rPr>
              <a:t>http://s0.tochka.net/cards/images/orig_635e7858e505723a935aeb1128a7e079.jpg</a:t>
            </a:r>
            <a:r>
              <a:rPr lang="ru-RU" sz="1100" dirty="0" smtClean="0">
                <a:latin typeface="Century Schoolbook" pitchFamily="18" charset="0"/>
              </a:rPr>
              <a:t> альпинист 1</a:t>
            </a:r>
          </a:p>
          <a:p>
            <a:r>
              <a:rPr lang="en-US" sz="1100" dirty="0" smtClean="0">
                <a:latin typeface="Century Schoolbook" pitchFamily="18" charset="0"/>
                <a:hlinkClick r:id="rId8"/>
              </a:rPr>
              <a:t>http://chemistry-chemists.com/Video/hydrogen-explosion-1-10.JPG</a:t>
            </a:r>
            <a:r>
              <a:rPr lang="ru-RU" sz="1100" dirty="0" smtClean="0">
                <a:latin typeface="Century Schoolbook" pitchFamily="18" charset="0"/>
              </a:rPr>
              <a:t> гремучий газ</a:t>
            </a:r>
          </a:p>
          <a:p>
            <a:r>
              <a:rPr lang="en-US" sz="1100" dirty="0" smtClean="0">
                <a:latin typeface="Century Schoolbook" pitchFamily="18" charset="0"/>
                <a:hlinkClick r:id="rId9"/>
              </a:rPr>
              <a:t>http://nifiga-sebe.ru/uploads/posts/2009-03/thumbs/1236081203_1_bulkish.ru.jpg</a:t>
            </a:r>
            <a:r>
              <a:rPr lang="ru-RU" sz="1100" dirty="0" smtClean="0">
                <a:latin typeface="Century Schoolbook" pitchFamily="18" charset="0"/>
              </a:rPr>
              <a:t> лампочка</a:t>
            </a:r>
          </a:p>
          <a:p>
            <a:r>
              <a:rPr lang="en-US" sz="1100" dirty="0" smtClean="0">
                <a:latin typeface="Century Schoolbook" pitchFamily="18" charset="0"/>
                <a:hlinkClick r:id="rId10"/>
              </a:rPr>
              <a:t>http://www.artscroll.ru/Images/2008/a/Antonenko%20Olga/000061.jpg</a:t>
            </a:r>
            <a:r>
              <a:rPr lang="ru-RU" sz="1100" dirty="0" smtClean="0">
                <a:latin typeface="Century Schoolbook" pitchFamily="18" charset="0"/>
              </a:rPr>
              <a:t> деревня</a:t>
            </a:r>
          </a:p>
          <a:p>
            <a:r>
              <a:rPr lang="en-US" sz="1100" dirty="0" smtClean="0">
                <a:latin typeface="Century Schoolbook" pitchFamily="18" charset="0"/>
                <a:hlinkClick r:id="rId11"/>
              </a:rPr>
              <a:t>http://www.wiltshirewoodburners.co.uk/images/wood%20stove.jpg</a:t>
            </a:r>
            <a:r>
              <a:rPr lang="ru-RU" sz="1100" dirty="0" smtClean="0">
                <a:latin typeface="Century Schoolbook" pitchFamily="18" charset="0"/>
              </a:rPr>
              <a:t> печка</a:t>
            </a:r>
          </a:p>
          <a:p>
            <a:r>
              <a:rPr lang="en-US" sz="1100" dirty="0" smtClean="0">
                <a:latin typeface="Century Schoolbook" pitchFamily="18" charset="0"/>
                <a:hlinkClick r:id="rId12"/>
              </a:rPr>
              <a:t>http://www.esindus.ee/tf.oigus/wrtandbapics/2006116210806_25/scientist.jpg</a:t>
            </a:r>
            <a:r>
              <a:rPr lang="ru-RU" sz="1100" dirty="0" smtClean="0">
                <a:latin typeface="Century Schoolbook" pitchFamily="18" charset="0"/>
              </a:rPr>
              <a:t> ученый</a:t>
            </a:r>
          </a:p>
          <a:p>
            <a:r>
              <a:rPr lang="en-US" sz="1100" dirty="0" smtClean="0">
                <a:latin typeface="Century Schoolbook" pitchFamily="18" charset="0"/>
                <a:hlinkClick r:id="rId13"/>
              </a:rPr>
              <a:t>http://www.madeinmichiganpolitics.com/wp-content/uploads/2013/03/water-48505_640-smaller.png</a:t>
            </a:r>
            <a:r>
              <a:rPr lang="ru-RU" sz="1100" dirty="0" smtClean="0">
                <a:latin typeface="Century Schoolbook" pitchFamily="18" charset="0"/>
              </a:rPr>
              <a:t> аквариум</a:t>
            </a:r>
          </a:p>
          <a:p>
            <a:r>
              <a:rPr lang="en-US" sz="1100" dirty="0" smtClean="0">
                <a:latin typeface="Century Schoolbook" pitchFamily="18" charset="0"/>
                <a:hlinkClick r:id="rId14"/>
              </a:rPr>
              <a:t>http://www.playcast.ru/uploads/2013/08/13/5866972.png</a:t>
            </a:r>
            <a:r>
              <a:rPr lang="ru-RU" sz="1100" dirty="0" smtClean="0">
                <a:latin typeface="Century Schoolbook" pitchFamily="18" charset="0"/>
              </a:rPr>
              <a:t> рыбка</a:t>
            </a:r>
          </a:p>
          <a:p>
            <a:r>
              <a:rPr lang="en-US" sz="1100" dirty="0" smtClean="0">
                <a:latin typeface="Century Schoolbook" pitchFamily="18" charset="0"/>
                <a:hlinkClick r:id="rId15"/>
              </a:rPr>
              <a:t>http://st-fashiony.ru/pic/beauty/pic/112159/3.gif</a:t>
            </a:r>
            <a:r>
              <a:rPr lang="ru-RU" sz="1100" dirty="0" smtClean="0">
                <a:latin typeface="Century Schoolbook" pitchFamily="18" charset="0"/>
              </a:rPr>
              <a:t> </a:t>
            </a:r>
            <a:r>
              <a:rPr lang="ru-RU" sz="1100" dirty="0" err="1" smtClean="0">
                <a:latin typeface="Century Schoolbook" pitchFamily="18" charset="0"/>
              </a:rPr>
              <a:t>пероксид</a:t>
            </a:r>
            <a:r>
              <a:rPr lang="ru-RU" sz="1100" dirty="0" smtClean="0">
                <a:latin typeface="Century Schoolbook" pitchFamily="18" charset="0"/>
              </a:rPr>
              <a:t> водорода</a:t>
            </a:r>
          </a:p>
          <a:p>
            <a:r>
              <a:rPr lang="en-US" sz="1100" dirty="0" smtClean="0">
                <a:latin typeface="Century Schoolbook" pitchFamily="18" charset="0"/>
                <a:hlinkClick r:id="rId16"/>
              </a:rPr>
              <a:t>http://findahomebusiness.co.uk/wp-content/uploads/2014/04/time4change-x.gif</a:t>
            </a:r>
            <a:r>
              <a:rPr lang="ru-RU" sz="1100" dirty="0" smtClean="0">
                <a:latin typeface="Century Schoolbook" pitchFamily="18" charset="0"/>
              </a:rPr>
              <a:t> вирус</a:t>
            </a:r>
          </a:p>
          <a:p>
            <a:r>
              <a:rPr lang="en-US" sz="1100" dirty="0" smtClean="0">
                <a:latin typeface="Century Schoolbook" pitchFamily="18" charset="0"/>
                <a:hlinkClick r:id="rId17"/>
              </a:rPr>
              <a:t>http://dreamworlds.ru/uploads/posts/2012-01/1326976346_8.jpg</a:t>
            </a:r>
            <a:r>
              <a:rPr lang="ru-RU" sz="1100" dirty="0" smtClean="0">
                <a:latin typeface="Century Schoolbook" pitchFamily="18" charset="0"/>
              </a:rPr>
              <a:t> лаборатория </a:t>
            </a:r>
          </a:p>
          <a:p>
            <a:r>
              <a:rPr lang="en-US" sz="1100" dirty="0" smtClean="0">
                <a:latin typeface="Century Schoolbook" pitchFamily="18" charset="0"/>
                <a:hlinkClick r:id="rId18"/>
              </a:rPr>
              <a:t>http://www.playcast.ru/uploads/2013/09/26/6173764.png</a:t>
            </a:r>
            <a:r>
              <a:rPr lang="ru-RU" sz="1100" dirty="0" smtClean="0">
                <a:latin typeface="Century Schoolbook" pitchFamily="18" charset="0"/>
              </a:rPr>
              <a:t> свеча</a:t>
            </a:r>
          </a:p>
          <a:p>
            <a:r>
              <a:rPr lang="en-US" sz="1100" dirty="0" smtClean="0">
                <a:latin typeface="Century Schoolbook" pitchFamily="18" charset="0"/>
                <a:hlinkClick r:id="rId19"/>
              </a:rPr>
              <a:t>http://i.allday.ru/70/97/a7/1344794442_blades_03.jpg</a:t>
            </a:r>
            <a:r>
              <a:rPr lang="ru-RU" sz="1100" dirty="0" smtClean="0">
                <a:latin typeface="Century Schoolbook" pitchFamily="18" charset="0"/>
              </a:rPr>
              <a:t> станок</a:t>
            </a:r>
          </a:p>
          <a:p>
            <a:r>
              <a:rPr lang="en-US" sz="1100" dirty="0" smtClean="0">
                <a:latin typeface="Century Schoolbook" pitchFamily="18" charset="0"/>
                <a:hlinkClick r:id="rId20"/>
              </a:rPr>
              <a:t>http://content.foto.mail.ru/list/ivanasios/_blogs/i-3083.jpg</a:t>
            </a:r>
            <a:r>
              <a:rPr lang="ru-RU" sz="1100" dirty="0" smtClean="0">
                <a:latin typeface="Century Schoolbook" pitchFamily="18" charset="0"/>
              </a:rPr>
              <a:t> витамины</a:t>
            </a:r>
          </a:p>
          <a:p>
            <a:r>
              <a:rPr lang="en-US" sz="1100" dirty="0" smtClean="0">
                <a:latin typeface="Century Schoolbook" pitchFamily="18" charset="0"/>
                <a:hlinkClick r:id="rId21"/>
              </a:rPr>
              <a:t>http://mama.tomsk.ru/forum/weblogs/upload/313/1791956600474dcb94a67e2.jpg</a:t>
            </a:r>
            <a:r>
              <a:rPr lang="ru-RU" sz="1100" dirty="0" smtClean="0">
                <a:latin typeface="Century Schoolbook" pitchFamily="18" charset="0"/>
              </a:rPr>
              <a:t> ель</a:t>
            </a:r>
          </a:p>
          <a:p>
            <a:r>
              <a:rPr lang="en-US" sz="1100" dirty="0" smtClean="0">
                <a:latin typeface="Century Schoolbook" pitchFamily="18" charset="0"/>
                <a:hlinkClick r:id="rId22"/>
              </a:rPr>
              <a:t>http://rpp.nashaucheba.ru/pars_docs/refs/101/100342/img11.jpg</a:t>
            </a:r>
            <a:r>
              <a:rPr lang="ru-RU" sz="1100" dirty="0" smtClean="0">
                <a:latin typeface="Century Schoolbook" pitchFamily="18" charset="0"/>
              </a:rPr>
              <a:t> у костра</a:t>
            </a:r>
          </a:p>
          <a:p>
            <a:endParaRPr lang="ru-RU" sz="1100" dirty="0" smtClean="0">
              <a:latin typeface="Century Schoolbook" pitchFamily="18" charset="0"/>
            </a:endParaRPr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428604"/>
            <a:ext cx="75724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dirty="0" smtClean="0">
                <a:latin typeface="Century Schoolbook" pitchFamily="18" charset="0"/>
              </a:rPr>
              <a:t>Список использованной литературы </a:t>
            </a:r>
            <a:endParaRPr lang="ru-RU" dirty="0" smtClean="0">
              <a:latin typeface="Century Schoolbook" pitchFamily="18" charset="0"/>
            </a:endParaRPr>
          </a:p>
          <a:p>
            <a:pPr>
              <a:buNone/>
            </a:pPr>
            <a:r>
              <a:rPr lang="ru-RU" sz="1200" dirty="0" smtClean="0">
                <a:latin typeface="Century Schoolbook" pitchFamily="18" charset="0"/>
              </a:rPr>
              <a:t>Степин </a:t>
            </a:r>
            <a:r>
              <a:rPr lang="ru-RU" dirty="0" smtClean="0"/>
              <a:t> </a:t>
            </a:r>
            <a:r>
              <a:rPr lang="ru-RU" sz="1200" dirty="0" smtClean="0">
                <a:latin typeface="Century Schoolbook" pitchFamily="18" charset="0"/>
              </a:rPr>
              <a:t>Б.Д. Занимательные задания и эффектные опыты по химии / Б.Д. Степин, Л.Ю. </a:t>
            </a:r>
            <a:r>
              <a:rPr lang="ru-RU" sz="1200" dirty="0" err="1" smtClean="0">
                <a:latin typeface="Century Schoolbook" pitchFamily="18" charset="0"/>
              </a:rPr>
              <a:t>Аликберова</a:t>
            </a:r>
            <a:r>
              <a:rPr lang="ru-RU" sz="1200" dirty="0" smtClean="0">
                <a:latin typeface="Century Schoolbook" pitchFamily="18" charset="0"/>
              </a:rPr>
              <a:t>. – М.: Дрофа, 2002. – 432 с.: ил. – (Познавательно! Занимательно!). </a:t>
            </a:r>
            <a:r>
              <a:rPr lang="en-US" sz="1200" dirty="0" smtClean="0">
                <a:latin typeface="Century Schoolbook" pitchFamily="18" charset="0"/>
              </a:rPr>
              <a:t>ISBN 5-7107-3938-3</a:t>
            </a:r>
            <a:endParaRPr lang="ru-RU" sz="1200" dirty="0" smtClean="0">
              <a:latin typeface="Century Schoolbook" pitchFamily="18" charset="0"/>
            </a:endParaRPr>
          </a:p>
          <a:p>
            <a:pPr algn="ctr">
              <a:buNone/>
            </a:pPr>
            <a:endParaRPr lang="en-US" b="1" dirty="0" smtClean="0"/>
          </a:p>
          <a:p>
            <a:pPr algn="ctr">
              <a:buNone/>
            </a:pPr>
            <a:r>
              <a:rPr lang="ru-RU" b="1" dirty="0" smtClean="0">
                <a:latin typeface="Century Schoolbook" pitchFamily="18" charset="0"/>
              </a:rPr>
              <a:t>Список источников изображений</a:t>
            </a:r>
            <a:endParaRPr lang="ru-RU" dirty="0">
              <a:latin typeface="Century Schoolbook" pitchFamily="18" charset="0"/>
            </a:endParaRPr>
          </a:p>
        </p:txBody>
      </p:sp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8460000" y="0"/>
            <a:ext cx="684000" cy="684000"/>
          </a:xfrm>
          <a:prstGeom prst="mathMultiply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Выгнутая вниз стрелка 5">
            <a:hlinkClick r:id="rId23" action="ppaction://hlinksldjump"/>
          </p:cNvPr>
          <p:cNvSpPr/>
          <p:nvPr/>
        </p:nvSpPr>
        <p:spPr>
          <a:xfrm>
            <a:off x="8358214" y="6286520"/>
            <a:ext cx="571504" cy="428628"/>
          </a:xfrm>
          <a:prstGeom prst="curvedUp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8"/>
          </a:xfrm>
        </p:spPr>
        <p:txBody>
          <a:bodyPr>
            <a:normAutofit/>
          </a:bodyPr>
          <a:lstStyle/>
          <a:p>
            <a:r>
              <a:rPr lang="ru-RU" dirty="0" smtClean="0"/>
              <a:t>Правила игры </a:t>
            </a:r>
            <a:br>
              <a:rPr lang="ru-RU" dirty="0" smtClean="0"/>
            </a:br>
            <a:r>
              <a:rPr lang="ru-RU" dirty="0" smtClean="0">
                <a:solidFill>
                  <a:srgbClr val="0070C0"/>
                </a:solidFill>
              </a:rPr>
              <a:t>«Восхождение на Пик Знаний»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3252256" y="5857892"/>
            <a:ext cx="2643206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entury Schoolbook" pitchFamily="18" charset="0"/>
              </a:rPr>
              <a:t>Итак, начнем покорение? </a:t>
            </a:r>
            <a:endParaRPr lang="ru-RU" sz="2400" b="1" dirty="0">
              <a:solidFill>
                <a:srgbClr val="C00000"/>
              </a:solidFill>
              <a:latin typeface="Century Schoolbook" pitchFamily="18" charset="0"/>
            </a:endParaRPr>
          </a:p>
        </p:txBody>
      </p:sp>
      <p:pic>
        <p:nvPicPr>
          <p:cNvPr id="4" name="Picture 3" descr="C:\Documents and Settings\Admin\Рабочий стол\2349191-1c90ecefa747ed6134b579a2b3c22f58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1285852" y="4143380"/>
            <a:ext cx="1775189" cy="2510435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882276" y="1428736"/>
            <a:ext cx="7358114" cy="7143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AutoNum type="arabicPeriod"/>
            </a:pPr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Игра состоит из</a:t>
            </a:r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Century Schoolbook" pitchFamily="18" charset="0"/>
              </a:rPr>
              <a:t>9</a:t>
            </a:r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вопросов – заданий. 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Ведущий игры – учитель. </a:t>
            </a:r>
            <a:endParaRPr lang="ru-RU" sz="2000" dirty="0">
              <a:solidFill>
                <a:srgbClr val="002060"/>
              </a:solidFill>
              <a:latin typeface="Century Schoolbook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82276" y="2357430"/>
            <a:ext cx="7358114" cy="7143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3. После успешного выполнения каждого задания нужно вернуться  на игровой слайд.</a:t>
            </a:r>
            <a:endParaRPr lang="ru-RU" sz="2000" dirty="0">
              <a:solidFill>
                <a:srgbClr val="002060"/>
              </a:solidFill>
              <a:latin typeface="Century Schoolbook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82276" y="3286124"/>
            <a:ext cx="7358114" cy="7143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4. Только выполнив </a:t>
            </a:r>
            <a:r>
              <a:rPr lang="ru-RU" sz="2000" b="1" dirty="0" smtClean="0">
                <a:solidFill>
                  <a:srgbClr val="C00000"/>
                </a:solidFill>
                <a:latin typeface="Century Schoolbook" pitchFamily="18" charset="0"/>
              </a:rPr>
              <a:t>все</a:t>
            </a:r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задания, вам удастся покорить Пик Знаний! </a:t>
            </a:r>
            <a:endParaRPr lang="ru-RU" sz="2000" dirty="0">
              <a:solidFill>
                <a:srgbClr val="002060"/>
              </a:solidFill>
              <a:latin typeface="Century Schoolbook" pitchFamily="18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3000364" y="4286256"/>
            <a:ext cx="3071834" cy="1214446"/>
          </a:xfrm>
          <a:prstGeom prst="wedgeRoundRectCallout">
            <a:avLst>
              <a:gd name="adj1" fmla="val 66414"/>
              <a:gd name="adj2" fmla="val 616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В случае затруднения здесь можно получить подсказку!</a:t>
            </a:r>
            <a:endParaRPr lang="ru-RU" sz="2000" b="1" dirty="0">
              <a:solidFill>
                <a:srgbClr val="002060"/>
              </a:solidFill>
              <a:latin typeface="Century Schoolbook" pitchFamily="18" charset="0"/>
            </a:endParaRPr>
          </a:p>
        </p:txBody>
      </p:sp>
      <p:pic>
        <p:nvPicPr>
          <p:cNvPr id="9" name="Picture 2" descr="C:\Documents and Settings\Admin\Рабочий стол\77769614_15.png"/>
          <p:cNvPicPr>
            <a:picLocks noChangeAspect="1" noChangeArrowheads="1"/>
          </p:cNvPicPr>
          <p:nvPr/>
        </p:nvPicPr>
        <p:blipFill>
          <a:blip r:embed="rId4" cstate="email">
            <a:lum bright="-10000" contrast="10000"/>
          </a:blip>
          <a:srcRect/>
          <a:stretch>
            <a:fillRect/>
          </a:stretch>
        </p:blipFill>
        <p:spPr bwMode="auto">
          <a:xfrm flipH="1">
            <a:off x="6143636" y="4214818"/>
            <a:ext cx="2571768" cy="257176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3" descr="C:\Documents and Settings\Admin\Рабочий стол\2349191-1c90ecefa747ed6134b579a2b3c22f58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3643306" y="820471"/>
            <a:ext cx="632181" cy="894017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143372" y="1142984"/>
            <a:ext cx="71438" cy="4286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4118658" y="785794"/>
            <a:ext cx="714380" cy="428628"/>
          </a:xfrm>
          <a:prstGeom prst="flowChartPunchedTap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Picture 3" descr="C:\Documents and Settings\Admin\Рабочий стол\2349191-1c90ecefa747ed6134b579a2b3c22f58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2065" y="2643182"/>
            <a:ext cx="815411" cy="1153138"/>
          </a:xfrm>
          <a:prstGeom prst="rect">
            <a:avLst/>
          </a:prstGeom>
          <a:noFill/>
        </p:spPr>
      </p:pic>
      <p:pic>
        <p:nvPicPr>
          <p:cNvPr id="34" name="Picture 3" descr="C:\Documents and Settings\Admin\Рабочий стол\2349191-1c90ecefa747ed6134b579a2b3c22f58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23384" y="3311000"/>
            <a:ext cx="891689" cy="1261008"/>
          </a:xfrm>
          <a:prstGeom prst="rect">
            <a:avLst/>
          </a:prstGeom>
          <a:noFill/>
        </p:spPr>
      </p:pic>
      <p:pic>
        <p:nvPicPr>
          <p:cNvPr id="33" name="Picture 3" descr="C:\Documents and Settings\Admin\Рабочий стол\2349191-1c90ecefa747ed6134b579a2b3c22f58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60684" y="3722302"/>
            <a:ext cx="954456" cy="134977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383010" y="357166"/>
            <a:ext cx="436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Игровое поле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Полилиния 28"/>
          <p:cNvSpPr/>
          <p:nvPr/>
        </p:nvSpPr>
        <p:spPr>
          <a:xfrm>
            <a:off x="4059534" y="1889090"/>
            <a:ext cx="3426488" cy="4622242"/>
          </a:xfrm>
          <a:custGeom>
            <a:avLst/>
            <a:gdLst>
              <a:gd name="connsiteX0" fmla="*/ 3426488 w 3426488"/>
              <a:gd name="connsiteY0" fmla="*/ 4622242 h 4622242"/>
              <a:gd name="connsiteX1" fmla="*/ 3426488 w 3426488"/>
              <a:gd name="connsiteY1" fmla="*/ 4622242 h 4622242"/>
              <a:gd name="connsiteX2" fmla="*/ 3326004 w 3426488"/>
              <a:gd name="connsiteY2" fmla="*/ 4592097 h 4622242"/>
              <a:gd name="connsiteX3" fmla="*/ 3265714 w 3426488"/>
              <a:gd name="connsiteY3" fmla="*/ 4572000 h 4622242"/>
              <a:gd name="connsiteX4" fmla="*/ 3195376 w 3426488"/>
              <a:gd name="connsiteY4" fmla="*/ 4521758 h 4622242"/>
              <a:gd name="connsiteX5" fmla="*/ 3155182 w 3426488"/>
              <a:gd name="connsiteY5" fmla="*/ 4491613 h 4622242"/>
              <a:gd name="connsiteX6" fmla="*/ 3074796 w 3426488"/>
              <a:gd name="connsiteY6" fmla="*/ 4461468 h 4622242"/>
              <a:gd name="connsiteX7" fmla="*/ 3014506 w 3426488"/>
              <a:gd name="connsiteY7" fmla="*/ 4421275 h 4622242"/>
              <a:gd name="connsiteX8" fmla="*/ 2954215 w 3426488"/>
              <a:gd name="connsiteY8" fmla="*/ 4360985 h 4622242"/>
              <a:gd name="connsiteX9" fmla="*/ 2934119 w 3426488"/>
              <a:gd name="connsiteY9" fmla="*/ 4300695 h 4622242"/>
              <a:gd name="connsiteX10" fmla="*/ 2924070 w 3426488"/>
              <a:gd name="connsiteY10" fmla="*/ 4270550 h 4622242"/>
              <a:gd name="connsiteX11" fmla="*/ 2914022 w 3426488"/>
              <a:gd name="connsiteY11" fmla="*/ 4180114 h 4622242"/>
              <a:gd name="connsiteX12" fmla="*/ 2873829 w 3426488"/>
              <a:gd name="connsiteY12" fmla="*/ 4170066 h 4622242"/>
              <a:gd name="connsiteX13" fmla="*/ 2843684 w 3426488"/>
              <a:gd name="connsiteY13" fmla="*/ 4160018 h 4622242"/>
              <a:gd name="connsiteX14" fmla="*/ 2753248 w 3426488"/>
              <a:gd name="connsiteY14" fmla="*/ 4139921 h 4622242"/>
              <a:gd name="connsiteX15" fmla="*/ 2723103 w 3426488"/>
              <a:gd name="connsiteY15" fmla="*/ 4119824 h 4622242"/>
              <a:gd name="connsiteX16" fmla="*/ 2652765 w 3426488"/>
              <a:gd name="connsiteY16" fmla="*/ 4099728 h 4622242"/>
              <a:gd name="connsiteX17" fmla="*/ 2572378 w 3426488"/>
              <a:gd name="connsiteY17" fmla="*/ 4059534 h 4622242"/>
              <a:gd name="connsiteX18" fmla="*/ 2512088 w 3426488"/>
              <a:gd name="connsiteY18" fmla="*/ 4039437 h 4622242"/>
              <a:gd name="connsiteX19" fmla="*/ 2451798 w 3426488"/>
              <a:gd name="connsiteY19" fmla="*/ 4009292 h 4622242"/>
              <a:gd name="connsiteX20" fmla="*/ 2411604 w 3426488"/>
              <a:gd name="connsiteY20" fmla="*/ 3979147 h 4622242"/>
              <a:gd name="connsiteX21" fmla="*/ 2351314 w 3426488"/>
              <a:gd name="connsiteY21" fmla="*/ 3938954 h 4622242"/>
              <a:gd name="connsiteX22" fmla="*/ 2291024 w 3426488"/>
              <a:gd name="connsiteY22" fmla="*/ 3888712 h 4622242"/>
              <a:gd name="connsiteX23" fmla="*/ 2270928 w 3426488"/>
              <a:gd name="connsiteY23" fmla="*/ 3858567 h 4622242"/>
              <a:gd name="connsiteX24" fmla="*/ 2250831 w 3426488"/>
              <a:gd name="connsiteY24" fmla="*/ 3647552 h 4622242"/>
              <a:gd name="connsiteX25" fmla="*/ 2210637 w 3426488"/>
              <a:gd name="connsiteY25" fmla="*/ 3637503 h 4622242"/>
              <a:gd name="connsiteX26" fmla="*/ 2120202 w 3426488"/>
              <a:gd name="connsiteY26" fmla="*/ 3617407 h 4622242"/>
              <a:gd name="connsiteX27" fmla="*/ 2029767 w 3426488"/>
              <a:gd name="connsiteY27" fmla="*/ 3577213 h 4622242"/>
              <a:gd name="connsiteX28" fmla="*/ 1989574 w 3426488"/>
              <a:gd name="connsiteY28" fmla="*/ 3567165 h 4622242"/>
              <a:gd name="connsiteX29" fmla="*/ 1949380 w 3426488"/>
              <a:gd name="connsiteY29" fmla="*/ 3547068 h 4622242"/>
              <a:gd name="connsiteX30" fmla="*/ 1848897 w 3426488"/>
              <a:gd name="connsiteY30" fmla="*/ 3516923 h 4622242"/>
              <a:gd name="connsiteX31" fmla="*/ 1778558 w 3426488"/>
              <a:gd name="connsiteY31" fmla="*/ 3476730 h 4622242"/>
              <a:gd name="connsiteX32" fmla="*/ 1738365 w 3426488"/>
              <a:gd name="connsiteY32" fmla="*/ 3436536 h 4622242"/>
              <a:gd name="connsiteX33" fmla="*/ 1708220 w 3426488"/>
              <a:gd name="connsiteY33" fmla="*/ 3416440 h 4622242"/>
              <a:gd name="connsiteX34" fmla="*/ 1607736 w 3426488"/>
              <a:gd name="connsiteY34" fmla="*/ 3295859 h 4622242"/>
              <a:gd name="connsiteX35" fmla="*/ 1577591 w 3426488"/>
              <a:gd name="connsiteY35" fmla="*/ 3235569 h 4622242"/>
              <a:gd name="connsiteX36" fmla="*/ 1587640 w 3426488"/>
              <a:gd name="connsiteY36" fmla="*/ 3165231 h 4622242"/>
              <a:gd name="connsiteX37" fmla="*/ 1597688 w 3426488"/>
              <a:gd name="connsiteY37" fmla="*/ 3064747 h 4622242"/>
              <a:gd name="connsiteX38" fmla="*/ 1668026 w 3426488"/>
              <a:gd name="connsiteY38" fmla="*/ 2984361 h 4622242"/>
              <a:gd name="connsiteX39" fmla="*/ 1587640 w 3426488"/>
              <a:gd name="connsiteY39" fmla="*/ 2893925 h 4622242"/>
              <a:gd name="connsiteX40" fmla="*/ 1507253 w 3426488"/>
              <a:gd name="connsiteY40" fmla="*/ 2823587 h 4622242"/>
              <a:gd name="connsiteX41" fmla="*/ 1457011 w 3426488"/>
              <a:gd name="connsiteY41" fmla="*/ 2793442 h 4622242"/>
              <a:gd name="connsiteX42" fmla="*/ 1426866 w 3426488"/>
              <a:gd name="connsiteY42" fmla="*/ 2763297 h 4622242"/>
              <a:gd name="connsiteX43" fmla="*/ 1396721 w 3426488"/>
              <a:gd name="connsiteY43" fmla="*/ 2743200 h 4622242"/>
              <a:gd name="connsiteX44" fmla="*/ 1346479 w 3426488"/>
              <a:gd name="connsiteY44" fmla="*/ 2692958 h 4622242"/>
              <a:gd name="connsiteX45" fmla="*/ 1296237 w 3426488"/>
              <a:gd name="connsiteY45" fmla="*/ 2642717 h 4622242"/>
              <a:gd name="connsiteX46" fmla="*/ 1286189 w 3426488"/>
              <a:gd name="connsiteY46" fmla="*/ 2612572 h 4622242"/>
              <a:gd name="connsiteX47" fmla="*/ 1245996 w 3426488"/>
              <a:gd name="connsiteY47" fmla="*/ 2542233 h 4622242"/>
              <a:gd name="connsiteX48" fmla="*/ 1235947 w 3426488"/>
              <a:gd name="connsiteY48" fmla="*/ 2502040 h 4622242"/>
              <a:gd name="connsiteX49" fmla="*/ 1225899 w 3426488"/>
              <a:gd name="connsiteY49" fmla="*/ 2471895 h 4622242"/>
              <a:gd name="connsiteX50" fmla="*/ 1256044 w 3426488"/>
              <a:gd name="connsiteY50" fmla="*/ 2361363 h 4622242"/>
              <a:gd name="connsiteX51" fmla="*/ 1286189 w 3426488"/>
              <a:gd name="connsiteY51" fmla="*/ 2341266 h 4622242"/>
              <a:gd name="connsiteX52" fmla="*/ 1205802 w 3426488"/>
              <a:gd name="connsiteY52" fmla="*/ 2250831 h 4622242"/>
              <a:gd name="connsiteX53" fmla="*/ 1175657 w 3426488"/>
              <a:gd name="connsiteY53" fmla="*/ 2220686 h 4622242"/>
              <a:gd name="connsiteX54" fmla="*/ 1145512 w 3426488"/>
              <a:gd name="connsiteY54" fmla="*/ 2200589 h 4622242"/>
              <a:gd name="connsiteX55" fmla="*/ 1075174 w 3426488"/>
              <a:gd name="connsiteY55" fmla="*/ 2110154 h 4622242"/>
              <a:gd name="connsiteX56" fmla="*/ 1024932 w 3426488"/>
              <a:gd name="connsiteY56" fmla="*/ 2039815 h 4622242"/>
              <a:gd name="connsiteX57" fmla="*/ 974690 w 3426488"/>
              <a:gd name="connsiteY57" fmla="*/ 1949380 h 4622242"/>
              <a:gd name="connsiteX58" fmla="*/ 964642 w 3426488"/>
              <a:gd name="connsiteY58" fmla="*/ 1889090 h 4622242"/>
              <a:gd name="connsiteX59" fmla="*/ 954593 w 3426488"/>
              <a:gd name="connsiteY59" fmla="*/ 1858945 h 4622242"/>
              <a:gd name="connsiteX60" fmla="*/ 964642 w 3426488"/>
              <a:gd name="connsiteY60" fmla="*/ 1708220 h 4622242"/>
              <a:gd name="connsiteX61" fmla="*/ 994787 w 3426488"/>
              <a:gd name="connsiteY61" fmla="*/ 1587640 h 4622242"/>
              <a:gd name="connsiteX62" fmla="*/ 984739 w 3426488"/>
              <a:gd name="connsiteY62" fmla="*/ 1557495 h 4622242"/>
              <a:gd name="connsiteX63" fmla="*/ 924448 w 3426488"/>
              <a:gd name="connsiteY63" fmla="*/ 1527350 h 4622242"/>
              <a:gd name="connsiteX64" fmla="*/ 834013 w 3426488"/>
              <a:gd name="connsiteY64" fmla="*/ 1477108 h 4622242"/>
              <a:gd name="connsiteX65" fmla="*/ 813917 w 3426488"/>
              <a:gd name="connsiteY65" fmla="*/ 1446963 h 4622242"/>
              <a:gd name="connsiteX66" fmla="*/ 693336 w 3426488"/>
              <a:gd name="connsiteY66" fmla="*/ 1346479 h 4622242"/>
              <a:gd name="connsiteX67" fmla="*/ 653143 w 3426488"/>
              <a:gd name="connsiteY67" fmla="*/ 1286189 h 4622242"/>
              <a:gd name="connsiteX68" fmla="*/ 612950 w 3426488"/>
              <a:gd name="connsiteY68" fmla="*/ 1195754 h 4622242"/>
              <a:gd name="connsiteX69" fmla="*/ 622998 w 3426488"/>
              <a:gd name="connsiteY69" fmla="*/ 1055077 h 4622242"/>
              <a:gd name="connsiteX70" fmla="*/ 663191 w 3426488"/>
              <a:gd name="connsiteY70" fmla="*/ 994787 h 4622242"/>
              <a:gd name="connsiteX71" fmla="*/ 643095 w 3426488"/>
              <a:gd name="connsiteY71" fmla="*/ 964642 h 4622242"/>
              <a:gd name="connsiteX72" fmla="*/ 562708 w 3426488"/>
              <a:gd name="connsiteY72" fmla="*/ 904352 h 4622242"/>
              <a:gd name="connsiteX73" fmla="*/ 522514 w 3426488"/>
              <a:gd name="connsiteY73" fmla="*/ 874207 h 4622242"/>
              <a:gd name="connsiteX74" fmla="*/ 492369 w 3426488"/>
              <a:gd name="connsiteY74" fmla="*/ 854110 h 4622242"/>
              <a:gd name="connsiteX75" fmla="*/ 462224 w 3426488"/>
              <a:gd name="connsiteY75" fmla="*/ 813917 h 4622242"/>
              <a:gd name="connsiteX76" fmla="*/ 432079 w 3426488"/>
              <a:gd name="connsiteY76" fmla="*/ 793820 h 4622242"/>
              <a:gd name="connsiteX77" fmla="*/ 381837 w 3426488"/>
              <a:gd name="connsiteY77" fmla="*/ 713433 h 4622242"/>
              <a:gd name="connsiteX78" fmla="*/ 341644 w 3426488"/>
              <a:gd name="connsiteY78" fmla="*/ 653143 h 4622242"/>
              <a:gd name="connsiteX79" fmla="*/ 321547 w 3426488"/>
              <a:gd name="connsiteY79" fmla="*/ 622998 h 4622242"/>
              <a:gd name="connsiteX80" fmla="*/ 311499 w 3426488"/>
              <a:gd name="connsiteY80" fmla="*/ 592853 h 4622242"/>
              <a:gd name="connsiteX81" fmla="*/ 331596 w 3426488"/>
              <a:gd name="connsiteY81" fmla="*/ 452176 h 4622242"/>
              <a:gd name="connsiteX82" fmla="*/ 321547 w 3426488"/>
              <a:gd name="connsiteY82" fmla="*/ 422031 h 4622242"/>
              <a:gd name="connsiteX83" fmla="*/ 251209 w 3426488"/>
              <a:gd name="connsiteY83" fmla="*/ 381837 h 4622242"/>
              <a:gd name="connsiteX84" fmla="*/ 231112 w 3426488"/>
              <a:gd name="connsiteY84" fmla="*/ 351692 h 4622242"/>
              <a:gd name="connsiteX85" fmla="*/ 170822 w 3426488"/>
              <a:gd name="connsiteY85" fmla="*/ 321547 h 4622242"/>
              <a:gd name="connsiteX86" fmla="*/ 150725 w 3426488"/>
              <a:gd name="connsiteY86" fmla="*/ 291402 h 4622242"/>
              <a:gd name="connsiteX87" fmla="*/ 120580 w 3426488"/>
              <a:gd name="connsiteY87" fmla="*/ 271306 h 4622242"/>
              <a:gd name="connsiteX88" fmla="*/ 80387 w 3426488"/>
              <a:gd name="connsiteY88" fmla="*/ 221064 h 4622242"/>
              <a:gd name="connsiteX89" fmla="*/ 60290 w 3426488"/>
              <a:gd name="connsiteY89" fmla="*/ 180870 h 4622242"/>
              <a:gd name="connsiteX90" fmla="*/ 20097 w 3426488"/>
              <a:gd name="connsiteY90" fmla="*/ 110532 h 4622242"/>
              <a:gd name="connsiteX91" fmla="*/ 0 w 3426488"/>
              <a:gd name="connsiteY91" fmla="*/ 50242 h 4622242"/>
              <a:gd name="connsiteX92" fmla="*/ 10048 w 3426488"/>
              <a:gd name="connsiteY92" fmla="*/ 0 h 4622242"/>
              <a:gd name="connsiteX93" fmla="*/ 10048 w 3426488"/>
              <a:gd name="connsiteY93" fmla="*/ 0 h 4622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3426488" h="4622242">
                <a:moveTo>
                  <a:pt x="3426488" y="4622242"/>
                </a:moveTo>
                <a:lnTo>
                  <a:pt x="3426488" y="4622242"/>
                </a:lnTo>
                <a:lnTo>
                  <a:pt x="3326004" y="4592097"/>
                </a:lnTo>
                <a:cubicBezTo>
                  <a:pt x="3305785" y="4585778"/>
                  <a:pt x="3265714" y="4572000"/>
                  <a:pt x="3265714" y="4572000"/>
                </a:cubicBezTo>
                <a:cubicBezTo>
                  <a:pt x="3208249" y="4514535"/>
                  <a:pt x="3265912" y="4565843"/>
                  <a:pt x="3195376" y="4521758"/>
                </a:cubicBezTo>
                <a:cubicBezTo>
                  <a:pt x="3181174" y="4512882"/>
                  <a:pt x="3169384" y="4500489"/>
                  <a:pt x="3155182" y="4491613"/>
                </a:cubicBezTo>
                <a:cubicBezTo>
                  <a:pt x="3120153" y="4469721"/>
                  <a:pt x="3113371" y="4471112"/>
                  <a:pt x="3074796" y="4461468"/>
                </a:cubicBezTo>
                <a:cubicBezTo>
                  <a:pt x="3054699" y="4448070"/>
                  <a:pt x="3027904" y="4441372"/>
                  <a:pt x="3014506" y="4421275"/>
                </a:cubicBezTo>
                <a:cubicBezTo>
                  <a:pt x="2985119" y="4377195"/>
                  <a:pt x="3004070" y="4398376"/>
                  <a:pt x="2954215" y="4360985"/>
                </a:cubicBezTo>
                <a:lnTo>
                  <a:pt x="2934119" y="4300695"/>
                </a:lnTo>
                <a:lnTo>
                  <a:pt x="2924070" y="4270550"/>
                </a:lnTo>
                <a:cubicBezTo>
                  <a:pt x="2920721" y="4240405"/>
                  <a:pt x="2927586" y="4207243"/>
                  <a:pt x="2914022" y="4180114"/>
                </a:cubicBezTo>
                <a:cubicBezTo>
                  <a:pt x="2907846" y="4167762"/>
                  <a:pt x="2887108" y="4173860"/>
                  <a:pt x="2873829" y="4170066"/>
                </a:cubicBezTo>
                <a:cubicBezTo>
                  <a:pt x="2863645" y="4167156"/>
                  <a:pt x="2854024" y="4162316"/>
                  <a:pt x="2843684" y="4160018"/>
                </a:cubicBezTo>
                <a:cubicBezTo>
                  <a:pt x="2737577" y="4136438"/>
                  <a:pt x="2821109" y="4162540"/>
                  <a:pt x="2753248" y="4139921"/>
                </a:cubicBezTo>
                <a:cubicBezTo>
                  <a:pt x="2743200" y="4133222"/>
                  <a:pt x="2733905" y="4125225"/>
                  <a:pt x="2723103" y="4119824"/>
                </a:cubicBezTo>
                <a:cubicBezTo>
                  <a:pt x="2708689" y="4112617"/>
                  <a:pt x="2665641" y="4102947"/>
                  <a:pt x="2652765" y="4099728"/>
                </a:cubicBezTo>
                <a:cubicBezTo>
                  <a:pt x="2625969" y="4086330"/>
                  <a:pt x="2600799" y="4069008"/>
                  <a:pt x="2572378" y="4059534"/>
                </a:cubicBezTo>
                <a:cubicBezTo>
                  <a:pt x="2552281" y="4052835"/>
                  <a:pt x="2529714" y="4051187"/>
                  <a:pt x="2512088" y="4039437"/>
                </a:cubicBezTo>
                <a:cubicBezTo>
                  <a:pt x="2473130" y="4013466"/>
                  <a:pt x="2493400" y="4023160"/>
                  <a:pt x="2451798" y="4009292"/>
                </a:cubicBezTo>
                <a:cubicBezTo>
                  <a:pt x="2438400" y="3999244"/>
                  <a:pt x="2425324" y="3988751"/>
                  <a:pt x="2411604" y="3979147"/>
                </a:cubicBezTo>
                <a:cubicBezTo>
                  <a:pt x="2391817" y="3965296"/>
                  <a:pt x="2368393" y="3956033"/>
                  <a:pt x="2351314" y="3938954"/>
                </a:cubicBezTo>
                <a:cubicBezTo>
                  <a:pt x="2312630" y="3900270"/>
                  <a:pt x="2332993" y="3916692"/>
                  <a:pt x="2291024" y="3888712"/>
                </a:cubicBezTo>
                <a:cubicBezTo>
                  <a:pt x="2284325" y="3878664"/>
                  <a:pt x="2276329" y="3869369"/>
                  <a:pt x="2270928" y="3858567"/>
                </a:cubicBezTo>
                <a:cubicBezTo>
                  <a:pt x="2243253" y="3803218"/>
                  <a:pt x="2253085" y="3656117"/>
                  <a:pt x="2250831" y="3647552"/>
                </a:cubicBezTo>
                <a:cubicBezTo>
                  <a:pt x="2247316" y="3634196"/>
                  <a:pt x="2224119" y="3640499"/>
                  <a:pt x="2210637" y="3637503"/>
                </a:cubicBezTo>
                <a:cubicBezTo>
                  <a:pt x="2095780" y="3611979"/>
                  <a:pt x="2218265" y="3641921"/>
                  <a:pt x="2120202" y="3617407"/>
                </a:cubicBezTo>
                <a:cubicBezTo>
                  <a:pt x="2085185" y="3599898"/>
                  <a:pt x="2068257" y="3590043"/>
                  <a:pt x="2029767" y="3577213"/>
                </a:cubicBezTo>
                <a:cubicBezTo>
                  <a:pt x="2016666" y="3572846"/>
                  <a:pt x="2002972" y="3570514"/>
                  <a:pt x="1989574" y="3567165"/>
                </a:cubicBezTo>
                <a:cubicBezTo>
                  <a:pt x="1976176" y="3560466"/>
                  <a:pt x="1963406" y="3552328"/>
                  <a:pt x="1949380" y="3547068"/>
                </a:cubicBezTo>
                <a:cubicBezTo>
                  <a:pt x="1917281" y="3535031"/>
                  <a:pt x="1878348" y="3536557"/>
                  <a:pt x="1848897" y="3516923"/>
                </a:cubicBezTo>
                <a:cubicBezTo>
                  <a:pt x="1806289" y="3488517"/>
                  <a:pt x="1829554" y="3502227"/>
                  <a:pt x="1778558" y="3476730"/>
                </a:cubicBezTo>
                <a:cubicBezTo>
                  <a:pt x="1765160" y="3463332"/>
                  <a:pt x="1752751" y="3448867"/>
                  <a:pt x="1738365" y="3436536"/>
                </a:cubicBezTo>
                <a:cubicBezTo>
                  <a:pt x="1729196" y="3428677"/>
                  <a:pt x="1717246" y="3424463"/>
                  <a:pt x="1708220" y="3416440"/>
                </a:cubicBezTo>
                <a:cubicBezTo>
                  <a:pt x="1644920" y="3360174"/>
                  <a:pt x="1651738" y="3361863"/>
                  <a:pt x="1607736" y="3295859"/>
                </a:cubicBezTo>
                <a:cubicBezTo>
                  <a:pt x="1581765" y="3256903"/>
                  <a:pt x="1591459" y="3277169"/>
                  <a:pt x="1577591" y="3235569"/>
                </a:cubicBezTo>
                <a:cubicBezTo>
                  <a:pt x="1580941" y="3212123"/>
                  <a:pt x="1584873" y="3188753"/>
                  <a:pt x="1587640" y="3165231"/>
                </a:cubicBezTo>
                <a:cubicBezTo>
                  <a:pt x="1591573" y="3131800"/>
                  <a:pt x="1587648" y="3096876"/>
                  <a:pt x="1597688" y="3064747"/>
                </a:cubicBezTo>
                <a:cubicBezTo>
                  <a:pt x="1613113" y="3015386"/>
                  <a:pt x="1633517" y="3007366"/>
                  <a:pt x="1668026" y="2984361"/>
                </a:cubicBezTo>
                <a:cubicBezTo>
                  <a:pt x="1632166" y="2930567"/>
                  <a:pt x="1656470" y="2962755"/>
                  <a:pt x="1587640" y="2893925"/>
                </a:cubicBezTo>
                <a:cubicBezTo>
                  <a:pt x="1555876" y="2862161"/>
                  <a:pt x="1548147" y="2852212"/>
                  <a:pt x="1507253" y="2823587"/>
                </a:cubicBezTo>
                <a:cubicBezTo>
                  <a:pt x="1491253" y="2812387"/>
                  <a:pt x="1472635" y="2805160"/>
                  <a:pt x="1457011" y="2793442"/>
                </a:cubicBezTo>
                <a:cubicBezTo>
                  <a:pt x="1445643" y="2784916"/>
                  <a:pt x="1437783" y="2772394"/>
                  <a:pt x="1426866" y="2763297"/>
                </a:cubicBezTo>
                <a:cubicBezTo>
                  <a:pt x="1417588" y="2755566"/>
                  <a:pt x="1406769" y="2749899"/>
                  <a:pt x="1396721" y="2743200"/>
                </a:cubicBezTo>
                <a:cubicBezTo>
                  <a:pt x="1343129" y="2662813"/>
                  <a:pt x="1413468" y="2759947"/>
                  <a:pt x="1346479" y="2692958"/>
                </a:cubicBezTo>
                <a:cubicBezTo>
                  <a:pt x="1279494" y="2625973"/>
                  <a:pt x="1376619" y="2696303"/>
                  <a:pt x="1296237" y="2642717"/>
                </a:cubicBezTo>
                <a:cubicBezTo>
                  <a:pt x="1292888" y="2632669"/>
                  <a:pt x="1290926" y="2622046"/>
                  <a:pt x="1286189" y="2612572"/>
                </a:cubicBezTo>
                <a:cubicBezTo>
                  <a:pt x="1257033" y="2554260"/>
                  <a:pt x="1272423" y="2612704"/>
                  <a:pt x="1245996" y="2542233"/>
                </a:cubicBezTo>
                <a:cubicBezTo>
                  <a:pt x="1241147" y="2529302"/>
                  <a:pt x="1239741" y="2515319"/>
                  <a:pt x="1235947" y="2502040"/>
                </a:cubicBezTo>
                <a:cubicBezTo>
                  <a:pt x="1233037" y="2491856"/>
                  <a:pt x="1229248" y="2481943"/>
                  <a:pt x="1225899" y="2471895"/>
                </a:cubicBezTo>
                <a:cubicBezTo>
                  <a:pt x="1231843" y="2424341"/>
                  <a:pt x="1223473" y="2393934"/>
                  <a:pt x="1256044" y="2361363"/>
                </a:cubicBezTo>
                <a:cubicBezTo>
                  <a:pt x="1264583" y="2352824"/>
                  <a:pt x="1276141" y="2347965"/>
                  <a:pt x="1286189" y="2341266"/>
                </a:cubicBezTo>
                <a:cubicBezTo>
                  <a:pt x="1250327" y="2287473"/>
                  <a:pt x="1274631" y="2319660"/>
                  <a:pt x="1205802" y="2250831"/>
                </a:cubicBezTo>
                <a:cubicBezTo>
                  <a:pt x="1195754" y="2240783"/>
                  <a:pt x="1187481" y="2228569"/>
                  <a:pt x="1175657" y="2220686"/>
                </a:cubicBezTo>
                <a:cubicBezTo>
                  <a:pt x="1165609" y="2213987"/>
                  <a:pt x="1154790" y="2208320"/>
                  <a:pt x="1145512" y="2200589"/>
                </a:cubicBezTo>
                <a:cubicBezTo>
                  <a:pt x="1060651" y="2129871"/>
                  <a:pt x="1187220" y="2222200"/>
                  <a:pt x="1075174" y="2110154"/>
                </a:cubicBezTo>
                <a:cubicBezTo>
                  <a:pt x="1021890" y="2056870"/>
                  <a:pt x="1064610" y="2105945"/>
                  <a:pt x="1024932" y="2039815"/>
                </a:cubicBezTo>
                <a:cubicBezTo>
                  <a:pt x="973104" y="1953435"/>
                  <a:pt x="994903" y="2010015"/>
                  <a:pt x="974690" y="1949380"/>
                </a:cubicBezTo>
                <a:cubicBezTo>
                  <a:pt x="971341" y="1929283"/>
                  <a:pt x="969062" y="1908979"/>
                  <a:pt x="964642" y="1889090"/>
                </a:cubicBezTo>
                <a:cubicBezTo>
                  <a:pt x="962344" y="1878750"/>
                  <a:pt x="954593" y="1869537"/>
                  <a:pt x="954593" y="1858945"/>
                </a:cubicBezTo>
                <a:cubicBezTo>
                  <a:pt x="954593" y="1808592"/>
                  <a:pt x="960460" y="1758399"/>
                  <a:pt x="964642" y="1708220"/>
                </a:cubicBezTo>
                <a:cubicBezTo>
                  <a:pt x="972772" y="1610659"/>
                  <a:pt x="959160" y="1641079"/>
                  <a:pt x="994787" y="1587640"/>
                </a:cubicBezTo>
                <a:cubicBezTo>
                  <a:pt x="991438" y="1577592"/>
                  <a:pt x="991356" y="1565766"/>
                  <a:pt x="984739" y="1557495"/>
                </a:cubicBezTo>
                <a:cubicBezTo>
                  <a:pt x="970572" y="1539787"/>
                  <a:pt x="944307" y="1533969"/>
                  <a:pt x="924448" y="1527350"/>
                </a:cubicBezTo>
                <a:cubicBezTo>
                  <a:pt x="855345" y="1481281"/>
                  <a:pt x="887072" y="1494794"/>
                  <a:pt x="834013" y="1477108"/>
                </a:cubicBezTo>
                <a:cubicBezTo>
                  <a:pt x="827314" y="1467060"/>
                  <a:pt x="823005" y="1454915"/>
                  <a:pt x="813917" y="1446963"/>
                </a:cubicBezTo>
                <a:cubicBezTo>
                  <a:pt x="754601" y="1395061"/>
                  <a:pt x="741732" y="1419074"/>
                  <a:pt x="693336" y="1346479"/>
                </a:cubicBezTo>
                <a:lnTo>
                  <a:pt x="653143" y="1286189"/>
                </a:lnTo>
                <a:cubicBezTo>
                  <a:pt x="629227" y="1214442"/>
                  <a:pt x="644796" y="1243525"/>
                  <a:pt x="612950" y="1195754"/>
                </a:cubicBezTo>
                <a:cubicBezTo>
                  <a:pt x="616299" y="1148862"/>
                  <a:pt x="611596" y="1100685"/>
                  <a:pt x="622998" y="1055077"/>
                </a:cubicBezTo>
                <a:cubicBezTo>
                  <a:pt x="628856" y="1031645"/>
                  <a:pt x="663191" y="994787"/>
                  <a:pt x="663191" y="994787"/>
                </a:cubicBezTo>
                <a:cubicBezTo>
                  <a:pt x="656492" y="984739"/>
                  <a:pt x="652071" y="972721"/>
                  <a:pt x="643095" y="964642"/>
                </a:cubicBezTo>
                <a:cubicBezTo>
                  <a:pt x="618199" y="942235"/>
                  <a:pt x="589504" y="924449"/>
                  <a:pt x="562708" y="904352"/>
                </a:cubicBezTo>
                <a:cubicBezTo>
                  <a:pt x="549310" y="894304"/>
                  <a:pt x="536449" y="883497"/>
                  <a:pt x="522514" y="874207"/>
                </a:cubicBezTo>
                <a:cubicBezTo>
                  <a:pt x="512466" y="867508"/>
                  <a:pt x="500908" y="862649"/>
                  <a:pt x="492369" y="854110"/>
                </a:cubicBezTo>
                <a:cubicBezTo>
                  <a:pt x="480527" y="842268"/>
                  <a:pt x="474066" y="825759"/>
                  <a:pt x="462224" y="813917"/>
                </a:cubicBezTo>
                <a:cubicBezTo>
                  <a:pt x="453685" y="805378"/>
                  <a:pt x="440618" y="802360"/>
                  <a:pt x="432079" y="793820"/>
                </a:cubicBezTo>
                <a:cubicBezTo>
                  <a:pt x="397094" y="758834"/>
                  <a:pt x="405715" y="753229"/>
                  <a:pt x="381837" y="713433"/>
                </a:cubicBezTo>
                <a:cubicBezTo>
                  <a:pt x="369410" y="692722"/>
                  <a:pt x="355042" y="673240"/>
                  <a:pt x="341644" y="653143"/>
                </a:cubicBezTo>
                <a:lnTo>
                  <a:pt x="321547" y="622998"/>
                </a:lnTo>
                <a:cubicBezTo>
                  <a:pt x="318198" y="612950"/>
                  <a:pt x="311499" y="603445"/>
                  <a:pt x="311499" y="592853"/>
                </a:cubicBezTo>
                <a:cubicBezTo>
                  <a:pt x="311499" y="504791"/>
                  <a:pt x="312998" y="507965"/>
                  <a:pt x="331596" y="452176"/>
                </a:cubicBezTo>
                <a:cubicBezTo>
                  <a:pt x="328246" y="442128"/>
                  <a:pt x="328164" y="430302"/>
                  <a:pt x="321547" y="422031"/>
                </a:cubicBezTo>
                <a:cubicBezTo>
                  <a:pt x="312078" y="410195"/>
                  <a:pt x="261099" y="386782"/>
                  <a:pt x="251209" y="381837"/>
                </a:cubicBezTo>
                <a:cubicBezTo>
                  <a:pt x="244510" y="371789"/>
                  <a:pt x="239652" y="360231"/>
                  <a:pt x="231112" y="351692"/>
                </a:cubicBezTo>
                <a:cubicBezTo>
                  <a:pt x="211634" y="332215"/>
                  <a:pt x="195338" y="329720"/>
                  <a:pt x="170822" y="321547"/>
                </a:cubicBezTo>
                <a:cubicBezTo>
                  <a:pt x="164123" y="311499"/>
                  <a:pt x="159265" y="299941"/>
                  <a:pt x="150725" y="291402"/>
                </a:cubicBezTo>
                <a:cubicBezTo>
                  <a:pt x="142186" y="282863"/>
                  <a:pt x="128124" y="280736"/>
                  <a:pt x="120580" y="271306"/>
                </a:cubicBezTo>
                <a:cubicBezTo>
                  <a:pt x="65109" y="201967"/>
                  <a:pt x="166782" y="278661"/>
                  <a:pt x="80387" y="221064"/>
                </a:cubicBezTo>
                <a:cubicBezTo>
                  <a:pt x="73688" y="207666"/>
                  <a:pt x="67722" y="193876"/>
                  <a:pt x="60290" y="180870"/>
                </a:cubicBezTo>
                <a:cubicBezTo>
                  <a:pt x="36118" y="138570"/>
                  <a:pt x="40342" y="161145"/>
                  <a:pt x="20097" y="110532"/>
                </a:cubicBezTo>
                <a:cubicBezTo>
                  <a:pt x="12230" y="90863"/>
                  <a:pt x="0" y="50242"/>
                  <a:pt x="0" y="50242"/>
                </a:cubicBezTo>
                <a:lnTo>
                  <a:pt x="10048" y="0"/>
                </a:lnTo>
                <a:lnTo>
                  <a:pt x="10048" y="0"/>
                </a:lnTo>
              </a:path>
            </a:pathLst>
          </a:custGeom>
          <a:ln w="38100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3" descr="C:\Documents and Settings\Admin\Рабочий стол\2349191-1c90ecefa747ed6134b579a2b3c22f58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52245" y="4889809"/>
            <a:ext cx="1391755" cy="1968191"/>
          </a:xfrm>
          <a:prstGeom prst="rect">
            <a:avLst/>
          </a:prstGeom>
          <a:noFill/>
        </p:spPr>
      </p:pic>
      <p:pic>
        <p:nvPicPr>
          <p:cNvPr id="31" name="Picture 3" descr="C:\Documents and Settings\Admin\Рабочий стол\2349191-1c90ecefa747ed6134b579a2b3c22f58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23583" y="4520381"/>
            <a:ext cx="1248879" cy="1766139"/>
          </a:xfrm>
          <a:prstGeom prst="rect">
            <a:avLst/>
          </a:prstGeom>
          <a:noFill/>
        </p:spPr>
      </p:pic>
      <p:pic>
        <p:nvPicPr>
          <p:cNvPr id="32" name="Picture 3" descr="C:\Documents and Settings\Admin\Рабочий стол\2349191-1c90ecefa747ed6134b579a2b3c22f58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52079" y="4180518"/>
            <a:ext cx="1034565" cy="1463060"/>
          </a:xfrm>
          <a:prstGeom prst="rect">
            <a:avLst/>
          </a:prstGeom>
          <a:noFill/>
        </p:spPr>
      </p:pic>
      <p:pic>
        <p:nvPicPr>
          <p:cNvPr id="36" name="Picture 3" descr="C:\Documents and Settings\Admin\Рабочий стол\2349191-1c90ecefa747ed6134b579a2b3c22f58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0443" y="2143117"/>
            <a:ext cx="757733" cy="1071570"/>
          </a:xfrm>
          <a:prstGeom prst="rect">
            <a:avLst/>
          </a:prstGeom>
          <a:noFill/>
        </p:spPr>
      </p:pic>
      <p:pic>
        <p:nvPicPr>
          <p:cNvPr id="37" name="Picture 3" descr="C:\Documents and Settings\Admin\Рабочий стол\2349191-1c90ecefa747ed6134b579a2b3c22f58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94691" y="1613462"/>
            <a:ext cx="677375" cy="957929"/>
          </a:xfrm>
          <a:prstGeom prst="rect">
            <a:avLst/>
          </a:prstGeom>
          <a:noFill/>
        </p:spPr>
      </p:pic>
      <p:sp>
        <p:nvSpPr>
          <p:cNvPr id="18" name="Овал 17">
            <a:hlinkClick r:id="rId4" action="ppaction://hlinksldjump"/>
          </p:cNvPr>
          <p:cNvSpPr/>
          <p:nvPr/>
        </p:nvSpPr>
        <p:spPr>
          <a:xfrm>
            <a:off x="7500958" y="6357958"/>
            <a:ext cx="357190" cy="3571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15" name="Овал 14">
            <a:hlinkClick r:id="rId5" action="ppaction://hlinksldjump"/>
          </p:cNvPr>
          <p:cNvSpPr/>
          <p:nvPr/>
        </p:nvSpPr>
        <p:spPr>
          <a:xfrm>
            <a:off x="5500694" y="4714884"/>
            <a:ext cx="357190" cy="3571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16" name="Овал 15">
            <a:hlinkClick r:id="rId6" action="ppaction://hlinksldjump"/>
          </p:cNvPr>
          <p:cNvSpPr/>
          <p:nvPr/>
        </p:nvSpPr>
        <p:spPr>
          <a:xfrm>
            <a:off x="6072198" y="5286388"/>
            <a:ext cx="357190" cy="3571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17" name="Овал 16">
            <a:hlinkClick r:id="rId7" action="ppaction://hlinksldjump"/>
          </p:cNvPr>
          <p:cNvSpPr/>
          <p:nvPr/>
        </p:nvSpPr>
        <p:spPr>
          <a:xfrm>
            <a:off x="6786578" y="5857892"/>
            <a:ext cx="357190" cy="3571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12" name="Овал 11">
            <a:hlinkClick r:id="rId8" action="ppaction://hlinksldjump"/>
          </p:cNvPr>
          <p:cNvSpPr/>
          <p:nvPr/>
        </p:nvSpPr>
        <p:spPr>
          <a:xfrm>
            <a:off x="4500562" y="2643182"/>
            <a:ext cx="357190" cy="3571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7</a:t>
            </a:r>
            <a:endParaRPr lang="ru-RU" b="1" dirty="0"/>
          </a:p>
        </p:txBody>
      </p:sp>
      <p:sp>
        <p:nvSpPr>
          <p:cNvPr id="19" name="Овал 18">
            <a:hlinkClick r:id="rId9" action="ppaction://hlinksldjump"/>
          </p:cNvPr>
          <p:cNvSpPr/>
          <p:nvPr/>
        </p:nvSpPr>
        <p:spPr>
          <a:xfrm>
            <a:off x="4214810" y="2071678"/>
            <a:ext cx="357190" cy="3571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8</a:t>
            </a:r>
            <a:endParaRPr lang="ru-RU" b="1" dirty="0"/>
          </a:p>
        </p:txBody>
      </p:sp>
      <p:sp>
        <p:nvSpPr>
          <p:cNvPr id="20" name="Овал 19">
            <a:hlinkClick r:id="rId10" action="ppaction://hlinksldjump"/>
          </p:cNvPr>
          <p:cNvSpPr/>
          <p:nvPr/>
        </p:nvSpPr>
        <p:spPr>
          <a:xfrm>
            <a:off x="3786182" y="1571612"/>
            <a:ext cx="357190" cy="3571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9</a:t>
            </a:r>
            <a:endParaRPr lang="ru-RU" b="1" dirty="0"/>
          </a:p>
        </p:txBody>
      </p:sp>
      <p:sp>
        <p:nvSpPr>
          <p:cNvPr id="14" name="Овал 13">
            <a:hlinkClick r:id="rId11" action="ppaction://hlinksldjump"/>
          </p:cNvPr>
          <p:cNvSpPr/>
          <p:nvPr/>
        </p:nvSpPr>
        <p:spPr>
          <a:xfrm>
            <a:off x="5143504" y="4071942"/>
            <a:ext cx="357190" cy="3571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13" name="Овал 12">
            <a:hlinkClick r:id="rId12" action="ppaction://hlinksldjump"/>
          </p:cNvPr>
          <p:cNvSpPr/>
          <p:nvPr/>
        </p:nvSpPr>
        <p:spPr>
          <a:xfrm>
            <a:off x="4857752" y="3250405"/>
            <a:ext cx="357190" cy="35719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</a:t>
            </a:r>
            <a:endParaRPr lang="ru-RU" b="1" dirty="0"/>
          </a:p>
        </p:txBody>
      </p:sp>
      <p:pic>
        <p:nvPicPr>
          <p:cNvPr id="24" name="Picture 3" descr="C:\Documents and Settings\Admin\Рабочий стол\2349191-1c90ecefa747ed6134b579a2b3c22f58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11257" y="1142984"/>
            <a:ext cx="632181" cy="894017"/>
          </a:xfrm>
          <a:prstGeom prst="rect">
            <a:avLst/>
          </a:prstGeom>
          <a:noFill/>
        </p:spPr>
      </p:pic>
      <p:sp>
        <p:nvSpPr>
          <p:cNvPr id="26" name="Стрелка вправо 25">
            <a:hlinkClick r:id="rId13" action="ppaction://hlinksldjump"/>
          </p:cNvPr>
          <p:cNvSpPr/>
          <p:nvPr/>
        </p:nvSpPr>
        <p:spPr>
          <a:xfrm>
            <a:off x="357158" y="6237288"/>
            <a:ext cx="1928826" cy="549298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"/>
                            </p:stCondLst>
                            <p:childTnLst>
                              <p:par>
                                <p:cTn id="129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0" dur="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1" dur="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2" dur="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4"/>
          <p:cNvGrpSpPr/>
          <p:nvPr/>
        </p:nvGrpSpPr>
        <p:grpSpPr>
          <a:xfrm>
            <a:off x="4071934" y="1619254"/>
            <a:ext cx="4786346" cy="5167332"/>
            <a:chOff x="4071934" y="1619254"/>
            <a:chExt cx="4786346" cy="5167332"/>
          </a:xfrm>
        </p:grpSpPr>
        <p:grpSp>
          <p:nvGrpSpPr>
            <p:cNvPr id="3" name="Группа 9"/>
            <p:cNvGrpSpPr/>
            <p:nvPr/>
          </p:nvGrpSpPr>
          <p:grpSpPr>
            <a:xfrm>
              <a:off x="4071934" y="1619254"/>
              <a:ext cx="4786346" cy="5167332"/>
              <a:chOff x="4071934" y="1619254"/>
              <a:chExt cx="4786346" cy="5167332"/>
            </a:xfrm>
          </p:grpSpPr>
          <p:pic>
            <p:nvPicPr>
              <p:cNvPr id="6" name="Picture 2" descr="C:\Documents and Settings\Admin\Рабочий стол\1367785694_drawing-of-a-city-6.jpg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lum bright="-10000"/>
              </a:blip>
              <a:srcRect r="7373"/>
              <a:stretch>
                <a:fillRect/>
              </a:stretch>
            </p:blipFill>
            <p:spPr bwMode="auto">
              <a:xfrm>
                <a:off x="4071934" y="1619254"/>
                <a:ext cx="4786346" cy="5167332"/>
              </a:xfrm>
              <a:prstGeom prst="rect">
                <a:avLst/>
              </a:prstGeom>
              <a:noFill/>
            </p:spPr>
          </p:pic>
          <p:grpSp>
            <p:nvGrpSpPr>
              <p:cNvPr id="4" name="Группа 8"/>
              <p:cNvGrpSpPr/>
              <p:nvPr/>
            </p:nvGrpSpPr>
            <p:grpSpPr>
              <a:xfrm>
                <a:off x="5062338" y="4263458"/>
                <a:ext cx="1656000" cy="2094500"/>
                <a:chOff x="5062338" y="4263458"/>
                <a:chExt cx="1656000" cy="2094500"/>
              </a:xfrm>
            </p:grpSpPr>
            <p:sp>
              <p:nvSpPr>
                <p:cNvPr id="8" name="Скругленный прямоугольник 5"/>
                <p:cNvSpPr/>
                <p:nvPr/>
              </p:nvSpPr>
              <p:spPr>
                <a:xfrm>
                  <a:off x="5062338" y="4263458"/>
                  <a:ext cx="1656000" cy="2094500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9" name="Picture 3"/>
                <p:cNvPicPr>
                  <a:picLocks noChangeAspect="1" noChangeArrowheads="1"/>
                </p:cNvPicPr>
                <p:nvPr/>
              </p:nvPicPr>
              <p:blipFill>
                <a:blip r:embed="rId3" cstate="email">
                  <a:clrChange>
                    <a:clrFrom>
                      <a:srgbClr val="000000"/>
                    </a:clrFrom>
                    <a:clrTo>
                      <a:srgbClr val="000000">
                        <a:alpha val="0"/>
                      </a:srgbClr>
                    </a:clrTo>
                  </a:clrChange>
                  <a:lum bright="-10000" contrast="30000"/>
                </a:blip>
                <a:srcRect/>
                <a:stretch>
                  <a:fillRect/>
                </a:stretch>
              </p:blipFill>
              <p:spPr bwMode="auto">
                <a:xfrm>
                  <a:off x="5400708" y="4286256"/>
                  <a:ext cx="1028680" cy="19918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softEdge rad="31750"/>
                </a:effectLst>
              </p:spPr>
            </p:pic>
          </p:grpSp>
        </p:grpSp>
        <p:pic>
          <p:nvPicPr>
            <p:cNvPr id="5" name="Picture 3" descr="C:\Documents and Settings\Admin\Рабочий стол\2349191-1c90ecefa747ed6134b579a2b3c22f58.gif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286512" y="5214950"/>
              <a:ext cx="1060809" cy="1500174"/>
            </a:xfrm>
            <a:prstGeom prst="rect">
              <a:avLst/>
            </a:prstGeom>
            <a:noFill/>
          </p:spPr>
        </p:pic>
      </p:grpSp>
      <p:sp>
        <p:nvSpPr>
          <p:cNvPr id="10" name="Прямоугольник 9"/>
          <p:cNvSpPr/>
          <p:nvPr/>
        </p:nvSpPr>
        <p:spPr>
          <a:xfrm>
            <a:off x="386342" y="857232"/>
            <a:ext cx="3888000" cy="271464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dirty="0" smtClean="0">
              <a:solidFill>
                <a:srgbClr val="002060"/>
              </a:solidFill>
              <a:latin typeface="Century Schoolbook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В витрине ювелирного магазины выставлены часы с покрытием корпуса, похожим на золото. Но стоят эти часы совсем недорого. Продавец прояснил ситуацию, сказав, что покрытие изготовлено из </a:t>
            </a:r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гидрида титана</a:t>
            </a:r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.</a:t>
            </a:r>
          </a:p>
          <a:p>
            <a:endParaRPr lang="ru-RU" sz="2000" dirty="0">
              <a:latin typeface="Century Schoolbook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6342" y="3768331"/>
            <a:ext cx="3744000" cy="8929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Составьте уравнение реакции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получения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 гидрида титана.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86342" y="4857760"/>
            <a:ext cx="3744000" cy="135732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Рассчитайте,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какой объем водорода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необходим  для производства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500 г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такого покрытия.</a:t>
            </a:r>
          </a:p>
        </p:txBody>
      </p:sp>
      <p:sp>
        <p:nvSpPr>
          <p:cNvPr id="13" name="Овал 12"/>
          <p:cNvSpPr/>
          <p:nvPr/>
        </p:nvSpPr>
        <p:spPr>
          <a:xfrm>
            <a:off x="71406" y="71414"/>
            <a:ext cx="432000" cy="43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857356" y="260350"/>
            <a:ext cx="5429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entury Schoolbook" pitchFamily="18" charset="0"/>
              </a:rPr>
              <a:t>Не золото, а блестит!</a:t>
            </a:r>
            <a:endParaRPr lang="ru-RU" sz="2800" b="1" dirty="0">
              <a:solidFill>
                <a:srgbClr val="C00000"/>
              </a:solidFill>
              <a:latin typeface="Century Schoolbook" pitchFamily="18" charset="0"/>
            </a:endParaRPr>
          </a:p>
        </p:txBody>
      </p:sp>
      <p:sp>
        <p:nvSpPr>
          <p:cNvPr id="18" name="Выгнутая вниз стрелка 17">
            <a:hlinkClick r:id="rId5" action="ppaction://hlinksldjump"/>
          </p:cNvPr>
          <p:cNvSpPr/>
          <p:nvPr/>
        </p:nvSpPr>
        <p:spPr>
          <a:xfrm>
            <a:off x="8429652" y="6215082"/>
            <a:ext cx="571504" cy="428628"/>
          </a:xfrm>
          <a:prstGeom prst="curvedUp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Скругленная прямоугольная выноска 19"/>
          <p:cNvSpPr/>
          <p:nvPr/>
        </p:nvSpPr>
        <p:spPr>
          <a:xfrm>
            <a:off x="5429256" y="1000108"/>
            <a:ext cx="1928826" cy="428628"/>
          </a:xfrm>
          <a:prstGeom prst="wedgeRoundRectCallout">
            <a:avLst>
              <a:gd name="adj1" fmla="val 70491"/>
              <a:gd name="adj2" fmla="val -7636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rgbClr val="002060"/>
                </a:solidFill>
                <a:latin typeface="Century Schoolbook" pitchFamily="18" charset="0"/>
              </a:rPr>
              <a:t>Подсказочку</a:t>
            </a:r>
            <a:r>
              <a:rPr lang="ru-RU" b="1" dirty="0" smtClean="0">
                <a:solidFill>
                  <a:srgbClr val="002060"/>
                </a:solidFill>
                <a:latin typeface="Century Schoolbook" pitchFamily="18" charset="0"/>
              </a:rPr>
              <a:t>?</a:t>
            </a:r>
            <a:endParaRPr lang="ru-RU" b="1" dirty="0">
              <a:solidFill>
                <a:srgbClr val="002060"/>
              </a:solidFill>
              <a:latin typeface="Century Schoolbook" pitchFamily="18" charset="0"/>
            </a:endParaRPr>
          </a:p>
        </p:txBody>
      </p:sp>
      <p:pic>
        <p:nvPicPr>
          <p:cNvPr id="19" name="Picture 2" descr="C:\Documents and Settings\Admin\Рабочий стол\77769614_15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lum bright="-10000"/>
          </a:blip>
          <a:srcRect/>
          <a:stretch>
            <a:fillRect/>
          </a:stretch>
        </p:blipFill>
        <p:spPr bwMode="auto">
          <a:xfrm flipH="1">
            <a:off x="7429520" y="260350"/>
            <a:ext cx="1382700" cy="13827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05176" y="1071546"/>
            <a:ext cx="4786346" cy="47089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Однажды французский химик Пилат де </a:t>
            </a:r>
            <a:r>
              <a:rPr lang="ru-RU" sz="2000" dirty="0" err="1" smtClean="0">
                <a:solidFill>
                  <a:srgbClr val="002060"/>
                </a:solidFill>
                <a:latin typeface="Century Schoolbook" pitchFamily="18" charset="0"/>
              </a:rPr>
              <a:t>Розье</a:t>
            </a:r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 решил проверить, что будет, если вдохнуть водород. Не заметив никакого эффекта, ученый решил убедиться, проник ли водород в легкие? Он ещё раз глубоко вдохнул этот газ, а затем выдохнул его на огонь свечи, ожидая увидеть вспышку пламени. Однако  произошел сильный взрыв. “Я думал, что у меня вылетели все зубы вместе с корнями”, — так </a:t>
            </a:r>
            <a:r>
              <a:rPr lang="ru-RU" sz="2000" dirty="0" err="1" smtClean="0">
                <a:solidFill>
                  <a:srgbClr val="002060"/>
                </a:solidFill>
                <a:latin typeface="Century Schoolbook" pitchFamily="18" charset="0"/>
              </a:rPr>
              <a:t>Розье</a:t>
            </a:r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 характеризовал испытанные ощущения. Эксперимент чуть не стоил ему жизни. </a:t>
            </a:r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Почему? </a:t>
            </a:r>
            <a:endParaRPr lang="ru-RU" sz="2000" b="1" dirty="0">
              <a:solidFill>
                <a:srgbClr val="002060"/>
              </a:solidFill>
              <a:latin typeface="Century Schoolbook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71406" y="71414"/>
            <a:ext cx="432000" cy="43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928662" y="260350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entury Schoolbook" pitchFamily="18" charset="0"/>
              </a:rPr>
              <a:t>Эксперимент или жизнь?</a:t>
            </a:r>
            <a:endParaRPr lang="ru-RU" sz="2800" b="1" dirty="0">
              <a:solidFill>
                <a:srgbClr val="C00000"/>
              </a:solidFill>
              <a:latin typeface="Century Schoolbook" pitchFamily="18" charset="0"/>
            </a:endParaRPr>
          </a:p>
        </p:txBody>
      </p:sp>
      <p:sp>
        <p:nvSpPr>
          <p:cNvPr id="13" name="Выгнутая вниз стрелка 12">
            <a:hlinkClick r:id="rId3" action="ppaction://hlinksldjump"/>
          </p:cNvPr>
          <p:cNvSpPr/>
          <p:nvPr/>
        </p:nvSpPr>
        <p:spPr>
          <a:xfrm>
            <a:off x="8429652" y="6215082"/>
            <a:ext cx="571504" cy="428628"/>
          </a:xfrm>
          <a:prstGeom prst="curvedUp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45993" y="3643314"/>
            <a:ext cx="3384000" cy="22467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Водород в легких экспериментатора смешался с кислородом воздуха и образовался «гремучий газ», взорвавшийся  при контакте с огнем свечи.</a:t>
            </a:r>
            <a:endParaRPr lang="ru-RU" sz="2000" dirty="0">
              <a:solidFill>
                <a:schemeClr val="bg2">
                  <a:lumMod val="10000"/>
                </a:schemeClr>
              </a:solidFill>
              <a:latin typeface="Century Schoolbook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29256" y="1071546"/>
            <a:ext cx="3400737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8" name="Picture 3" descr="C:\Documents and Settings\Admin\Рабочий стол\2349191-1c90ecefa747ed6134b579a2b3c22f58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4643438" y="5143512"/>
            <a:ext cx="1060809" cy="150017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71406" y="71414"/>
            <a:ext cx="432000" cy="43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214414" y="260350"/>
            <a:ext cx="6715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entury Schoolbook" pitchFamily="18" charset="0"/>
              </a:rPr>
              <a:t>Гроза всех микробов!</a:t>
            </a:r>
            <a:endParaRPr lang="ru-RU" sz="2800" b="1" dirty="0">
              <a:solidFill>
                <a:srgbClr val="C00000"/>
              </a:solidFill>
              <a:latin typeface="Century Schoolbook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6342" y="857232"/>
            <a:ext cx="4828600" cy="31432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dirty="0" smtClean="0">
              <a:solidFill>
                <a:srgbClr val="002060"/>
              </a:solidFill>
              <a:latin typeface="Century Schoolbook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При восстановлении водородом 20 г оксида некоего двухвалентного металла получен  металл массой 16 г. Определите, о каком металле идет речь, если это единственный металл, сплавам которого американское Агентство по охране окружающей среды (US EPA) присвоило статус «</a:t>
            </a:r>
            <a:r>
              <a:rPr lang="ru-RU" sz="2000" dirty="0" err="1" smtClean="0">
                <a:solidFill>
                  <a:srgbClr val="002060"/>
                </a:solidFill>
                <a:latin typeface="Century Schoolbook" pitchFamily="18" charset="0"/>
              </a:rPr>
              <a:t>антимикробных</a:t>
            </a:r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» веществ?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.</a:t>
            </a:r>
            <a:endParaRPr lang="ru-RU" sz="2000" dirty="0">
              <a:solidFill>
                <a:srgbClr val="002060"/>
              </a:solidFill>
              <a:latin typeface="Century Schoolbook" pitchFamily="18" charset="0"/>
            </a:endParaRPr>
          </a:p>
        </p:txBody>
      </p:sp>
      <p:sp>
        <p:nvSpPr>
          <p:cNvPr id="8" name="Выгнутая вниз стрелка 7">
            <a:hlinkClick r:id="rId2" action="ppaction://hlinksldjump"/>
          </p:cNvPr>
          <p:cNvSpPr/>
          <p:nvPr/>
        </p:nvSpPr>
        <p:spPr>
          <a:xfrm>
            <a:off x="8429652" y="6215082"/>
            <a:ext cx="571504" cy="428628"/>
          </a:xfrm>
          <a:prstGeom prst="curvedUp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2" name="Группа 12"/>
          <p:cNvGrpSpPr/>
          <p:nvPr/>
        </p:nvGrpSpPr>
        <p:grpSpPr>
          <a:xfrm>
            <a:off x="4338665" y="1000108"/>
            <a:ext cx="4733929" cy="4788093"/>
            <a:chOff x="4338665" y="1779387"/>
            <a:chExt cx="4733929" cy="4788093"/>
          </a:xfrm>
        </p:grpSpPr>
        <p:pic>
          <p:nvPicPr>
            <p:cNvPr id="4098" name="Picture 2" descr="C:\Documents and Settings\Admin\Рабочий стол\time4change-x.gif"/>
            <p:cNvPicPr>
              <a:picLocks noChangeAspect="1" noChangeArrowheads="1"/>
            </p:cNvPicPr>
            <p:nvPr/>
          </p:nvPicPr>
          <p:blipFill>
            <a:blip r:embed="rId3" cstate="email">
              <a:lum bright="-10000"/>
            </a:blip>
            <a:srcRect/>
            <a:stretch>
              <a:fillRect/>
            </a:stretch>
          </p:blipFill>
          <p:spPr bwMode="auto">
            <a:xfrm>
              <a:off x="4338665" y="1779387"/>
              <a:ext cx="4733929" cy="4788093"/>
            </a:xfrm>
            <a:prstGeom prst="rect">
              <a:avLst/>
            </a:prstGeom>
            <a:noFill/>
          </p:spPr>
        </p:pic>
        <p:sp>
          <p:nvSpPr>
            <p:cNvPr id="12" name="Овал 11"/>
            <p:cNvSpPr/>
            <p:nvPr/>
          </p:nvSpPr>
          <p:spPr>
            <a:xfrm>
              <a:off x="7929586" y="4286256"/>
              <a:ext cx="785818" cy="71438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7858148" y="3506977"/>
            <a:ext cx="857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  <a:latin typeface="Century Schoolbook" pitchFamily="18" charset="0"/>
              </a:rPr>
              <a:t>Cu</a:t>
            </a:r>
            <a:endParaRPr lang="ru-RU" sz="3600" b="1" dirty="0">
              <a:solidFill>
                <a:srgbClr val="C00000"/>
              </a:solidFill>
              <a:latin typeface="Century Schoolbook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6342" y="4357694"/>
            <a:ext cx="3571900" cy="107157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Ответ: M(</a:t>
            </a:r>
            <a:r>
              <a:rPr lang="ru-RU" sz="2000" b="1" dirty="0" err="1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Mе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) = 64 г/моль.</a:t>
            </a:r>
          </a:p>
          <a:p>
            <a:pPr algn="ctr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 Металл – медь </a:t>
            </a:r>
            <a:r>
              <a:rPr lang="ru-RU" sz="2000" b="1" dirty="0" err="1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Cu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.</a:t>
            </a:r>
          </a:p>
        </p:txBody>
      </p:sp>
      <p:pic>
        <p:nvPicPr>
          <p:cNvPr id="16" name="Picture 3" descr="C:\Documents and Settings\Admin\Рабочий стол\2349191-1c90ecefa747ed6134b579a2b3c22f5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1868118" y="5345565"/>
            <a:ext cx="917932" cy="1298121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 flipH="1">
            <a:off x="2071670" y="4214818"/>
            <a:ext cx="5000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Century Schoolbook" pitchFamily="18" charset="0"/>
              </a:rPr>
              <a:t>?</a:t>
            </a:r>
            <a:endParaRPr lang="ru-RU" sz="6000" b="1" dirty="0">
              <a:solidFill>
                <a:srgbClr val="C00000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1406" y="71414"/>
            <a:ext cx="432000" cy="43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214414" y="260350"/>
            <a:ext cx="6715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entury Schoolbook" pitchFamily="18" charset="0"/>
              </a:rPr>
              <a:t>Ошибка художника </a:t>
            </a:r>
            <a:endParaRPr lang="ru-RU" sz="2800" b="1" dirty="0">
              <a:solidFill>
                <a:srgbClr val="C00000"/>
              </a:solidFill>
              <a:latin typeface="Century Schoolbook" pitchFamily="18" charset="0"/>
            </a:endParaRPr>
          </a:p>
        </p:txBody>
      </p:sp>
      <p:sp>
        <p:nvSpPr>
          <p:cNvPr id="7" name="Выгнутая вниз стрелка 6">
            <a:hlinkClick r:id="rId2" action="ppaction://hlinksldjump"/>
          </p:cNvPr>
          <p:cNvSpPr/>
          <p:nvPr/>
        </p:nvSpPr>
        <p:spPr>
          <a:xfrm>
            <a:off x="8429652" y="6215082"/>
            <a:ext cx="571504" cy="428628"/>
          </a:xfrm>
          <a:prstGeom prst="curvedUp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93014" y="928670"/>
            <a:ext cx="7786742" cy="378621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6" name="Рисунок 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92459" y="1129959"/>
            <a:ext cx="1914146" cy="3477493"/>
          </a:xfrm>
          <a:prstGeom prst="rect">
            <a:avLst/>
          </a:prstGeom>
          <a:noFill/>
        </p:spPr>
      </p:pic>
      <p:pic>
        <p:nvPicPr>
          <p:cNvPr id="8195" name="Рисунок 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96741" y="1129959"/>
            <a:ext cx="1801402" cy="3443964"/>
          </a:xfrm>
          <a:prstGeom prst="rect">
            <a:avLst/>
          </a:prstGeom>
          <a:noFill/>
        </p:spPr>
      </p:pic>
      <p:pic>
        <p:nvPicPr>
          <p:cNvPr id="8194" name="Рисунок 1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76167" y="1129959"/>
            <a:ext cx="1914146" cy="3442369"/>
          </a:xfrm>
          <a:prstGeom prst="rect">
            <a:avLst/>
          </a:prstGeom>
          <a:noFill/>
        </p:spPr>
      </p:pic>
      <p:pic>
        <p:nvPicPr>
          <p:cNvPr id="8193" name="Рисунок 1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718027" y="1129959"/>
            <a:ext cx="1433052" cy="3485874"/>
          </a:xfrm>
          <a:prstGeom prst="rect">
            <a:avLst/>
          </a:prstGeom>
          <a:noFill/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95010" y="4857760"/>
            <a:ext cx="7143800" cy="16312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На рисунке художник изобразил несколько вариантов одного и того же химического прибора. Он рисовал по памяти и кое-где допустил ошибки.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 - Отметьте рисунок, где прибор изображен</a:t>
            </a:r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 правильно</a:t>
            </a:r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.  - Для чего предназначен этот прибор? </a:t>
            </a:r>
            <a:endParaRPr lang="ru-RU" sz="2000" b="1" dirty="0">
              <a:solidFill>
                <a:srgbClr val="002060"/>
              </a:solidFill>
              <a:latin typeface="Century Schoolbook" pitchFamily="18" charset="0"/>
            </a:endParaRPr>
          </a:p>
        </p:txBody>
      </p:sp>
      <p:pic>
        <p:nvPicPr>
          <p:cNvPr id="16" name="Picture 3" descr="C:\Documents and Settings\Admin\Рабочий стол\2349191-1c90ecefa747ed6134b579a2b3c22f58.gif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flipH="1">
            <a:off x="428596" y="2928934"/>
            <a:ext cx="917932" cy="1298121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 flipH="1">
            <a:off x="142844" y="2285992"/>
            <a:ext cx="5000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Century Schoolbook" pitchFamily="18" charset="0"/>
              </a:rPr>
              <a:t>?</a:t>
            </a:r>
            <a:endParaRPr lang="ru-RU" sz="6000" b="1" dirty="0">
              <a:solidFill>
                <a:srgbClr val="C00000"/>
              </a:solidFill>
              <a:latin typeface="Century Schoolbook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57554" y="2000240"/>
            <a:ext cx="4000528" cy="114300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 - Аппарат </a:t>
            </a:r>
            <a:r>
              <a:rPr lang="ru-RU" sz="2000" b="1" dirty="0" err="1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Киппа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.</a:t>
            </a:r>
          </a:p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 - Для получения водорода в лаборатории.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1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81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6"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1406" y="71414"/>
            <a:ext cx="432000" cy="43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214414" y="260350"/>
            <a:ext cx="6715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entury Schoolbook" pitchFamily="18" charset="0"/>
              </a:rPr>
              <a:t>Ребус</a:t>
            </a:r>
            <a:endParaRPr lang="ru-RU" sz="2800" b="1" dirty="0">
              <a:solidFill>
                <a:srgbClr val="C00000"/>
              </a:solidFill>
              <a:latin typeface="Century Schoolbook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09828" y="1000108"/>
            <a:ext cx="7114616" cy="9286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В ребусе зашифрован термин, обозначающий свойство водорода, используемое в металлургии  для получения металлов и неметаллов из их оксидов и хлоридов. </a:t>
            </a:r>
            <a:endParaRPr lang="ru-RU" sz="2000" dirty="0">
              <a:latin typeface="Century Schoolbook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81571" y="5786454"/>
            <a:ext cx="540000" cy="540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onstantia" pitchFamily="18" charset="0"/>
              </a:rPr>
              <a:t>В</a:t>
            </a:r>
            <a:endParaRPr lang="ru-RU" sz="32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317356" y="5786454"/>
            <a:ext cx="540000" cy="540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onstantia" pitchFamily="18" charset="0"/>
              </a:rPr>
              <a:t>О</a:t>
            </a:r>
            <a:endParaRPr lang="ru-RU" sz="32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853141" y="5786454"/>
            <a:ext cx="540000" cy="540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onstantia" pitchFamily="18" charset="0"/>
              </a:rPr>
              <a:t>С</a:t>
            </a:r>
            <a:endParaRPr lang="ru-RU" sz="32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388926" y="5786454"/>
            <a:ext cx="540000" cy="540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onstantia" pitchFamily="18" charset="0"/>
              </a:rPr>
              <a:t>С</a:t>
            </a:r>
            <a:endParaRPr lang="ru-RU" sz="32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924711" y="5786454"/>
            <a:ext cx="540000" cy="540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onstantia" pitchFamily="18" charset="0"/>
              </a:rPr>
              <a:t>Т</a:t>
            </a:r>
            <a:endParaRPr lang="ru-RU" sz="32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460496" y="5786454"/>
            <a:ext cx="540000" cy="540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onstantia" pitchFamily="18" charset="0"/>
              </a:rPr>
              <a:t>А</a:t>
            </a:r>
            <a:endParaRPr lang="ru-RU" sz="32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996281" y="5786454"/>
            <a:ext cx="540000" cy="540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onstantia" pitchFamily="18" charset="0"/>
              </a:rPr>
              <a:t>Н</a:t>
            </a:r>
            <a:endParaRPr lang="ru-RU" sz="32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532066" y="5786454"/>
            <a:ext cx="540000" cy="540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onstantia" pitchFamily="18" charset="0"/>
              </a:rPr>
              <a:t>О</a:t>
            </a:r>
            <a:endParaRPr lang="ru-RU" sz="32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067851" y="5786454"/>
            <a:ext cx="540000" cy="540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onstantia" pitchFamily="18" charset="0"/>
              </a:rPr>
              <a:t>В</a:t>
            </a:r>
            <a:endParaRPr lang="ru-RU" sz="32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03636" y="5786454"/>
            <a:ext cx="540000" cy="540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onstantia" pitchFamily="18" charset="0"/>
              </a:rPr>
              <a:t>И</a:t>
            </a:r>
            <a:endParaRPr lang="ru-RU" sz="32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139421" y="5786454"/>
            <a:ext cx="540000" cy="540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onstantia" pitchFamily="18" charset="0"/>
              </a:rPr>
              <a:t>Т</a:t>
            </a:r>
            <a:endParaRPr lang="ru-RU" sz="32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675206" y="5786454"/>
            <a:ext cx="540000" cy="540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Е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210991" y="5786454"/>
            <a:ext cx="540000" cy="540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Л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746776" y="5786454"/>
            <a:ext cx="540000" cy="540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Ь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Constantia" pitchFamily="18" charset="0"/>
            </a:endParaRPr>
          </a:p>
        </p:txBody>
      </p:sp>
      <p:grpSp>
        <p:nvGrpSpPr>
          <p:cNvPr id="2" name="Группа 47"/>
          <p:cNvGrpSpPr/>
          <p:nvPr/>
        </p:nvGrpSpPr>
        <p:grpSpPr>
          <a:xfrm>
            <a:off x="428596" y="1785926"/>
            <a:ext cx="8358246" cy="3626852"/>
            <a:chOff x="428596" y="1945288"/>
            <a:chExt cx="8358246" cy="3626852"/>
          </a:xfrm>
        </p:grpSpPr>
        <p:grpSp>
          <p:nvGrpSpPr>
            <p:cNvPr id="3" name="Группа 39"/>
            <p:cNvGrpSpPr/>
            <p:nvPr/>
          </p:nvGrpSpPr>
          <p:grpSpPr>
            <a:xfrm>
              <a:off x="428596" y="2662294"/>
              <a:ext cx="1840495" cy="2909846"/>
              <a:chOff x="214282" y="1785926"/>
              <a:chExt cx="1840495" cy="2909846"/>
            </a:xfrm>
          </p:grpSpPr>
          <p:pic>
            <p:nvPicPr>
              <p:cNvPr id="1026" name="Picture 2" descr="C:\Documents and Settings\Admin\Рабочий стол\6173764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14282" y="1785926"/>
                <a:ext cx="1821789" cy="2909846"/>
              </a:xfrm>
              <a:prstGeom prst="rect">
                <a:avLst/>
              </a:prstGeom>
              <a:noFill/>
            </p:spPr>
          </p:pic>
          <p:pic>
            <p:nvPicPr>
              <p:cNvPr id="29" name="Picture 3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428728" y="2038352"/>
                <a:ext cx="626049" cy="6762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cxnSp>
            <p:nvCxnSpPr>
              <p:cNvPr id="38" name="Прямая со стрелкой 37"/>
              <p:cNvCxnSpPr/>
              <p:nvPr/>
            </p:nvCxnSpPr>
            <p:spPr>
              <a:xfrm rot="16200000" flipH="1">
                <a:off x="357174" y="2428852"/>
                <a:ext cx="714380" cy="42866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" name="Группа 41"/>
            <p:cNvGrpSpPr/>
            <p:nvPr/>
          </p:nvGrpSpPr>
          <p:grpSpPr>
            <a:xfrm>
              <a:off x="2500298" y="2873846"/>
              <a:ext cx="1435663" cy="2698294"/>
              <a:chOff x="3619510" y="2428868"/>
              <a:chExt cx="1435663" cy="2698294"/>
            </a:xfrm>
          </p:grpSpPr>
          <p:pic>
            <p:nvPicPr>
              <p:cNvPr id="1027" name="Picture 3" descr="C:\Documents and Settings\Admin\Рабочий стол\1344794442_blades_03.jpg"/>
              <p:cNvPicPr>
                <a:picLocks noChangeAspect="1" noChangeArrowheads="1"/>
              </p:cNvPicPr>
              <p:nvPr/>
            </p:nvPicPr>
            <p:blipFill>
              <a:blip r:embed="rId4" cstate="email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619510" y="2428868"/>
                <a:ext cx="952490" cy="2698294"/>
              </a:xfrm>
              <a:prstGeom prst="rect">
                <a:avLst/>
              </a:prstGeom>
              <a:noFill/>
            </p:spPr>
          </p:pic>
          <p:pic>
            <p:nvPicPr>
              <p:cNvPr id="41" name="Picture 3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29124" y="2538418"/>
                <a:ext cx="626049" cy="6762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grpSp>
          <p:nvGrpSpPr>
            <p:cNvPr id="7" name="Группа 44"/>
            <p:cNvGrpSpPr/>
            <p:nvPr/>
          </p:nvGrpSpPr>
          <p:grpSpPr>
            <a:xfrm>
              <a:off x="3857620" y="2365782"/>
              <a:ext cx="2699027" cy="3206358"/>
              <a:chOff x="4143372" y="2000240"/>
              <a:chExt cx="2699027" cy="3206358"/>
            </a:xfrm>
          </p:grpSpPr>
          <p:sp>
            <p:nvSpPr>
              <p:cNvPr id="31" name="TextBox 30"/>
              <p:cNvSpPr txBox="1"/>
              <p:nvPr/>
            </p:nvSpPr>
            <p:spPr>
              <a:xfrm>
                <a:off x="5143504" y="2000240"/>
                <a:ext cx="135732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600" b="1" dirty="0" smtClean="0">
                    <a:solidFill>
                      <a:srgbClr val="C00000"/>
                    </a:solidFill>
                    <a:latin typeface="+mj-lt"/>
                  </a:rPr>
                  <a:t>1,2,3</a:t>
                </a:r>
                <a:endParaRPr lang="ru-RU" sz="3600" b="1" dirty="0">
                  <a:solidFill>
                    <a:srgbClr val="C00000"/>
                  </a:solidFill>
                  <a:latin typeface="+mj-lt"/>
                </a:endParaRPr>
              </a:p>
            </p:txBody>
          </p:sp>
          <p:pic>
            <p:nvPicPr>
              <p:cNvPr id="1029" name="Picture 5" descr="C:\Documents and Settings\Admin\Рабочий стол\121121-47.jpg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143372" y="2428868"/>
                <a:ext cx="2699027" cy="2777730"/>
              </a:xfrm>
              <a:prstGeom prst="rect">
                <a:avLst/>
              </a:prstGeom>
              <a:noFill/>
            </p:spPr>
          </p:pic>
        </p:grpSp>
        <p:pic>
          <p:nvPicPr>
            <p:cNvPr id="1030" name="Picture 6" descr="C:\Documents and Settings\Admin\Рабочий стол\1791956600474dcb94a67e2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9272" t="8381" r="10370" b="7806"/>
            <a:stretch>
              <a:fillRect/>
            </a:stretch>
          </p:blipFill>
          <p:spPr bwMode="auto">
            <a:xfrm>
              <a:off x="6429388" y="1945288"/>
              <a:ext cx="2357454" cy="3626852"/>
            </a:xfrm>
            <a:prstGeom prst="rect">
              <a:avLst/>
            </a:prstGeom>
            <a:noFill/>
          </p:spPr>
        </p:pic>
      </p:grpSp>
      <p:sp>
        <p:nvSpPr>
          <p:cNvPr id="46" name="Выгнутая вниз стрелка 45">
            <a:hlinkClick r:id="rId7" action="ppaction://hlinksldjump"/>
          </p:cNvPr>
          <p:cNvSpPr/>
          <p:nvPr/>
        </p:nvSpPr>
        <p:spPr>
          <a:xfrm>
            <a:off x="8429652" y="6215082"/>
            <a:ext cx="571504" cy="428628"/>
          </a:xfrm>
          <a:prstGeom prst="curvedUp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7" name="Picture 3" descr="C:\Documents and Settings\Admin\Рабочий стол\2349191-1c90ecefa747ed6134b579a2b3c22f58.gif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8328752" y="4906992"/>
            <a:ext cx="672404" cy="9509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71406" y="71414"/>
            <a:ext cx="432000" cy="43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214414" y="260350"/>
            <a:ext cx="6715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entury Schoolbook" pitchFamily="18" charset="0"/>
              </a:rPr>
              <a:t>Наведем порядок?</a:t>
            </a:r>
            <a:endParaRPr lang="ru-RU" sz="2800" b="1" dirty="0">
              <a:solidFill>
                <a:srgbClr val="C00000"/>
              </a:solidFill>
              <a:latin typeface="Century Schoolbook" pitchFamily="18" charset="0"/>
            </a:endParaRPr>
          </a:p>
        </p:txBody>
      </p:sp>
      <p:sp>
        <p:nvSpPr>
          <p:cNvPr id="8" name="Выгнутая вниз стрелка 7">
            <a:hlinkClick r:id="rId2" action="ppaction://hlinksldjump"/>
          </p:cNvPr>
          <p:cNvSpPr/>
          <p:nvPr/>
        </p:nvSpPr>
        <p:spPr>
          <a:xfrm>
            <a:off x="8429652" y="6215082"/>
            <a:ext cx="571504" cy="428628"/>
          </a:xfrm>
          <a:prstGeom prst="curvedUp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857232"/>
            <a:ext cx="5429288" cy="5072098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929322" y="1643050"/>
            <a:ext cx="2844000" cy="15716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В алхимической лаборатории много склянок с различными веществами…</a:t>
            </a:r>
            <a:endParaRPr lang="ru-RU" sz="2000" dirty="0">
              <a:latin typeface="Century Schoolbook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29322" y="3429000"/>
            <a:ext cx="2844000" cy="114300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Century Schoolbook" pitchFamily="18" charset="0"/>
              </a:rPr>
              <a:t>С какими из них при определенных условиях будет реагировать водород?</a:t>
            </a:r>
            <a:endParaRPr lang="ru-RU" dirty="0">
              <a:solidFill>
                <a:schemeClr val="tx2">
                  <a:lumMod val="5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929322" y="4786322"/>
            <a:ext cx="2844000" cy="114300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Century Schoolbook" pitchFamily="18" charset="0"/>
              </a:rPr>
              <a:t>Запишите уравнения соответствующих реакций.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Century Schoolbook" pitchFamily="18" charset="0"/>
            </a:endParaRPr>
          </a:p>
        </p:txBody>
      </p:sp>
      <p:pic>
        <p:nvPicPr>
          <p:cNvPr id="13" name="Picture 3" descr="C:\Documents and Settings\Admin\Рабочий стол\2349191-1c90ecefa747ed6134b579a2b3c22f58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214282" y="4286256"/>
            <a:ext cx="1214446" cy="1717444"/>
          </a:xfrm>
          <a:prstGeom prst="rect">
            <a:avLst/>
          </a:prstGeom>
          <a:noFill/>
        </p:spPr>
      </p:pic>
      <p:sp>
        <p:nvSpPr>
          <p:cNvPr id="14" name="Прямоугольная выноска 13"/>
          <p:cNvSpPr/>
          <p:nvPr/>
        </p:nvSpPr>
        <p:spPr>
          <a:xfrm>
            <a:off x="1000100" y="4071942"/>
            <a:ext cx="1000132" cy="500066"/>
          </a:xfrm>
          <a:prstGeom prst="wedgeRectCallout">
            <a:avLst>
              <a:gd name="adj1" fmla="val -47094"/>
              <a:gd name="adj2" fmla="val 58609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Вот это да!!!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28860" y="2285992"/>
            <a:ext cx="468000" cy="28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Na</a:t>
            </a:r>
            <a:endParaRPr lang="ru-RU" sz="1400" b="1" dirty="0">
              <a:solidFill>
                <a:schemeClr val="bg2">
                  <a:lumMod val="1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752" y="4500570"/>
            <a:ext cx="468000" cy="28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O</a:t>
            </a:r>
            <a:r>
              <a:rPr lang="en-US" sz="1400" b="1" baseline="-25000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2</a:t>
            </a:r>
            <a:endParaRPr lang="ru-RU" sz="1400" b="1" dirty="0">
              <a:solidFill>
                <a:schemeClr val="bg2">
                  <a:lumMod val="1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43108" y="4714884"/>
            <a:ext cx="468000" cy="28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Cl</a:t>
            </a:r>
            <a:r>
              <a:rPr lang="en-US" sz="1400" b="1" baseline="-25000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2</a:t>
            </a:r>
            <a:endParaRPr lang="ru-RU" sz="1400" b="1" dirty="0">
              <a:solidFill>
                <a:schemeClr val="bg2">
                  <a:lumMod val="1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714744" y="2214554"/>
            <a:ext cx="468000" cy="28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S</a:t>
            </a:r>
            <a:endParaRPr lang="ru-RU" sz="1400" b="1" dirty="0">
              <a:solidFill>
                <a:schemeClr val="bg2">
                  <a:lumMod val="1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928794" y="5572140"/>
            <a:ext cx="468000" cy="28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N</a:t>
            </a:r>
            <a:r>
              <a:rPr lang="en-US" sz="1400" b="1" baseline="-25000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2</a:t>
            </a:r>
            <a:endParaRPr lang="ru-RU" sz="1400" b="1" dirty="0">
              <a:solidFill>
                <a:schemeClr val="bg2">
                  <a:lumMod val="1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284000" y="2928934"/>
            <a:ext cx="576000" cy="28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H</a:t>
            </a:r>
            <a:r>
              <a:rPr lang="en-US" sz="1400" b="1" baseline="-25000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2</a:t>
            </a:r>
            <a:r>
              <a:rPr lang="en-US" sz="1400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O</a:t>
            </a:r>
            <a:endParaRPr lang="ru-RU" sz="1400" b="1" dirty="0">
              <a:solidFill>
                <a:schemeClr val="bg2">
                  <a:lumMod val="1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643174" y="3714752"/>
            <a:ext cx="468000" cy="28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Cu</a:t>
            </a:r>
            <a:endParaRPr lang="ru-RU" sz="1400" b="1" dirty="0">
              <a:solidFill>
                <a:schemeClr val="bg2">
                  <a:lumMod val="1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786314" y="1643050"/>
            <a:ext cx="468000" cy="28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HI</a:t>
            </a:r>
            <a:endParaRPr lang="ru-RU" sz="1400" b="1" dirty="0">
              <a:solidFill>
                <a:schemeClr val="bg2">
                  <a:lumMod val="1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428728" y="4929198"/>
            <a:ext cx="591190" cy="28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 smtClean="0">
                <a:solidFill>
                  <a:schemeClr val="bg2">
                    <a:lumMod val="10000"/>
                  </a:schemeClr>
                </a:solidFill>
                <a:latin typeface="Century Schoolbook" pitchFamily="18" charset="0"/>
              </a:rPr>
              <a:t>CuO</a:t>
            </a:r>
            <a:endParaRPr lang="ru-RU" sz="1400" b="1" dirty="0">
              <a:solidFill>
                <a:schemeClr val="bg2">
                  <a:lumMod val="1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000100" y="6357958"/>
            <a:ext cx="4286280" cy="214314"/>
          </a:xfrm>
          <a:prstGeom prst="rect">
            <a:avLst/>
          </a:prstGeom>
          <a:blipFill>
            <a:blip r:embed="rId5" cstate="email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ая прямоугольная выноска 25"/>
          <p:cNvSpPr/>
          <p:nvPr/>
        </p:nvSpPr>
        <p:spPr>
          <a:xfrm>
            <a:off x="5857884" y="857232"/>
            <a:ext cx="1571636" cy="428628"/>
          </a:xfrm>
          <a:prstGeom prst="wedgeRoundRectCallout">
            <a:avLst>
              <a:gd name="adj1" fmla="val 70491"/>
              <a:gd name="adj2" fmla="val -7636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err="1" smtClean="0">
                <a:solidFill>
                  <a:srgbClr val="002060"/>
                </a:solidFill>
                <a:latin typeface="Century Schoolbook" pitchFamily="18" charset="0"/>
              </a:rPr>
              <a:t>Подсказочку</a:t>
            </a:r>
            <a:r>
              <a:rPr lang="ru-RU" sz="1400" b="1" dirty="0" smtClean="0">
                <a:solidFill>
                  <a:srgbClr val="002060"/>
                </a:solidFill>
                <a:latin typeface="Century Schoolbook" pitchFamily="18" charset="0"/>
              </a:rPr>
              <a:t>?</a:t>
            </a:r>
            <a:endParaRPr lang="ru-RU" sz="1400" b="1" dirty="0">
              <a:solidFill>
                <a:srgbClr val="002060"/>
              </a:solidFill>
              <a:latin typeface="Century Schoolbook" pitchFamily="18" charset="0"/>
            </a:endParaRPr>
          </a:p>
        </p:txBody>
      </p:sp>
      <p:pic>
        <p:nvPicPr>
          <p:cNvPr id="27" name="Picture 2" descr="C:\Documents and Settings\Admin\Рабочий стол\77769614_15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lum bright="-10000"/>
          </a:blip>
          <a:srcRect/>
          <a:stretch>
            <a:fillRect/>
          </a:stretch>
        </p:blipFill>
        <p:spPr bwMode="auto">
          <a:xfrm flipH="1">
            <a:off x="7429520" y="260350"/>
            <a:ext cx="1382700" cy="13827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8.32562E-7 L -0.03507 0.1593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" y="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44218E-6 L -4.16667E-6 0.06568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92414E-6 L 0.05902 0.1905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9.62072E-7 L 0.10642 0.5444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" y="2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0074E-6 L 0.03681 0.55481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" y="2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01573E-6 L -0.01736 0.22178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" y="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set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set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0000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726</TotalTime>
  <Words>939</Words>
  <Application>Microsoft Office PowerPoint</Application>
  <PresentationFormat>Экран (4:3)</PresentationFormat>
  <Paragraphs>170</Paragraphs>
  <Slides>15</Slides>
  <Notes>1</Notes>
  <HiddenSlides>1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Правила игры  «Восхождение на Пик Знаний»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Пик Знаний </dc:title>
  <dc:creator>ООД</dc:creator>
  <cp:lastModifiedBy>Admin</cp:lastModifiedBy>
  <cp:revision>184</cp:revision>
  <dcterms:created xsi:type="dcterms:W3CDTF">2014-12-01T19:32:52Z</dcterms:created>
  <dcterms:modified xsi:type="dcterms:W3CDTF">2014-12-01T20:39:25Z</dcterms:modified>
</cp:coreProperties>
</file>