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58" r:id="rId4"/>
    <p:sldId id="275" r:id="rId5"/>
    <p:sldId id="256" r:id="rId6"/>
    <p:sldId id="266" r:id="rId7"/>
    <p:sldId id="265" r:id="rId8"/>
    <p:sldId id="269" r:id="rId9"/>
    <p:sldId id="270" r:id="rId10"/>
    <p:sldId id="261" r:id="rId11"/>
    <p:sldId id="263" r:id="rId12"/>
    <p:sldId id="262" r:id="rId13"/>
    <p:sldId id="259" r:id="rId14"/>
    <p:sldId id="264" r:id="rId15"/>
    <p:sldId id="273" r:id="rId16"/>
    <p:sldId id="272" r:id="rId17"/>
    <p:sldId id="276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apuertadelcole.com/uploads/article_data/photos/1342346251.jpg" TargetMode="External"/><Relationship Id="rId13" Type="http://schemas.openxmlformats.org/officeDocument/2006/relationships/hyperlink" Target="http://shkola-2ru.ucoz.ru/rugzak.gif" TargetMode="External"/><Relationship Id="rId18" Type="http://schemas.openxmlformats.org/officeDocument/2006/relationships/hyperlink" Target="http://www.graepel.de/fileadmin/Pressemitteilungen/Bilder/graepeltemsabusrechts.jpg" TargetMode="External"/><Relationship Id="rId26" Type="http://schemas.openxmlformats.org/officeDocument/2006/relationships/hyperlink" Target="http://storage.pressfoto.ru/2010.04/12909935118901cfb6b4bb92835cbc82eff9f09a72_b.jpg" TargetMode="External"/><Relationship Id="rId3" Type="http://schemas.openxmlformats.org/officeDocument/2006/relationships/hyperlink" Target="http://allhint.ru/uploads/posts/2013-12/1386540618_670px-survive-a-cold-winter-step-6.jpg" TargetMode="External"/><Relationship Id="rId21" Type="http://schemas.openxmlformats.org/officeDocument/2006/relationships/hyperlink" Target="http://bnbnews.com.ua/files/life/52866197.jpg" TargetMode="External"/><Relationship Id="rId7" Type="http://schemas.openxmlformats.org/officeDocument/2006/relationships/hyperlink" Target="http://taganrogtv.ru/wp-content/uploads/2013/12/9164f1b3cd6fa235a4163826cefe0598.jpg" TargetMode="External"/><Relationship Id="rId12" Type="http://schemas.openxmlformats.org/officeDocument/2006/relationships/hyperlink" Target="http://litcey.ru/pars_docs/refs/65/64062/64062_html_4bc884e5.png" TargetMode="External"/><Relationship Id="rId17" Type="http://schemas.openxmlformats.org/officeDocument/2006/relationships/hyperlink" Target="http://900igr.net/datai/kosmos-gorod-transport/Spetstekhnika-2.files/0008-007-Skoraja-pomosch.png" TargetMode="External"/><Relationship Id="rId25" Type="http://schemas.openxmlformats.org/officeDocument/2006/relationships/hyperlink" Target="http://ukrasharik.od.ua/image/cache/data/folga%20katalog/for%20boys/motociklist-siniy-228x228.jpg" TargetMode="External"/><Relationship Id="rId2" Type="http://schemas.openxmlformats.org/officeDocument/2006/relationships/hyperlink" Target="http://www.detski-igrachki.com/images/90271.jpg" TargetMode="External"/><Relationship Id="rId16" Type="http://schemas.openxmlformats.org/officeDocument/2006/relationships/hyperlink" Target="http://ib1.keep4u.ru/b/070710/21f0f481ce34aa1c7b.jpg" TargetMode="External"/><Relationship Id="rId20" Type="http://schemas.openxmlformats.org/officeDocument/2006/relationships/hyperlink" Target="http://img-fotki.yandex.ru/get/6402/88544355.477/0_82322_71408388_XL" TargetMode="External"/><Relationship Id="rId29" Type="http://schemas.openxmlformats.org/officeDocument/2006/relationships/hyperlink" Target="http://mdouckrnsk.rusedu.net/gallery/523/4706495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aas.com.kw/wp-content/uploads/2013/03/RR_RRE_9-Speed_270213_05.jpg" TargetMode="External"/><Relationship Id="rId11" Type="http://schemas.openxmlformats.org/officeDocument/2006/relationships/hyperlink" Target="http://www.vamsvet.ru/upload/iblock/89a/336010505_original.png" TargetMode="External"/><Relationship Id="rId24" Type="http://schemas.openxmlformats.org/officeDocument/2006/relationships/hyperlink" Target="http://velofun.ru/cycling-technique/kak-pravilno-ezdit-na-velosipede/howridebike.jpg" TargetMode="External"/><Relationship Id="rId5" Type="http://schemas.openxmlformats.org/officeDocument/2006/relationships/hyperlink" Target="http://www.wallpage.ru/imgbig/wallpapers_9916.jpg" TargetMode="External"/><Relationship Id="rId15" Type="http://schemas.openxmlformats.org/officeDocument/2006/relationships/hyperlink" Target="http://obuchenie-detei.ru/i/zamotivirovat.jpg" TargetMode="External"/><Relationship Id="rId23" Type="http://schemas.openxmlformats.org/officeDocument/2006/relationships/hyperlink" Target="http://img.rufox.ru/files/news2/627473.jpg" TargetMode="External"/><Relationship Id="rId28" Type="http://schemas.openxmlformats.org/officeDocument/2006/relationships/hyperlink" Target="http://www.trucktorg.ru/photos/catalogue/8852216a-d1a4-4e1d-8d16-66d62f001f51.jpg" TargetMode="External"/><Relationship Id="rId10" Type="http://schemas.openxmlformats.org/officeDocument/2006/relationships/hyperlink" Target="http://www.nodima.ru/assets/images/travel/tomsk2012/24.jpg" TargetMode="External"/><Relationship Id="rId19" Type="http://schemas.openxmlformats.org/officeDocument/2006/relationships/hyperlink" Target="http://stat17.privet.ru/lr/09124d737aec652865d1b9bc8dbfffb3" TargetMode="External"/><Relationship Id="rId4" Type="http://schemas.openxmlformats.org/officeDocument/2006/relationships/hyperlink" Target="http://www.wallpapersct.com/wallpapers/2013/05/Yamaha-Motorcycle-1440x2560.jpg" TargetMode="External"/><Relationship Id="rId9" Type="http://schemas.openxmlformats.org/officeDocument/2006/relationships/hyperlink" Target="http://www.boguraevschool.ru/images/stories/265.jpg" TargetMode="External"/><Relationship Id="rId14" Type="http://schemas.openxmlformats.org/officeDocument/2006/relationships/hyperlink" Target="http://900igr.net/datai/okruzhajuschij-mir/Pravila-PDD/0008-006-Pravila-PDD.jpg" TargetMode="External"/><Relationship Id="rId22" Type="http://schemas.openxmlformats.org/officeDocument/2006/relationships/hyperlink" Target="http://kidspdd.narod.ru/images/2_1_1n7.jpg" TargetMode="External"/><Relationship Id="rId27" Type="http://schemas.openxmlformats.org/officeDocument/2006/relationships/hyperlink" Target="http://avialine.com/img/repphotos/repphoto_1989_3424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Интегрированный урок : математика и ПДД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4643446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accent6"/>
                </a:solidFill>
              </a:rPr>
              <a:t>Составила </a:t>
            </a:r>
            <a:r>
              <a:rPr lang="en-US" dirty="0" smtClean="0">
                <a:solidFill>
                  <a:schemeClr val="accent6"/>
                </a:solidFill>
              </a:rPr>
              <a:t>:</a:t>
            </a:r>
            <a:r>
              <a:rPr lang="ru-RU" dirty="0" smtClean="0">
                <a:solidFill>
                  <a:schemeClr val="accent6"/>
                </a:solidFill>
              </a:rPr>
              <a:t> </a:t>
            </a:r>
            <a:r>
              <a:rPr lang="ru-RU" sz="2800" dirty="0" err="1" smtClean="0">
                <a:solidFill>
                  <a:schemeClr val="accent6"/>
                </a:solidFill>
              </a:rPr>
              <a:t>Мокина</a:t>
            </a:r>
            <a:r>
              <a:rPr lang="ru-RU" sz="2800" dirty="0" smtClean="0">
                <a:solidFill>
                  <a:schemeClr val="accent6"/>
                </a:solidFill>
              </a:rPr>
              <a:t> В.С. учитель математики МАОУ гимназия №83 г.Тюмени</a:t>
            </a:r>
            <a:endParaRPr lang="ru-RU" sz="28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0" y="4357694"/>
            <a:ext cx="8929718" cy="107157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8" name="Picture 4" descr="C:\Users\DNS\Desktop\тррол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</a:blip>
          <a:srcRect/>
          <a:stretch>
            <a:fillRect/>
          </a:stretch>
        </p:blipFill>
        <p:spPr bwMode="auto">
          <a:xfrm rot="21369279">
            <a:off x="-390544" y="3248276"/>
            <a:ext cx="9644098" cy="35909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001056" cy="2225668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</a:rPr>
              <a:t>На каникулах 5 «а» класс выехал на экскурсию  из Тюмени в Екатеринбург. Автобус движется со скоростью 80 км/ч. Расстояние между городами 400 км? Через сколько часов ребята увидят «столицу» Урала?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Рисунок 8" descr="http://900igr.net/datai/kosmos-gorod-transport/Spetstekhnika-2.files/0008-007-Skoraja-pomosch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000296" y="2357430"/>
            <a:ext cx="3546858" cy="1785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graepel.de/fileadmin/Pressemitteilungen/Bilder/graepeltemsabusrechts.jp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6743">
            <a:off x="-2952531" y="3177299"/>
            <a:ext cx="4401942" cy="2082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0" y="4357694"/>
            <a:ext cx="1588" cy="1588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79191E-6 C 0.05712 0.00115 0.08281 -0.00023 0.12865 0.00832 C 0.15052 0.01803 0.17396 0.01942 0.19688 0.02312 C 0.21736 0.02636 0.2382 0.03422 0.25868 0.03584 C 0.27518 0.03699 0.29149 0.03722 0.30799 0.03792 C 0.31962 0.04 0.33125 0.04254 0.34288 0.04439 C 0.35104 0.04809 0.35972 0.04902 0.36823 0.05063 C 0.41024 0.06867 0.49705 0.06081 0.52066 0.06127 C 0.53056 0.06566 0.5408 0.06404 0.55087 0.06751 C 0.58316 0.07907 0.61424 0.09526 0.64757 0.10127 C 0.65226 0.1022 0.66268 0.10566 0.66823 0.10566 " pathEditMode="relative" ptsTypes="ffffffffffA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61111E-6 -2.48555E-6 C 0.0165 0.00462 0.03282 0.01063 0.04931 0.0148 C 0.05521 0.01618 0.06077 0.02058 0.06667 0.02127 C 0.08126 0.02312 0.09514 0.02636 0.10955 0.02959 C 0.12257 0.03861 0.15469 0.04023 0.17153 0.04439 C 0.1908 0.04925 0.20938 0.05919 0.22865 0.06358 C 0.24671 0.06774 0.26476 0.06936 0.28264 0.07399 C 0.30452 0.07977 0.32709 0.07537 0.34931 0.0763 C 0.36303 0.07676 0.37674 0.07769 0.39046 0.07838 C 0.40973 0.08092 0.42848 0.08624 0.44775 0.08878 C 0.45678 0.09225 0.46685 0.09549 0.47622 0.09734 C 0.48143 0.0985 0.49219 0.09942 0.49219 0.09942 " pathEditMode="relative" ptsTypes="fffffffffffA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FF0000"/>
                </a:solidFill>
              </a:rPr>
              <a:t/>
            </a:r>
            <a:br>
              <a:rPr lang="ru-RU" sz="31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</a:rPr>
              <a:t>Успеет ли водитель вовремя остановить машину, если на расстоянии 3 метров от него на дорогу неожиданно выбежал ученик вашей гимназии?</a:t>
            </a:r>
            <a:r>
              <a:rPr lang="ru-RU" sz="27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C:\Users\DNS\Desktop\09124d737aec652865d1b9bc8dbfffb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600200"/>
            <a:ext cx="7072362" cy="5043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500098" y="4929198"/>
            <a:ext cx="964409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72560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Мотоциклист едет со скоростью 60 км/ч, а скорость велосипедиста в 6 раз меньше. На сколько скорость велосипедиста меньше скорости мотоциклиста? 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Рисунок 2" descr="http://bnbnews.com.ua/files/life/52866197.jpg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0" y="3000372"/>
            <a:ext cx="3166751" cy="2474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g-fotki.yandex.ru/get/6402/88544355.477/0_82322_71408388_XL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60900" y="2500306"/>
            <a:ext cx="4483100" cy="3055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Минус 5"/>
          <p:cNvSpPr/>
          <p:nvPr/>
        </p:nvSpPr>
        <p:spPr>
          <a:xfrm>
            <a:off x="857224" y="5357826"/>
            <a:ext cx="914400" cy="428628"/>
          </a:xfrm>
          <a:prstGeom prst="mathMinus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инус 6"/>
          <p:cNvSpPr/>
          <p:nvPr/>
        </p:nvSpPr>
        <p:spPr>
          <a:xfrm>
            <a:off x="1785918" y="5286388"/>
            <a:ext cx="1214446" cy="571504"/>
          </a:xfrm>
          <a:prstGeom prst="mathMinus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>
            <a:off x="2857488" y="5286388"/>
            <a:ext cx="914400" cy="500066"/>
          </a:xfrm>
          <a:prstGeom prst="mathMinus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инус 8"/>
          <p:cNvSpPr/>
          <p:nvPr/>
        </p:nvSpPr>
        <p:spPr>
          <a:xfrm>
            <a:off x="3714744" y="5286388"/>
            <a:ext cx="914400" cy="500066"/>
          </a:xfrm>
          <a:prstGeom prst="mathMinus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Минус 9"/>
          <p:cNvSpPr/>
          <p:nvPr/>
        </p:nvSpPr>
        <p:spPr>
          <a:xfrm>
            <a:off x="4572000" y="5286388"/>
            <a:ext cx="914400" cy="500066"/>
          </a:xfrm>
          <a:prstGeom prst="mathMinus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Минус 10"/>
          <p:cNvSpPr/>
          <p:nvPr/>
        </p:nvSpPr>
        <p:spPr>
          <a:xfrm>
            <a:off x="5429256" y="5286388"/>
            <a:ext cx="1071570" cy="571504"/>
          </a:xfrm>
          <a:prstGeom prst="mathMinus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инус 11"/>
          <p:cNvSpPr/>
          <p:nvPr/>
        </p:nvSpPr>
        <p:spPr>
          <a:xfrm>
            <a:off x="6429388" y="5286388"/>
            <a:ext cx="1285884" cy="500066"/>
          </a:xfrm>
          <a:prstGeom prst="mathMinus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инус 12"/>
          <p:cNvSpPr/>
          <p:nvPr/>
        </p:nvSpPr>
        <p:spPr>
          <a:xfrm>
            <a:off x="7572396" y="5286388"/>
            <a:ext cx="1571604" cy="500066"/>
          </a:xfrm>
          <a:prstGeom prst="mathMinus">
            <a:avLst>
              <a:gd name="adj1" fmla="val 2352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Минус 13"/>
          <p:cNvSpPr/>
          <p:nvPr/>
        </p:nvSpPr>
        <p:spPr>
          <a:xfrm>
            <a:off x="0" y="5286388"/>
            <a:ext cx="857224" cy="571504"/>
          </a:xfrm>
          <a:prstGeom prst="mathMinus">
            <a:avLst>
              <a:gd name="adj1" fmla="val 2352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5.20231E-7 C -0.01806 -0.00301 -0.03594 -0.00786 -0.054 -0.0104 C -0.07223 -0.01942 -0.11545 -0.01642 -0.12865 -0.01688 C -0.1658 -0.0222 -0.20261 -0.0289 -0.23976 -0.03376 C -0.24393 -0.03306 -0.24844 -0.03353 -0.25243 -0.03168 C -0.25799 -0.02913 -0.26111 -0.02012 -0.26667 -0.01688 C -0.28282 -0.0074 -0.29948 -5.20231E-7 -0.3158 0.00856 C -0.3191 0.0104 -0.32188 0.01341 -0.32535 0.0148 C -0.33108 0.01711 -0.33716 0.01711 -0.34289 0.01919 C -0.35434 0.0185 -0.38073 0.01896 -0.39688 0.0148 C -0.42066 0.00856 -0.44219 -0.00208 -0.46667 -0.00208 " pathEditMode="relative" ptsTypes="ffffffffff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09827E-6 C -0.01163 -0.00069 -0.02326 -0.00093 -0.03489 -0.00208 C -0.03715 -0.00231 -0.03906 -0.00463 -0.04132 -0.00439 C -0.06684 -0.00301 -0.0908 0.0067 -0.1158 0.0104 C -0.13837 0.02104 -0.17153 0.01341 -0.19045 0.01272 C -0.22534 0.00532 -0.26007 0.00416 -0.29514 1.09827E-6 C -0.30816 -0.00555 -0.29392 1.09827E-6 -0.32222 -0.00439 C -0.35833 -0.00994 -0.39375 -0.01272 -0.43021 -0.01272 " pathEditMode="relative" ptsTypes="fffffffA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28670"/>
            <a:ext cx="4038600" cy="519749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Вася торопится   в гимназию, ему нужно  перейти дорогу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шириной в 15 метров. Зеленый сигнал светофора горит 20 секунд. С какой наименьшей скоростью должен идти Вася с момента загорания светофора, чтобы благополучно перейти дорогу?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http://kidspdd.narod.ru/images/2_1_1n7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000108"/>
            <a:ext cx="450059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FF0000"/>
                </a:solidFill>
              </a:rPr>
              <a:t/>
            </a:r>
            <a:br>
              <a:rPr lang="ru-RU" sz="3100" dirty="0" smtClean="0">
                <a:solidFill>
                  <a:srgbClr val="FF0000"/>
                </a:solidFill>
              </a:rPr>
            </a:b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</a:rPr>
              <a:t>Почему улицу  надо переходить кратчайшим путем?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2" descr="ART-ПЕРЕХОД.RU Неизвестный город или художественный процесс в провин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357298"/>
            <a:ext cx="8001056" cy="5295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11420"/>
          </a:xfrm>
        </p:spPr>
        <p:txBody>
          <a:bodyPr>
            <a:normAutofit/>
          </a:bodyPr>
          <a:lstStyle/>
          <a:p>
            <a:r>
              <a:rPr lang="ru-RU" sz="2700" dirty="0" smtClean="0">
                <a:solidFill>
                  <a:schemeClr val="accent6"/>
                </a:solidFill>
              </a:rPr>
              <a:t>Какое расстояние будет между ними через 2 часа? Можете ли вы ездить на заднем сидении мотоцикла?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 rot="20488742">
            <a:off x="-35182" y="4146357"/>
            <a:ext cx="9215799" cy="128111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808080"/>
              </a:gs>
            </a:gsLst>
            <a:lin ang="18900000" scaled="1"/>
          </a:gradFill>
          <a:ln w="9525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074" name="Picture 2" descr="http://velofun.ru/cycling-technique/kak-pravilno-ezdit-na-velosipede/howridebik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43802" y="2357430"/>
            <a:ext cx="1500198" cy="1785950"/>
          </a:xfrm>
          <a:prstGeom prst="rect">
            <a:avLst/>
          </a:prstGeom>
          <a:noFill/>
        </p:spPr>
      </p:pic>
      <p:pic>
        <p:nvPicPr>
          <p:cNvPr id="7" name="Рисунок 6" descr="http://ukrasharik.od.ua/image/cache/data/folga%20katalog/for%20boys/motociklist-siniy-228x228.jpg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115084">
            <a:off x="-8617" y="4086077"/>
            <a:ext cx="2568353" cy="252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AutoShape 13"/>
          <p:cNvSpPr>
            <a:spLocks/>
          </p:cNvSpPr>
          <p:nvPr/>
        </p:nvSpPr>
        <p:spPr bwMode="auto">
          <a:xfrm rot="4370034">
            <a:off x="4748127" y="1891635"/>
            <a:ext cx="649288" cy="7437014"/>
          </a:xfrm>
          <a:prstGeom prst="rightBrace">
            <a:avLst>
              <a:gd name="adj1" fmla="val 45293"/>
              <a:gd name="adj2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72066" y="6072206"/>
            <a:ext cx="920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66"/>
                </a:solidFill>
              </a:rPr>
              <a:t>224 км</a:t>
            </a:r>
            <a:endParaRPr lang="ru-RU" b="1" dirty="0">
              <a:solidFill>
                <a:srgbClr val="FF0066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20445316">
            <a:off x="1675474" y="4210654"/>
            <a:ext cx="1407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66"/>
                </a:solidFill>
              </a:rPr>
              <a:t>V</a:t>
            </a:r>
            <a:r>
              <a:rPr lang="ru-RU" b="1" dirty="0" smtClean="0">
                <a:solidFill>
                  <a:srgbClr val="FF0066"/>
                </a:solidFill>
              </a:rPr>
              <a:t> = 45 км/ч</a:t>
            </a:r>
            <a:endParaRPr lang="ru-RU" b="1" dirty="0">
              <a:solidFill>
                <a:srgbClr val="FF0066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20577349">
            <a:off x="6150954" y="2643182"/>
            <a:ext cx="1407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66"/>
                </a:solidFill>
              </a:rPr>
              <a:t>V</a:t>
            </a:r>
            <a:r>
              <a:rPr lang="ru-RU" b="1" dirty="0" smtClean="0">
                <a:solidFill>
                  <a:srgbClr val="FF0066"/>
                </a:solidFill>
              </a:rPr>
              <a:t> = 16 км/ч</a:t>
            </a:r>
            <a:endParaRPr lang="ru-RU" b="1" dirty="0">
              <a:solidFill>
                <a:srgbClr val="FF0066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V="1">
            <a:off x="2428860" y="3714752"/>
            <a:ext cx="5286412" cy="1714512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  <p:bldP spid="10" grpId="0" animBg="1"/>
      <p:bldP spid="11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http://avialine.com/img/repphotos/repphoto_1989_342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28802"/>
            <a:ext cx="9144000" cy="49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accent6"/>
                </a:solidFill>
              </a:rPr>
              <a:t>С автовокзала в противоположных направлениях выехали два автобуса со скоростями 70 км/ч и 80 км/ч. Определите скорость удаления автобусов.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" name="Рисунок 9" descr="http://www.trucktorg.ru/photos/catalogue/8852216a-d1a4-4e1d-8d16-66d62f001f51.jpg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5703" y="4607770"/>
            <a:ext cx="3638297" cy="2250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storage.pressfoto.ru/2010.04/12909935118901cfb6b4bb92835cbc82eff9f09a72_b.jpg"/>
          <p:cNvPicPr/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>
            <a:off x="-357222" y="4859974"/>
            <a:ext cx="2854643" cy="1998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0"/>
            <a:ext cx="4857752" cy="6858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Переходить улицу по пешеходному переходу.</a:t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-На улицах и дорогах, где движение регулируется, переходите проезжую часть только при зелёном сигнале светофора или  разрешающем жесте регулировщика.</a:t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Не перебегайте дорогу перед близко идущим транспортом!</a:t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Стоящий на остановке автобус обходите только в разрешённых для перехода местах, соблюдая при этом осторожность.</a:t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Не устраивайте игры и не катайтесь на коньках, лыжах и санках на проезжей части!</a:t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Езда на велосипеде по улицам и дорогам разрешается детям не моложе 14 лет.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C:\Users\DNS\Desktop\4706495.jpg"/>
          <p:cNvPicPr>
            <a:picLocks noGrp="1"/>
          </p:cNvPicPr>
          <p:nvPr>
            <p:ph sz="half" idx="2"/>
          </p:nvPr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928670"/>
            <a:ext cx="428624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3" y="357166"/>
            <a:ext cx="8715436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Список используемых источников:</a:t>
            </a:r>
          </a:p>
          <a:p>
            <a:r>
              <a:rPr lang="ru-RU" sz="1200" dirty="0" smtClean="0">
                <a:solidFill>
                  <a:schemeClr val="accent5">
                    <a:lumMod val="75000"/>
                  </a:schemeClr>
                </a:solidFill>
              </a:rPr>
              <a:t>1.Математика: Учебник  для 5 </a:t>
            </a:r>
            <a:r>
              <a:rPr lang="ru-RU" sz="1200" dirty="0" err="1" smtClean="0">
                <a:solidFill>
                  <a:schemeClr val="accent5">
                    <a:lumMod val="75000"/>
                  </a:schemeClr>
                </a:solidFill>
              </a:rPr>
              <a:t>кл</a:t>
            </a:r>
            <a:r>
              <a:rPr lang="ru-RU" sz="1200" dirty="0" smtClean="0">
                <a:solidFill>
                  <a:schemeClr val="accent5">
                    <a:lumMod val="75000"/>
                  </a:schemeClr>
                </a:solidFill>
              </a:rPr>
              <a:t>. общеобразовательных  учреждений / </a:t>
            </a:r>
            <a:r>
              <a:rPr lang="ru-RU" sz="1200" dirty="0" err="1" smtClean="0">
                <a:solidFill>
                  <a:schemeClr val="accent5">
                    <a:lumMod val="75000"/>
                  </a:schemeClr>
                </a:solidFill>
              </a:rPr>
              <a:t>Н.Я.Виленкин</a:t>
            </a:r>
            <a:r>
              <a:rPr lang="ru-RU" sz="1200" dirty="0" smtClean="0">
                <a:solidFill>
                  <a:schemeClr val="accent5">
                    <a:lumMod val="75000"/>
                  </a:schemeClr>
                </a:solidFill>
              </a:rPr>
              <a:t>, В.И. Жохов и др. – 20-е изд. – М.: Мнемозина, 2011. </a:t>
            </a:r>
            <a:br>
              <a:rPr lang="ru-RU" sz="12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200" dirty="0" smtClean="0">
                <a:solidFill>
                  <a:schemeClr val="accent5">
                    <a:lumMod val="75000"/>
                  </a:schemeClr>
                </a:solidFill>
              </a:rPr>
              <a:t>2.Совайленко В. К. Система обучения математике в 5-6 классах: книга для учителя. – М.: Просвещение, 1991. 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       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Ссылки на Интернет - источники </a:t>
            </a:r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solidFill>
                  <a:schemeClr val="tx2"/>
                </a:solidFill>
              </a:rPr>
              <a:t>СЛАЙД№2    </a:t>
            </a:r>
            <a:r>
              <a:rPr lang="ru-RU" sz="1200" u="sng" dirty="0" smtClean="0">
                <a:hlinkClick r:id="rId2"/>
              </a:rPr>
              <a:t>http://www.detski-igrachki.com/images/90271.jpg</a:t>
            </a:r>
            <a:endParaRPr lang="ru-RU" sz="1200" dirty="0" smtClean="0">
              <a:solidFill>
                <a:schemeClr val="tx2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solidFill>
                  <a:schemeClr val="tx2"/>
                </a:solidFill>
              </a:rPr>
              <a:t>СЛАЙД №2   </a:t>
            </a:r>
            <a:r>
              <a:rPr lang="ru-RU" sz="1200" u="sng" dirty="0" smtClean="0">
                <a:hlinkClick r:id="rId3"/>
              </a:rPr>
              <a:t>http://allhint.ru/uploads/posts/2013-12/1386540618_670px-survive-a-cold-winter-step-6.jpg</a:t>
            </a:r>
            <a:endParaRPr lang="ru-RU" sz="1200" u="sng" dirty="0" smtClean="0"/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solidFill>
                  <a:schemeClr val="tx2"/>
                </a:solidFill>
              </a:rPr>
              <a:t>СЛАЙД №2  </a:t>
            </a:r>
            <a:r>
              <a:rPr lang="ru-RU" sz="1200" u="sng" dirty="0" smtClean="0">
                <a:hlinkClick r:id="rId4"/>
              </a:rPr>
              <a:t> http://www.wallpapersct.com/wallpapers/2013/05/Yamaha-Motorcycle-1440x2560.jpg</a:t>
            </a:r>
            <a:endParaRPr lang="ru-RU" sz="1200" dirty="0" smtClean="0"/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solidFill>
                  <a:schemeClr val="tx2"/>
                </a:solidFill>
              </a:rPr>
              <a:t>СЛАЙД №2   </a:t>
            </a:r>
            <a:r>
              <a:rPr lang="ru-RU" sz="1200" u="sng" dirty="0" smtClean="0">
                <a:hlinkClick r:id="rId5"/>
              </a:rPr>
              <a:t>http://www.wallpage.ru/imgbig/wallpapers_9916.jpg</a:t>
            </a:r>
            <a:endParaRPr lang="ru-RU" sz="1200" dirty="0" smtClean="0"/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solidFill>
                  <a:schemeClr val="tx2"/>
                </a:solidFill>
              </a:rPr>
              <a:t>СЛАЙД №2  </a:t>
            </a:r>
            <a:r>
              <a:rPr lang="ru-RU" sz="1200" u="sng" dirty="0" smtClean="0">
                <a:hlinkClick r:id="rId6"/>
              </a:rPr>
              <a:t> http://www.aas.com.kw/wp-content/uploads/2013/03/RR_RRE_9-Speed_270213_05.jpg</a:t>
            </a:r>
            <a:endParaRPr lang="ru-RU" sz="1200" dirty="0" smtClean="0"/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solidFill>
                  <a:schemeClr val="tx2"/>
                </a:solidFill>
              </a:rPr>
              <a:t>СЛАЙД №3   </a:t>
            </a:r>
            <a:r>
              <a:rPr lang="ru-RU" sz="1200" u="sng" dirty="0" smtClean="0">
                <a:hlinkClick r:id="rId7"/>
              </a:rPr>
              <a:t>http://taganrogtv.ru/wp-content/uploads/2013/12/9164f1b3cd6fa235a4163826cefe0598.jpg</a:t>
            </a:r>
            <a:endParaRPr lang="ru-RU" sz="1200" dirty="0" smtClean="0"/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solidFill>
                  <a:schemeClr val="tx2"/>
                </a:solidFill>
              </a:rPr>
              <a:t>СЛАЙД №4</a:t>
            </a:r>
            <a:r>
              <a:rPr lang="ru-RU" sz="1200" dirty="0" smtClean="0"/>
              <a:t>   </a:t>
            </a:r>
            <a:r>
              <a:rPr lang="ru-RU" sz="1200" u="sng" dirty="0" smtClean="0">
                <a:hlinkClick r:id="rId8"/>
              </a:rPr>
              <a:t>https://www.lapuertadelcole.com/uploads/article_data/photos/1342346251.jpg</a:t>
            </a:r>
            <a:endParaRPr lang="ru-RU" sz="1200" u="sng" dirty="0" smtClean="0"/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solidFill>
                  <a:schemeClr val="tx2"/>
                </a:solidFill>
              </a:rPr>
              <a:t>СЛАЙД №5   </a:t>
            </a:r>
            <a:r>
              <a:rPr lang="ru-RU" sz="1200" u="sng" dirty="0" smtClean="0">
                <a:hlinkClick r:id="rId9"/>
              </a:rPr>
              <a:t>http://www.boguraevschool.ru/images/stories/265.jpg</a:t>
            </a:r>
            <a:endParaRPr lang="ru-RU" sz="1200" u="sng" dirty="0" smtClean="0"/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solidFill>
                  <a:schemeClr val="tx2"/>
                </a:solidFill>
              </a:rPr>
              <a:t>СЛАЙД №5   </a:t>
            </a:r>
            <a:r>
              <a:rPr lang="ru-RU" sz="1200" u="sng" dirty="0" smtClean="0">
                <a:hlinkClick r:id="rId10"/>
              </a:rPr>
              <a:t>http://www.nodima.ru/assets/images/travel/tomsk2012/24.jpg</a:t>
            </a:r>
            <a:r>
              <a:rPr lang="ru-RU" sz="1200" u="sng" dirty="0" smtClean="0"/>
              <a:t> </a:t>
            </a:r>
            <a:endParaRPr lang="ru-RU" sz="1200" dirty="0" smtClean="0"/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solidFill>
                  <a:schemeClr val="tx2"/>
                </a:solidFill>
              </a:rPr>
              <a:t>СЛАЙД №6   </a:t>
            </a:r>
            <a:r>
              <a:rPr lang="ru-RU" sz="1200" u="sng" dirty="0" smtClean="0">
                <a:hlinkClick r:id="rId11"/>
              </a:rPr>
              <a:t>http://www.vamsvet.ru/upload/iblock/89a/336010505_original.png</a:t>
            </a:r>
            <a:endParaRPr lang="ru-RU" sz="1200" u="sng" dirty="0" smtClean="0"/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solidFill>
                  <a:schemeClr val="tx2"/>
                </a:solidFill>
              </a:rPr>
              <a:t>СЛАЙД №6   </a:t>
            </a:r>
            <a:r>
              <a:rPr lang="ru-RU" sz="1200" u="sng" dirty="0" smtClean="0">
                <a:hlinkClick r:id="rId12"/>
              </a:rPr>
              <a:t>http://litcey.ru/pars_docs/refs/65/64062/64062_html_4bc884e5.png</a:t>
            </a:r>
            <a:endParaRPr lang="ru-RU" sz="1200" dirty="0" smtClean="0"/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solidFill>
                  <a:schemeClr val="tx2"/>
                </a:solidFill>
              </a:rPr>
              <a:t>СЛАЙД №7   </a:t>
            </a:r>
            <a:r>
              <a:rPr lang="ru-RU" sz="1200" u="sng" dirty="0" smtClean="0">
                <a:hlinkClick r:id="rId13"/>
              </a:rPr>
              <a:t>http://shkola-2ru.ucoz.ru/rugzak.gif</a:t>
            </a:r>
            <a:endParaRPr lang="ru-RU" sz="1200" dirty="0" smtClean="0"/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solidFill>
                  <a:schemeClr val="tx2"/>
                </a:solidFill>
              </a:rPr>
              <a:t>СЛАЙД №7   </a:t>
            </a:r>
            <a:r>
              <a:rPr lang="ru-RU" sz="1200" u="sng" dirty="0" smtClean="0">
                <a:hlinkClick r:id="rId14"/>
              </a:rPr>
              <a:t>http://900igr.net/datai/okruzhajuschij-mir/Pravila-PDD/0008-006-Pravila-PDD.jpg</a:t>
            </a:r>
            <a:endParaRPr lang="ru-RU" sz="1200" dirty="0" smtClean="0"/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solidFill>
                  <a:schemeClr val="tx2"/>
                </a:solidFill>
              </a:rPr>
              <a:t>СЛАЙД №8   </a:t>
            </a:r>
            <a:r>
              <a:rPr lang="ru-RU" sz="1200" u="sng" dirty="0" smtClean="0">
                <a:hlinkClick r:id="rId15"/>
              </a:rPr>
              <a:t>http://obuchenie-detei.ru/i/zamotivirovat.jpg</a:t>
            </a:r>
            <a:endParaRPr lang="ru-RU" sz="1200" u="sng" dirty="0" smtClean="0"/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solidFill>
                  <a:schemeClr val="tx2"/>
                </a:solidFill>
              </a:rPr>
              <a:t>СЛАЙД №9 </a:t>
            </a:r>
            <a:r>
              <a:rPr lang="ru-RU" sz="1200" u="sng" dirty="0" smtClean="0">
                <a:hlinkClick r:id="rId16"/>
              </a:rPr>
              <a:t>  http://ib1.keep4u.ru/b/070710/21f0f481ce34aa1c7b.jpg</a:t>
            </a:r>
            <a:endParaRPr lang="ru-RU" sz="1200" dirty="0" smtClean="0"/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solidFill>
                  <a:schemeClr val="tx2"/>
                </a:solidFill>
              </a:rPr>
              <a:t>СЛАЙД №10  </a:t>
            </a:r>
            <a:r>
              <a:rPr lang="ru-RU" sz="1200" u="sng" dirty="0" smtClean="0">
                <a:hlinkClick r:id="rId17"/>
              </a:rPr>
              <a:t>http://900igr.net/datai/kosmos-gorod-transport/Spetstekhnika-2.files/0008-007-Skoraja-pomosch.png</a:t>
            </a:r>
            <a:endParaRPr lang="ru-RU" sz="1200" dirty="0" smtClean="0"/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solidFill>
                  <a:schemeClr val="tx2"/>
                </a:solidFill>
              </a:rPr>
              <a:t>СЛАЙД №10  </a:t>
            </a:r>
            <a:r>
              <a:rPr lang="ru-RU" sz="1200" dirty="0" smtClean="0">
                <a:hlinkClick r:id="rId18"/>
              </a:rPr>
              <a:t>http://www.graepel.de/fileadmin/Pressemitteilungen/Bilder/graepeltemsabusrechts.jpg</a:t>
            </a:r>
            <a:endParaRPr lang="ru-RU" sz="1200" dirty="0" smtClean="0"/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solidFill>
                  <a:schemeClr val="tx2"/>
                </a:solidFill>
              </a:rPr>
              <a:t>СЛАЙД №11  </a:t>
            </a:r>
            <a:r>
              <a:rPr lang="ru-RU" sz="1200" u="sng" dirty="0" smtClean="0">
                <a:hlinkClick r:id="rId19"/>
              </a:rPr>
              <a:t>http://stat17.privet.ru/lr/09124d737aec652865d1b9bc8dbfffb3</a:t>
            </a:r>
            <a:endParaRPr lang="ru-RU" sz="1200" dirty="0" smtClean="0"/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solidFill>
                  <a:schemeClr val="tx2"/>
                </a:solidFill>
              </a:rPr>
              <a:t>СЛАЙД №12  </a:t>
            </a:r>
            <a:r>
              <a:rPr lang="ru-RU" sz="1200" u="sng" dirty="0" smtClean="0">
                <a:hlinkClick r:id="rId20"/>
              </a:rPr>
              <a:t>http://img-fotki.yandex.ru/get/6402/88544355.477/0_82322_71408388_XL</a:t>
            </a:r>
            <a:endParaRPr lang="ru-RU" sz="1200" dirty="0" smtClean="0"/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solidFill>
                  <a:schemeClr val="tx2"/>
                </a:solidFill>
              </a:rPr>
              <a:t>СЛАЙД №12  </a:t>
            </a:r>
            <a:r>
              <a:rPr lang="ru-RU" sz="1200" dirty="0" smtClean="0">
                <a:hlinkClick r:id="rId21"/>
              </a:rPr>
              <a:t>http://bnbnews.com.ua/files/life/52866197.jpg</a:t>
            </a:r>
            <a:endParaRPr lang="ru-RU" sz="1200" dirty="0" smtClean="0"/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solidFill>
                  <a:schemeClr val="tx2"/>
                </a:solidFill>
              </a:rPr>
              <a:t>СЛАЙД №13  </a:t>
            </a:r>
            <a:r>
              <a:rPr lang="ru-RU" sz="1200" u="sng" dirty="0" smtClean="0">
                <a:hlinkClick r:id="rId22"/>
              </a:rPr>
              <a:t>http://kidspdd.narod.ru/images/2_1_1n7.jpg</a:t>
            </a:r>
            <a:r>
              <a:rPr lang="ru-RU" sz="1200" u="sng" dirty="0" smtClean="0"/>
              <a:t> </a:t>
            </a:r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solidFill>
                  <a:schemeClr val="tx2"/>
                </a:solidFill>
              </a:rPr>
              <a:t>СЛАЙД №14 </a:t>
            </a:r>
            <a:r>
              <a:rPr lang="en-US" sz="1200" dirty="0" smtClean="0">
                <a:solidFill>
                  <a:schemeClr val="tx2"/>
                </a:solidFill>
                <a:hlinkClick r:id="rId23"/>
              </a:rPr>
              <a:t>http://img.rufox.ru/files/news2/627473.jpg</a:t>
            </a:r>
            <a:endParaRPr lang="ru-RU" sz="1200" u="sng" dirty="0" smtClean="0"/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solidFill>
                  <a:schemeClr val="tx2"/>
                </a:solidFill>
              </a:rPr>
              <a:t>СЛАЙД №15  </a:t>
            </a:r>
            <a:r>
              <a:rPr lang="ru-RU" sz="1200" u="sng" dirty="0" smtClean="0">
                <a:hlinkClick r:id="rId24"/>
              </a:rPr>
              <a:t>http://velofun.ru/cycling-technique/kak-pravilno-ezdit-na-velosipede/howridebike.jpg</a:t>
            </a:r>
            <a:endParaRPr lang="ru-RU" sz="1200" dirty="0" smtClean="0"/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solidFill>
                  <a:schemeClr val="tx2"/>
                </a:solidFill>
              </a:rPr>
              <a:t>СЛАЙД №15  </a:t>
            </a:r>
            <a:r>
              <a:rPr lang="ru-RU" sz="1200" u="sng" dirty="0" smtClean="0">
                <a:hlinkClick r:id="rId25"/>
              </a:rPr>
              <a:t>http://ukrasharik.od.ua/image/cache/data/folga%20katalog/for%20boys/motociklist-siniy-228x228.jpg</a:t>
            </a:r>
            <a:endParaRPr lang="ru-RU" sz="1200" dirty="0" smtClean="0"/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solidFill>
                  <a:schemeClr val="tx2"/>
                </a:solidFill>
              </a:rPr>
              <a:t>СЛАЙД №16  </a:t>
            </a:r>
            <a:r>
              <a:rPr lang="ru-RU" sz="1200" u="sng" dirty="0" smtClean="0">
                <a:hlinkClick r:id="rId26"/>
              </a:rPr>
              <a:t>http://storage.pressfoto.ru/2010.04/12909935118901cfb6b4bb92835cbc82eff9f09a72_b.jpg</a:t>
            </a:r>
            <a:endParaRPr lang="ru-RU" sz="1200" dirty="0" smtClean="0"/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solidFill>
                  <a:schemeClr val="tx2"/>
                </a:solidFill>
              </a:rPr>
              <a:t>СЛАЙД №16  </a:t>
            </a:r>
            <a:r>
              <a:rPr lang="ru-RU" sz="1200" u="sng" dirty="0" smtClean="0">
                <a:hlinkClick r:id="rId27"/>
              </a:rPr>
              <a:t>http://avialine.com/img/repphotos/repphoto_1989_3424.jpg</a:t>
            </a:r>
            <a:endParaRPr lang="ru-RU" sz="1200" dirty="0" smtClean="0"/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solidFill>
                  <a:schemeClr val="tx2"/>
                </a:solidFill>
              </a:rPr>
              <a:t>СЛАЙД №16  </a:t>
            </a:r>
            <a:r>
              <a:rPr lang="ru-RU" sz="1200" u="sng" dirty="0" smtClean="0">
                <a:hlinkClick r:id="rId28"/>
              </a:rPr>
              <a:t>http://www.trucktorg.ru/photos/catalogue/8852216a-d1a4-4e1d-8d16-66d62f001f51.jpg</a:t>
            </a:r>
            <a:endParaRPr lang="en-US" sz="1200" u="sng" dirty="0" smtClean="0"/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solidFill>
                  <a:schemeClr val="tx2"/>
                </a:solidFill>
              </a:rPr>
              <a:t>СЛАЙД №17  </a:t>
            </a:r>
            <a:r>
              <a:rPr lang="ru-RU" sz="1200" u="sng" dirty="0" smtClean="0">
                <a:hlinkClick r:id="rId29"/>
              </a:rPr>
              <a:t>http://mdouckrnsk.rusedu.net/gallery/523/4706495.jpg</a:t>
            </a:r>
            <a:endParaRPr lang="ru-RU" sz="1200" u="sng" dirty="0" smtClean="0"/>
          </a:p>
          <a:p>
            <a:pPr marL="342900" indent="-342900">
              <a:buFontTx/>
              <a:buAutoNum type="arabicPeriod"/>
            </a:pPr>
            <a:endParaRPr lang="ru-RU" sz="1200" dirty="0" smtClean="0"/>
          </a:p>
          <a:p>
            <a:pPr marL="342900" indent="-342900">
              <a:buFontTx/>
              <a:buAutoNum type="arabicPeriod"/>
            </a:pPr>
            <a:endParaRPr lang="en-US" sz="1200" dirty="0" smtClean="0"/>
          </a:p>
          <a:p>
            <a:pPr marL="342900" indent="-342900">
              <a:buFontTx/>
              <a:buAutoNum type="arabicPeriod"/>
            </a:pPr>
            <a:endParaRPr lang="en-US" sz="1200" dirty="0" smtClean="0"/>
          </a:p>
          <a:p>
            <a:pPr marL="342900" indent="-342900">
              <a:buFontTx/>
              <a:buAutoNum type="arabicPeriod"/>
            </a:pPr>
            <a:endParaRPr lang="ru-RU" sz="12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www.wallpapersct.com/wallpapers/2013/05/Yamaha-Motorcycle-1440x256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57563"/>
            <a:ext cx="457200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allhint.ru/uploads/posts/2013-12/1386540618_670px-survive-a-cold-winter-step-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57200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detski-igrachki.com/images/9027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286124"/>
            <a:ext cx="4572000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aas.com.kw/wp-content/uploads/2013/03/RR_RRE_9-Speed_270213_0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0"/>
            <a:ext cx="4572000" cy="333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Какая величина лишняя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2857520" cy="4525963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80 км/ч,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600 м/с,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240 км,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350 м/мин?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 descr="C:\Users\DNS\Desktop\9164f1b3cd6fa235a4163826cefe0598.jpg"/>
          <p:cNvPicPr/>
          <p:nvPr/>
        </p:nvPicPr>
        <p:blipFill>
          <a:blip r:embed="rId2"/>
          <a:srcRect b="5882"/>
          <a:stretch>
            <a:fillRect/>
          </a:stretch>
        </p:blipFill>
        <p:spPr bwMode="auto">
          <a:xfrm>
            <a:off x="3643306" y="1571612"/>
            <a:ext cx="514353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273050"/>
            <a:ext cx="3500462" cy="1655752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S = v·</a:t>
            </a:r>
            <a:r>
              <a:rPr lang="ru-RU" sz="7200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</a:t>
            </a:r>
            <a:r>
              <a:rPr lang="en-US" sz="7200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t</a:t>
            </a:r>
            <a:endParaRPr lang="ru-RU" sz="7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2910" y="2285992"/>
            <a:ext cx="4257676" cy="3768733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S </a:t>
            </a:r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- путь</a:t>
            </a:r>
            <a:b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</a:br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v</a:t>
            </a:r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 - скорость</a:t>
            </a:r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 </a:t>
            </a:r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/>
            </a:r>
            <a:b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</a:br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t </a:t>
            </a:r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– время</a:t>
            </a:r>
            <a:endParaRPr lang="ru-RU" sz="4800" dirty="0"/>
          </a:p>
        </p:txBody>
      </p:sp>
      <p:pic>
        <p:nvPicPr>
          <p:cNvPr id="5" name="Содержимое 4" descr="C:\Users\DNS\Desktop\1342346251.jpg"/>
          <p:cNvPicPr>
            <a:picLocks noGrp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3143248"/>
            <a:ext cx="4357686" cy="371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://www.nodima.ru/assets/images/travel/tomsk2012/24.jpg"/>
          <p:cNvPicPr/>
          <p:nvPr/>
        </p:nvPicPr>
        <p:blipFill>
          <a:blip r:embed="rId2"/>
          <a:srcRect r="2033"/>
          <a:stretch>
            <a:fillRect/>
          </a:stretch>
        </p:blipFill>
        <p:spPr bwMode="auto">
          <a:xfrm>
            <a:off x="142844" y="2214554"/>
            <a:ext cx="7358114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85728"/>
            <a:ext cx="6786610" cy="189865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Формула пути и правила безопасного поведения на улице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 descr="C:\Users\DNS\Desktop\265.jpg"/>
          <p:cNvPicPr/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0"/>
            <a:ext cx="250029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4414" y="1535113"/>
            <a:ext cx="6786610" cy="63976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 какой скоростью едут дети?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Содержимое 10" descr="аекшслв.png"/>
          <p:cNvPicPr>
            <a:picLocks noGrp="1" noChangeAspect="1"/>
          </p:cNvPicPr>
          <p:nvPr>
            <p:ph sz="half" idx="2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</a:blip>
          <a:stretch>
            <a:fillRect/>
          </a:stretch>
        </p:blipFill>
        <p:spPr>
          <a:xfrm>
            <a:off x="-428660" y="3643314"/>
            <a:ext cx="10644230" cy="1775235"/>
          </a:xfrm>
        </p:spPr>
      </p:pic>
      <p:pic>
        <p:nvPicPr>
          <p:cNvPr id="8" name="Рисунок 7" descr="C:\Users\DNS\Desktop\64062_html_4bc884e5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82334">
            <a:off x="6347520" y="2494629"/>
            <a:ext cx="2053272" cy="1991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714744" y="5643578"/>
            <a:ext cx="13573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66"/>
                </a:solidFill>
              </a:rPr>
              <a:t>320м</a:t>
            </a:r>
            <a:endParaRPr lang="ru-RU" sz="2400" b="1" dirty="0">
              <a:solidFill>
                <a:srgbClr val="FF0066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143372" y="2571744"/>
            <a:ext cx="22088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 </a:t>
            </a: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пути </a:t>
            </a: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4мин</a:t>
            </a:r>
            <a:endParaRPr lang="ru-RU" sz="24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 = s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t </a:t>
            </a:r>
            <a:endParaRPr lang="ru-RU" dirty="0"/>
          </a:p>
        </p:txBody>
      </p:sp>
      <p:sp>
        <p:nvSpPr>
          <p:cNvPr id="18" name="AutoShape 13"/>
          <p:cNvSpPr>
            <a:spLocks/>
          </p:cNvSpPr>
          <p:nvPr/>
        </p:nvSpPr>
        <p:spPr bwMode="auto">
          <a:xfrm rot="5221463">
            <a:off x="4029137" y="2760115"/>
            <a:ext cx="649288" cy="5108909"/>
          </a:xfrm>
          <a:prstGeom prst="rightBrace">
            <a:avLst>
              <a:gd name="adj1" fmla="val 45293"/>
              <a:gd name="adj2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" name="Рисунок 9" descr="http://www.vamsvet.ru/upload/iblock/89a/336010505_original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285992"/>
            <a:ext cx="2041519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6" grpId="0"/>
      <p:bldP spid="17" grpId="0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79690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Сколько времени потратит Петя, чтобы перейти дорогу?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" name="Рисунок 9" descr="C:\Users\DNS\Desktop\0008-006-Pravila-PD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36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DNS\Desktop\rugzak (1)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464817">
            <a:off x="7094136" y="3280674"/>
            <a:ext cx="2214577" cy="259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AutoShape 13"/>
          <p:cNvSpPr>
            <a:spLocks/>
          </p:cNvSpPr>
          <p:nvPr/>
        </p:nvSpPr>
        <p:spPr bwMode="auto">
          <a:xfrm rot="5559746">
            <a:off x="4073833" y="1640699"/>
            <a:ext cx="649288" cy="8776265"/>
          </a:xfrm>
          <a:prstGeom prst="rightBrace">
            <a:avLst>
              <a:gd name="adj1" fmla="val 45293"/>
              <a:gd name="adj2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357554" y="6286520"/>
            <a:ext cx="8515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66"/>
                </a:solidFill>
              </a:rPr>
              <a:t>18м</a:t>
            </a:r>
            <a:endParaRPr lang="ru-RU" sz="2800" b="1" dirty="0">
              <a:solidFill>
                <a:srgbClr val="FF0066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500562" y="4214818"/>
            <a:ext cx="196611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</a:t>
            </a:r>
            <a:r>
              <a:rPr lang="en-US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Пети</a:t>
            </a: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= 3м/с</a:t>
            </a:r>
          </a:p>
          <a:p>
            <a:endParaRPr lang="ru-RU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 descr="https://www.lapuertadelcole.com/uploads/article_data/photos/134234625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4" name="AutoShape 4" descr="https://www.lapuertadelcole.com/uploads/article_data/photos/134234625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http://obuchenie-detei.ru/i/zamotivirovat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2857496"/>
            <a:ext cx="5286412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Подскажите Пете, как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безопасно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перейти  дорогу, ведь там  нет пешеходного перехода?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b1.keep4u.ru/b/070710/21f0f481ce34aa1c7b.jpg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0"/>
            <a:ext cx="2857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857224" y="642918"/>
            <a:ext cx="485778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Он главный на дороге.</a:t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Он важный, как директор.</a:t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смотрит взглядом строгим</a:t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всех автоинспектор.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rgbClr val="FFFF00"/>
      </a:dk1>
      <a:lt1>
        <a:srgbClr val="92D050"/>
      </a:lt1>
      <a:dk2>
        <a:srgbClr val="005BD3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1036</TotalTime>
  <Words>283</Words>
  <PresentationFormat>Экран (4:3)</PresentationFormat>
  <Paragraphs>64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Интегрированный урок : математика и ПДД</vt:lpstr>
      <vt:lpstr>Слайд 2</vt:lpstr>
      <vt:lpstr> Какая величина лишняя</vt:lpstr>
      <vt:lpstr>S = v· t</vt:lpstr>
      <vt:lpstr>Формула пути и правила безопасного поведения на улице</vt:lpstr>
      <vt:lpstr>v = s : t </vt:lpstr>
      <vt:lpstr>Сколько времени потратит Петя, чтобы перейти дорогу?</vt:lpstr>
      <vt:lpstr>Подскажите Пете, как безопасно перейти  дорогу, ведь там  нет пешеходного перехода? </vt:lpstr>
      <vt:lpstr>Слайд 9</vt:lpstr>
      <vt:lpstr>На каникулах 5 «а» класс выехал на экскурсию  из Тюмени в Екатеринбург. Автобус движется со скоростью 80 км/ч. Расстояние между городами 400 км? Через сколько часов ребята увидят «столицу» Урала?  </vt:lpstr>
      <vt:lpstr> Успеет ли водитель вовремя остановить машину, если на расстоянии 3 метров от него на дорогу неожиданно выбежал ученик вашей гимназии?  </vt:lpstr>
      <vt:lpstr>Мотоциклист едет со скоростью 60 км/ч, а скорость велосипедиста в 6 раз меньше. На сколько скорость велосипедиста меньше скорости мотоциклиста? </vt:lpstr>
      <vt:lpstr>Слайд 13</vt:lpstr>
      <vt:lpstr> Почему улицу  надо переходить кратчайшим путем?  </vt:lpstr>
      <vt:lpstr>Какое расстояние будет между ними через 2 часа? Можете ли вы ездить на заднем сидении мотоцикла? </vt:lpstr>
      <vt:lpstr>С автовокзала в противоположных направлениях выехали два автобуса со скоростями 70 км/ч и 80 км/ч. Определите скорость удаления автобусов. 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DNS</cp:lastModifiedBy>
  <cp:revision>139</cp:revision>
  <dcterms:created xsi:type="dcterms:W3CDTF">2014-11-02T17:13:00Z</dcterms:created>
  <dcterms:modified xsi:type="dcterms:W3CDTF">2014-11-18T17:16:37Z</dcterms:modified>
</cp:coreProperties>
</file>