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65" r:id="rId3"/>
    <p:sldId id="266" r:id="rId4"/>
    <p:sldId id="292" r:id="rId5"/>
    <p:sldId id="267" r:id="rId6"/>
    <p:sldId id="262" r:id="rId7"/>
    <p:sldId id="291" r:id="rId8"/>
    <p:sldId id="294" r:id="rId9"/>
    <p:sldId id="269" r:id="rId10"/>
    <p:sldId id="296" r:id="rId11"/>
    <p:sldId id="270" r:id="rId12"/>
    <p:sldId id="298" r:id="rId13"/>
    <p:sldId id="297" r:id="rId14"/>
    <p:sldId id="299" r:id="rId15"/>
    <p:sldId id="271" r:id="rId16"/>
    <p:sldId id="261" r:id="rId17"/>
    <p:sldId id="272" r:id="rId18"/>
    <p:sldId id="273" r:id="rId19"/>
    <p:sldId id="276" r:id="rId20"/>
    <p:sldId id="275" r:id="rId21"/>
    <p:sldId id="274" r:id="rId22"/>
    <p:sldId id="277" r:id="rId23"/>
    <p:sldId id="283" r:id="rId24"/>
    <p:sldId id="282" r:id="rId25"/>
    <p:sldId id="281" r:id="rId26"/>
    <p:sldId id="280" r:id="rId27"/>
    <p:sldId id="279" r:id="rId28"/>
    <p:sldId id="278" r:id="rId29"/>
    <p:sldId id="284" r:id="rId30"/>
    <p:sldId id="286" r:id="rId31"/>
    <p:sldId id="285" r:id="rId32"/>
    <p:sldId id="287" r:id="rId33"/>
    <p:sldId id="288" r:id="rId34"/>
    <p:sldId id="289" r:id="rId35"/>
    <p:sldId id="290" r:id="rId36"/>
    <p:sldId id="293" r:id="rId37"/>
    <p:sldId id="263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75CDF-4EF4-40F0-943A-23852182B69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3A6B6-8A8D-490A-B504-E5128231C6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7" name="Группа 3"/>
          <p:cNvGrpSpPr>
            <a:grpSpLocks/>
          </p:cNvGrpSpPr>
          <p:nvPr userDrawn="1"/>
        </p:nvGrpSpPr>
        <p:grpSpPr bwMode="auto">
          <a:xfrm>
            <a:off x="3779838" y="333375"/>
            <a:ext cx="1512887" cy="1800225"/>
            <a:chOff x="1979712" y="-315416"/>
            <a:chExt cx="4824536" cy="5045410"/>
          </a:xfrm>
        </p:grpSpPr>
        <p:pic>
          <p:nvPicPr>
            <p:cNvPr id="8" name="Рисунок 4" descr="pisateli_19_03.jp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131840" y="476672"/>
              <a:ext cx="2592288" cy="3082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Рисунок 5" descr="2ff6d991b094.png"/>
            <p:cNvPicPr>
              <a:picLocks noChangeAspect="1"/>
            </p:cNvPicPr>
            <p:nvPr/>
          </p:nvPicPr>
          <p:blipFill>
            <a:blip r:embed="rId3" cstate="print">
              <a:grayscl/>
            </a:blip>
            <a:srcRect/>
            <a:stretch>
              <a:fillRect/>
            </a:stretch>
          </p:blipFill>
          <p:spPr bwMode="auto">
            <a:xfrm>
              <a:off x="1979712" y="-315416"/>
              <a:ext cx="4824536" cy="50454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Прямоугольник 9"/>
          <p:cNvSpPr/>
          <p:nvPr userDrawn="1"/>
        </p:nvSpPr>
        <p:spPr>
          <a:xfrm>
            <a:off x="1187624" y="2492896"/>
            <a:ext cx="6794168" cy="2232248"/>
          </a:xfrm>
          <a:prstGeom prst="rect">
            <a:avLst/>
          </a:prstGeom>
          <a:noFill/>
        </p:spPr>
        <p:txBody>
          <a:bodyPr spcFirstLastPara="1" wrap="none">
            <a:prstTxWarp prst="textArchUp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Пётр Павлович Ершов</a:t>
            </a:r>
          </a:p>
        </p:txBody>
      </p:sp>
      <p:pic>
        <p:nvPicPr>
          <p:cNvPr id="11" name="Рисунок 2" descr="0_6fb55_5207f097_L.pn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4300" y="2852738"/>
            <a:ext cx="11525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 userDrawn="1"/>
        </p:nvSpPr>
        <p:spPr>
          <a:xfrm>
            <a:off x="1691680" y="3068961"/>
            <a:ext cx="5727851" cy="1944216"/>
          </a:xfrm>
          <a:prstGeom prst="rect">
            <a:avLst/>
          </a:prstGeom>
          <a:noFill/>
        </p:spPr>
        <p:txBody>
          <a:bodyPr spcFirstLastPara="1" wrap="none">
            <a:prstTxWarp prst="textArchDown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«</a:t>
            </a:r>
            <a:r>
              <a:rPr lang="ru-RU" sz="6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Конёк-Горбунок</a:t>
            </a:r>
            <a:r>
              <a:rPr lang="ru-RU" sz="6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»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FDDD74-C7D1-4810-B324-4049C816896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3DE66-58AA-4846-99EB-7B06927BDA4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0DF8F-3236-495D-9896-548CA16C0E9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3A9849-3F88-4FAD-8BF8-EA3A7C35F3B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FD2C4F-552B-475C-89B8-53D98A665FD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1DE9A-93EC-4E4C-A49B-2F09B10D872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7" name="Группа 2"/>
          <p:cNvGrpSpPr>
            <a:grpSpLocks/>
          </p:cNvGrpSpPr>
          <p:nvPr userDrawn="1"/>
        </p:nvGrpSpPr>
        <p:grpSpPr bwMode="auto">
          <a:xfrm>
            <a:off x="7235825" y="404813"/>
            <a:ext cx="1512888" cy="1800225"/>
            <a:chOff x="1979712" y="-315416"/>
            <a:chExt cx="4824536" cy="5045410"/>
          </a:xfrm>
        </p:grpSpPr>
        <p:pic>
          <p:nvPicPr>
            <p:cNvPr id="8" name="Рисунок 3" descr="pisateli_19_03.jp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131840" y="476672"/>
              <a:ext cx="2592288" cy="3082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Рисунок 4" descr="2ff6d991b094.png"/>
            <p:cNvPicPr>
              <a:picLocks noChangeAspect="1"/>
            </p:cNvPicPr>
            <p:nvPr/>
          </p:nvPicPr>
          <p:blipFill>
            <a:blip r:embed="rId3" cstate="print">
              <a:grayscl/>
            </a:blip>
            <a:srcRect/>
            <a:stretch>
              <a:fillRect/>
            </a:stretch>
          </p:blipFill>
          <p:spPr bwMode="auto">
            <a:xfrm>
              <a:off x="1979712" y="-315416"/>
              <a:ext cx="4824536" cy="50454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" name="Рисунок 5" descr="0_6fb55_5207f097_L.pn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950" y="5084763"/>
            <a:ext cx="1150938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34B88-548D-408F-89AB-92032B1EBBD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25AB5-C795-46AA-BEDB-AF26FA57968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7" name="Группа 2"/>
          <p:cNvGrpSpPr>
            <a:grpSpLocks/>
          </p:cNvGrpSpPr>
          <p:nvPr userDrawn="1"/>
        </p:nvGrpSpPr>
        <p:grpSpPr bwMode="auto">
          <a:xfrm>
            <a:off x="7235825" y="404813"/>
            <a:ext cx="1512888" cy="1800225"/>
            <a:chOff x="1979712" y="-315416"/>
            <a:chExt cx="4824536" cy="5045410"/>
          </a:xfrm>
        </p:grpSpPr>
        <p:pic>
          <p:nvPicPr>
            <p:cNvPr id="8" name="Рисунок 3" descr="pisateli_19_03.jp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131840" y="476672"/>
              <a:ext cx="2592288" cy="3082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Рисунок 4" descr="2ff6d991b094.png"/>
            <p:cNvPicPr>
              <a:picLocks noChangeAspect="1"/>
            </p:cNvPicPr>
            <p:nvPr/>
          </p:nvPicPr>
          <p:blipFill>
            <a:blip r:embed="rId3" cstate="print">
              <a:grayscl/>
            </a:blip>
            <a:srcRect/>
            <a:stretch>
              <a:fillRect/>
            </a:stretch>
          </p:blipFill>
          <p:spPr bwMode="auto">
            <a:xfrm>
              <a:off x="1979712" y="-315416"/>
              <a:ext cx="4824536" cy="50454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111BDE-82E1-4F12-A83A-7B935F727A8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1E579-850E-4AD7-A617-2C82131A611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Рисунок 5" descr="0_6fb55_5207f097_L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5084763"/>
            <a:ext cx="1150938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7DB7F0-2B47-4415-9CA5-BC0113F9176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79BB0-7C20-4CF6-B0C2-AAEE53E26BF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17FE5-D9BC-43D7-9AEC-24A1F114E91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78A66-4ED6-4A6F-9991-D7D9FF06C48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D243CB-3054-43F9-B1B8-E9B0A76EDF3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B2E89-69BD-4DFA-92A1-7638BD1DCE5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CD5806-54C7-4962-A4AD-65E6A07F1D5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26631-AB6D-4ADD-A680-0530B81BA0D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4C21CC-CB92-4B89-BF1A-4C1127C01B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BBC154-5BB2-4B5D-BCA3-7D38ECCE556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4" cstate="screen">
              <a:grayscl/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54B86BF-02B9-4C43-BD75-AF7C82DEB2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23.10.2014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F654562-BD25-458F-9F19-0AB975D9075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" dirty="0">
                <a:solidFill>
                  <a:prstClr val="black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9512" y="188640"/>
            <a:ext cx="8784976" cy="6480720"/>
          </a:xfrm>
          <a:prstGeom prst="roundRect">
            <a:avLst/>
          </a:prstGeom>
          <a:blipFill>
            <a:blip r:embed="rId14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hyperlink" Target="http://st-im.kinopoisk.ru/im/kadr/1/1/6/kinopoisk.ru-Konyok-Gorbunok-1163765.jpg" TargetMode="External"/><Relationship Id="rId13" Type="http://schemas.openxmlformats.org/officeDocument/2006/relationships/hyperlink" Target="http://www.stihi.ru/pics/2013/07/27/8261.jpg" TargetMode="External"/><Relationship Id="rId3" Type="http://schemas.openxmlformats.org/officeDocument/2006/relationships/hyperlink" Target="http://hobbitaniya.ru/skazka/skazka5.php" TargetMode="External"/><Relationship Id="rId7" Type="http://schemas.openxmlformats.org/officeDocument/2006/relationships/hyperlink" Target="http://im1-tub-ru.yandex.net/i?id=de79265602a9d3777bfbd0b5645e54ed-94-144&amp;n=21" TargetMode="External"/><Relationship Id="rId12" Type="http://schemas.openxmlformats.org/officeDocument/2006/relationships/hyperlink" Target="http://a1.go33.ru/ic/images/movies/44916/1163761958x552q80.v1378562377.jpg" TargetMode="External"/><Relationship Id="rId17" Type="http://schemas.openxmlformats.org/officeDocument/2006/relationships/hyperlink" Target="http://www.pedsovet.su/_ld/139/57377084.jpg" TargetMode="External"/><Relationship Id="rId2" Type="http://schemas.openxmlformats.org/officeDocument/2006/relationships/hyperlink" Target="http://ollforkids.ru/skazkart/page,2,5056-konek-gorbunok-ppershov-risunki-akokorina1989-g.html" TargetMode="External"/><Relationship Id="rId16" Type="http://schemas.openxmlformats.org/officeDocument/2006/relationships/hyperlink" Target="http://pedsovet.su/load/321-1-0-30233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deti1.orthodoxy-world.com/img/userpic/upload/alb/standalone/i_ESwuEv_bmB_s.jpg" TargetMode="External"/><Relationship Id="rId11" Type="http://schemas.openxmlformats.org/officeDocument/2006/relationships/hyperlink" Target="http://www.segodnya.ua/img/article/1693/19_main.jpg" TargetMode="External"/><Relationship Id="rId5" Type="http://schemas.openxmlformats.org/officeDocument/2006/relationships/hyperlink" Target="http://4put.ru/pictures/max/411/1263719.jpg" TargetMode="External"/><Relationship Id="rId15" Type="http://schemas.openxmlformats.org/officeDocument/2006/relationships/hyperlink" Target="http://allpic.net/images/cqw361aro1oou72s1m53py0hv8_thumb.png" TargetMode="External"/><Relationship Id="rId10" Type="http://schemas.openxmlformats.org/officeDocument/2006/relationships/hyperlink" Target="http://www.dreamtech.ru/images/video/Kadrs/Konek-Gorbunok-2-2ND.jpg" TargetMode="External"/><Relationship Id="rId4" Type="http://schemas.openxmlformats.org/officeDocument/2006/relationships/hyperlink" Target="http://ppt4web.ru/nachalnaja-shkola/p-p-ershov-konjok-gorbunok.html" TargetMode="External"/><Relationship Id="rId9" Type="http://schemas.openxmlformats.org/officeDocument/2006/relationships/hyperlink" Target="http://sovetskiymultik.at.ua/2/konek-gorbunok.1-08-03.205.jpg" TargetMode="External"/><Relationship Id="rId14" Type="http://schemas.openxmlformats.org/officeDocument/2006/relationships/hyperlink" Target="http://www.sovetmultfilm.ru/images/sovetskiy_multfim_koniok1975.JPG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5103674"/>
            <a:ext cx="814393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МБОУ «Верховажская начальная  общеобразовательная школа»</a:t>
            </a:r>
            <a:endParaRPr lang="ru-RU" dirty="0" smtClean="0">
              <a:latin typeface="+mj-lt"/>
              <a:cs typeface="Aharoni" pitchFamily="2" charset="-79"/>
            </a:endParaRP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Команда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Знайки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  1 класс</a:t>
            </a: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Руководитель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педагог-психолог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Верещагина Ирина Владимировна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Тайное становится явным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57200" y="1428736"/>
            <a:ext cx="3186106" cy="50006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выращивали на своем поле братья?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) пшеницу;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Б) репу;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В) картошку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4"/>
          </p:nvPr>
        </p:nvSpPr>
        <p:spPr>
          <a:xfrm>
            <a:off x="3786182" y="1500174"/>
            <a:ext cx="5357817" cy="492922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Сколько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коней, вместе с Коньком горбунком, Иван получил от кобылицы, которая помяла пшеничное поле? 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А) одного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Б) двух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В)  трёх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Тайное становится явным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2844" y="1285860"/>
            <a:ext cx="4352956" cy="484030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Какого героя Ершов описывает так: «на спине с двумя горбами да с аршинными ушами»?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А) конька-горбунка;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Б) Змея Горыныча;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В) царя.</a:t>
            </a:r>
          </a:p>
          <a:p>
            <a:pPr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071546"/>
            <a:ext cx="4495800" cy="505461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Какого приказания царя не было?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А) поймать жар-птицу;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Б) добыть перстень царь-девицы;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В) поймать конька-горбунка.</a:t>
            </a: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Тайное становится явным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85860"/>
            <a:ext cx="4038600" cy="4840303"/>
          </a:xfrm>
        </p:spPr>
        <p:txBody>
          <a:bodyPr>
            <a:noAutofit/>
          </a:bodyPr>
          <a:lstStyle/>
          <a:p>
            <a:pPr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Кто стал счастливым обладателем двух прекрасных коней Ивана?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А) царь-девица;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Б) царь;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Чудо-Юдо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Рыба-кит.</a:t>
            </a:r>
          </a:p>
          <a:p>
            <a:pPr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071546"/>
            <a:ext cx="4038600" cy="505461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Кто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помогал Ивану исполнять все наказы царя?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А) перо жар-птицы;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Б) конёк-горбунок;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Чудо-Юдо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Рыба-кит</a:t>
            </a:r>
          </a:p>
          <a:p>
            <a:pPr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Тайное становится явным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85860"/>
            <a:ext cx="4038600" cy="484030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Что сулит Ивану, по мнению конька-горбунка,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жароптицево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перо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А) славу и богатство;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Б) беды и несчастья;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В) бессмертие.</a:t>
            </a:r>
          </a:p>
          <a:p>
            <a:pPr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214422"/>
            <a:ext cx="4038600" cy="505461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Царь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захотел искупаться в трёх котлах, чтобы:</a:t>
            </a:r>
          </a:p>
          <a:p>
            <a:pPr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А) быть чистым;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Б) стать молодым красавцем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В) умереть от горя.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Правильные ответы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1-В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2-Б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3-Б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4-Б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5-А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6-В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7-А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8-В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9-Б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10-Б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11-Б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12-Б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i="1" dirty="0" smtClean="0"/>
              <a:t>«Сказка </a:t>
            </a:r>
            <a:r>
              <a:rPr lang="ru-RU" sz="2400" i="1" dirty="0"/>
              <a:t>–ложь, да в ней намёк…»</a:t>
            </a:r>
          </a:p>
        </p:txBody>
      </p:sp>
      <p:sp>
        <p:nvSpPr>
          <p:cNvPr id="2051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2858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Сказка мудростью богата,</a:t>
            </a:r>
            <a:b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Скажем сказке: «Приходи»</a:t>
            </a:r>
            <a:b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Это присказка, ребята,</a:t>
            </a:r>
            <a:b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Сказка будет впереди!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</p:txBody>
      </p:sp>
      <p:pic>
        <p:nvPicPr>
          <p:cNvPr id="3" name="Рисунок 3" descr="023272023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5"/>
            <a:ext cx="91440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85039" y="1571612"/>
            <a:ext cx="2658961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28596" y="1071546"/>
            <a:ext cx="8229600" cy="1000132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Часть первая. Начинается сказка сказываться…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928662" y="2143116"/>
            <a:ext cx="4000528" cy="4214841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 горами, за лесами,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 широкими морями,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на небе - на земле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Жил старик в одном селе.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 старинушки три сына: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Старший умный был детина,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Средний сын и так и сяк,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Младший вовсе был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дурак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1026" name="Picture 2" descr="C:\Users\1\Desktop\для презентации сетевой - копия\DSCN18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4572008"/>
            <a:ext cx="3047989" cy="22859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</p:txBody>
      </p:sp>
      <p:pic>
        <p:nvPicPr>
          <p:cNvPr id="4" name="Рисунок 3" descr="8d517603898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3829840"/>
            <a:ext cx="2786082" cy="2917035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357298"/>
            <a:ext cx="3756070" cy="5168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285728"/>
            <a:ext cx="2428892" cy="309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5357818" y="273050"/>
            <a:ext cx="3328982" cy="5853113"/>
          </a:xfrm>
        </p:spPr>
        <p:txBody>
          <a:bodyPr/>
          <a:lstStyle/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Ночь настала; месяц всходит;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Поле всё Иван обходит, </a:t>
            </a:r>
          </a:p>
          <a:p>
            <a:pPr>
              <a:buNone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Озираючись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кругом,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садится под кустом;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Звёзды на небе считает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Да краюшку уплетает.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Вдруг о полночь конь заржал...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Караульщик наш привстал,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Посмотрел под рукавицу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увидел кобылицу.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Кобылица та была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Вся, как зимний снег, бела,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Грива в землю, золотая,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мелки кольца завитая.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</p:txBody>
      </p:sp>
      <p:pic>
        <p:nvPicPr>
          <p:cNvPr id="3" name="Рисунок 3" descr="023272023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5"/>
            <a:ext cx="91440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8d517603898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4" y="3829840"/>
            <a:ext cx="2786082" cy="2917035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58" y="1453970"/>
            <a:ext cx="4214842" cy="5404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0" y="1142984"/>
            <a:ext cx="4495800" cy="4983179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Наконец она устала.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«Ну, Иван, - ему сказала, -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Коль умел ты усидеть,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Так тебе мной и владеть».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</p:txBody>
      </p:sp>
      <p:pic>
        <p:nvPicPr>
          <p:cNvPr id="3" name="Рисунок 3" descr="023272023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5"/>
            <a:ext cx="91440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0" y="1214422"/>
            <a:ext cx="4071934" cy="5143536"/>
          </a:xfrm>
        </p:spPr>
        <p:txBody>
          <a:bodyPr/>
          <a:lstStyle/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Тут конек ему заржал.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«Не тужи, Иван, — сказал, —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Велика беда, не спорю;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Но могу помочь я горю,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Ты на черта не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клепи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Братья коников свели.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Ну, да что болтать пустое,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Будь, Иванушка, в покое.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 меня скорей садись,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Только знай себе держись;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Я хоть росту небольшого,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Да сменю коня другого: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Как пущусь да побегу,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Так и беса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настигу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6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186" y="0"/>
            <a:ext cx="5908814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C:\Users\1\Desktop\для презентации сетевой - копия\DSCN18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4358" y="3970768"/>
            <a:ext cx="3849642" cy="2887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Петр Павлович Ершов </a:t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1815-1869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57200" y="1714488"/>
            <a:ext cx="4040188" cy="485778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русский поэт, прозаик, драматург.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Родился в деревне Безруковой,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Ишимского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уезда,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Тобольской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губернии.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долгу службы его отец много ездил по Сибири, и Петр Павлович хорошо запомнил долгие зимние вечера на ямских станциях и сказки, которые ему рассказывали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люди.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643050"/>
            <a:ext cx="4100478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</p:txBody>
      </p:sp>
      <p:pic>
        <p:nvPicPr>
          <p:cNvPr id="3" name="Рисунок 3" descr="023272023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5"/>
            <a:ext cx="91440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0" y="1142984"/>
            <a:ext cx="3643306" cy="4983179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«Вот уж есть чему дивиться!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Тут лежит перо Жар-птицы,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Но для счастья своего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Не бери себе его.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Много, много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непокою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Принесет оно с собою». 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71868" y="2071678"/>
            <a:ext cx="5572132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</p:txBody>
      </p:sp>
      <p:pic>
        <p:nvPicPr>
          <p:cNvPr id="3" name="Рисунок 3" descr="023272023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5"/>
            <a:ext cx="91440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0" y="1142984"/>
            <a:ext cx="4495800" cy="4983179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… Тут Иван,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Руки в боки, словно пан,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Из-за братьев выступает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И, надувшись, отвечает: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«Эта пара, царь, моя,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хозяин — тоже я». —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«Ну, я пару покупаю;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Продаешь ты?» — «Нет, меняю»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 r="11875"/>
          <a:stretch>
            <a:fillRect/>
          </a:stretch>
        </p:blipFill>
        <p:spPr bwMode="auto">
          <a:xfrm>
            <a:off x="4125512" y="2000240"/>
            <a:ext cx="4804206" cy="3843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</p:txBody>
      </p:sp>
      <p:pic>
        <p:nvPicPr>
          <p:cNvPr id="3" name="Рисунок 3" descr="023272023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5"/>
            <a:ext cx="91440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0" y="1142984"/>
            <a:ext cx="4495800" cy="4983179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Царь отправился назад,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Говорит ему: «Ну, брат,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Пара нашим не дается;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Делать нечего, придется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Во дворце тебе служить;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Будешь в золоте ходить,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красно платье наряжаться,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Словно в масле сыр кататься,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Всю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конюшенну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мою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Я в приказ тебе даю,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14144" y="1928802"/>
            <a:ext cx="5129856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71462"/>
            <a:ext cx="9144000" cy="6858000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</p:txBody>
      </p:sp>
      <p:pic>
        <p:nvPicPr>
          <p:cNvPr id="3" name="Рисунок 3" descr="023272023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5"/>
            <a:ext cx="91440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85720" y="1071546"/>
            <a:ext cx="8229600" cy="1143000"/>
          </a:xfrm>
        </p:spPr>
        <p:txBody>
          <a:bodyPr/>
          <a:lstStyle/>
          <a:p>
            <a:r>
              <a:rPr lang="ru-RU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Часть вторая </a:t>
            </a:r>
            <a:br>
              <a:rPr lang="ru-RU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Скоро сказка сказывается,</a:t>
            </a:r>
            <a:br>
              <a:rPr lang="ru-RU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а не скоро дело делается</a:t>
            </a:r>
            <a:endParaRPr lang="ru-RU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0" y="3000372"/>
            <a:ext cx="4038600" cy="3382955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 узнал, что ты Жар-птицу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нашу царскую светлицу,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Если б вздумал приказать,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Похваляешься достать.</a:t>
            </a:r>
          </a:p>
          <a:p>
            <a:endParaRPr lang="ru-RU" dirty="0"/>
          </a:p>
        </p:txBody>
      </p:sp>
      <p:pic>
        <p:nvPicPr>
          <p:cNvPr id="1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746462" y="2928934"/>
            <a:ext cx="539753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</p:txBody>
      </p:sp>
      <p:pic>
        <p:nvPicPr>
          <p:cNvPr id="3" name="Рисунок 3" descr="023272023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5"/>
            <a:ext cx="91440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0" y="1142984"/>
            <a:ext cx="4495800" cy="4983179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«Что, Иванушка, невесел?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Что головушку повесил?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Говорит ему конек: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«Велика беда, не спорю;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Но могу помочь я горю».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" name="Picture 7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055002" y="1500174"/>
            <a:ext cx="5088998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 descr="C:\Users\1\Desktop\для презентации сетевой - копия\DSCN18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4286256"/>
            <a:ext cx="3357586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</p:txBody>
      </p:sp>
      <p:pic>
        <p:nvPicPr>
          <p:cNvPr id="3" name="Рисунок 3" descr="023272023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5"/>
            <a:ext cx="91440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8d517603898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4" y="3829840"/>
            <a:ext cx="2786082" cy="2917035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0" y="1142984"/>
            <a:ext cx="4786314" cy="4983179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 с собою, под лазейкой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Наш Иван ужом да змейкой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Ко пшену с вином подполз —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Хвать одну из птиц за хвост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 l="1769" t="14151" r="943" b="15094"/>
          <a:stretch>
            <a:fillRect/>
          </a:stretch>
        </p:blipFill>
        <p:spPr bwMode="auto">
          <a:xfrm>
            <a:off x="4357686" y="3286124"/>
            <a:ext cx="4518454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</p:txBody>
      </p:sp>
      <p:pic>
        <p:nvPicPr>
          <p:cNvPr id="3" name="Рисунок 3" descr="023272023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5"/>
            <a:ext cx="91440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0" y="1142984"/>
            <a:ext cx="4786314" cy="5500726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Царь, затрясши бородою: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«Что? Рядиться мне с тобою? —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Закричал он. — Но смотри,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Если ты недели в три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Не достанешь Царь-девицу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нашу царскую светлицу,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клянуся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бородой,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Ты поплатишься со мной: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 правёж — в решетку — на кол!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Вон, холоп!» Иван заплакал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пошел на сеновал,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Где конек его лежал.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143372" y="1000107"/>
            <a:ext cx="4743007" cy="3575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</p:txBody>
      </p:sp>
      <p:pic>
        <p:nvPicPr>
          <p:cNvPr id="3" name="Рисунок 3" descr="023272023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5"/>
            <a:ext cx="91440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357158" y="1000108"/>
            <a:ext cx="5214942" cy="2571768"/>
          </a:xfrm>
        </p:spPr>
        <p:txBody>
          <a:bodyPr/>
          <a:lstStyle/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Вот Иван к царю явился,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Царь к нему оборотился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 сказал ему: «Иван!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Поезжай на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окиян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окияне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том хранится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Перстень, слышь ты, Царь-девицы.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Коль достанешь мне его,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Задарю тебя всего».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5857884" y="1071546"/>
            <a:ext cx="3286116" cy="5054617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Говорит ему царевна: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«Если хочешь взять меня,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То доставь ты мне в три дня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Перстень мой из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окияна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!» —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«Гей! Позвать ко мне Ивана!» —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Царь поспешно закричал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чуть сам не побежал.</a:t>
            </a:r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143380"/>
            <a:ext cx="4419611" cy="2486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</p:txBody>
      </p:sp>
      <p:pic>
        <p:nvPicPr>
          <p:cNvPr id="3" name="Рисунок 3" descr="023272023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5"/>
            <a:ext cx="91440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14282" y="1000108"/>
            <a:ext cx="8229600" cy="1000124"/>
          </a:xfrm>
        </p:spPr>
        <p:txBody>
          <a:bodyPr/>
          <a:lstStyle/>
          <a:p>
            <a:r>
              <a:rPr lang="ru-RU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Часть третья. </a:t>
            </a:r>
            <a:br>
              <a:rPr lang="ru-RU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Доселева</a:t>
            </a:r>
            <a:r>
              <a:rPr lang="ru-RU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Макар огороды копал, а нынче Макар в воеводы попал</a:t>
            </a:r>
            <a:endParaRPr lang="ru-RU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214282" y="2143116"/>
            <a:ext cx="4038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Подъезжая к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окияну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Говорит конек Ивану: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"Ну, Иванушка, смотри,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Вот минутки через три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Мы приедем на поляну -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Прямо к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морю-окияну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Поперек его лежит</a:t>
            </a:r>
          </a:p>
          <a:p>
            <a:pPr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Чудо-юдо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рыба-кит</a:t>
            </a:r>
          </a:p>
          <a:p>
            <a:endParaRPr lang="ru-RU" dirty="0"/>
          </a:p>
        </p:txBody>
      </p:sp>
      <p:pic>
        <p:nvPicPr>
          <p:cNvPr id="11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810227" y="2357430"/>
            <a:ext cx="3333773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4214818"/>
            <a:ext cx="3259924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</p:txBody>
      </p:sp>
      <p:pic>
        <p:nvPicPr>
          <p:cNvPr id="3" name="Рисунок 3" descr="023272023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5"/>
            <a:ext cx="91440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0" y="1142984"/>
            <a:ext cx="4495800" cy="4983179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"Перстень твой, душа, найден, -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Сладкогласно молвил он, -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теперь, примолвить снова,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препятства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никакого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Завтра утром, светик мой,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Обвенчаться мне с тобой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67200" y="2143116"/>
            <a:ext cx="4876800" cy="4371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10"/>
          <p:cNvSpPr>
            <a:spLocks noGrp="1"/>
          </p:cNvSpPr>
          <p:nvPr>
            <p:ph sz="quarter" idx="4"/>
          </p:nvPr>
        </p:nvSpPr>
        <p:spPr>
          <a:xfrm>
            <a:off x="428597" y="4714884"/>
            <a:ext cx="8258204" cy="192882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Кроме «Конька-горбунка» Ершов написал несколько десятков стихотворений, он публиковал стихи, рассказы и драматургические произведения под псевдонимами.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14" name="Содержимое 13"/>
          <p:cNvSpPr>
            <a:spLocks noGrp="1"/>
          </p:cNvSpPr>
          <p:nvPr>
            <p:ph sz="half" idx="2"/>
          </p:nvPr>
        </p:nvSpPr>
        <p:spPr>
          <a:xfrm>
            <a:off x="457200" y="428604"/>
            <a:ext cx="4686304" cy="421484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Петр Павлович учился в Петербургском университете, был директором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тобольской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гимназии.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Он был знаком с А.С. Пушкиным, который прочитав сказку «Конёк-горбунок», с похвалою сказал : «Теперь этот род сочинений можно мне и оставить».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89250"/>
            <a:ext cx="3571900" cy="4482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</p:txBody>
      </p:sp>
      <p:pic>
        <p:nvPicPr>
          <p:cNvPr id="3" name="Рисунок 3" descr="023272023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5"/>
            <a:ext cx="91440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0" y="1142984"/>
            <a:ext cx="5072066" cy="4983179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"Не пойду я за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седова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-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Царь-девица молвит снова. -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Стань, как прежде, молодец,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 тотчас же под венец".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2643182"/>
            <a:ext cx="5087931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</p:txBody>
      </p:sp>
      <p:pic>
        <p:nvPicPr>
          <p:cNvPr id="3" name="Рисунок 3" descr="023272023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5"/>
            <a:ext cx="91440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0" y="1000108"/>
            <a:ext cx="4495800" cy="5072097"/>
          </a:xfrm>
        </p:spPr>
        <p:txBody>
          <a:bodyPr/>
          <a:lstStyle/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Три котла больших поставить</a:t>
            </a: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костры под них сложить.</a:t>
            </a: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Первый надобно налить</a:t>
            </a: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 краев водой студеной,</a:t>
            </a: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 второй - водой вареной,</a:t>
            </a: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 последний - молоком,</a:t>
            </a:r>
          </a:p>
          <a:p>
            <a:pPr algn="ctr">
              <a:buNone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Вскипятя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его ключом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 l="14326" t="4735" r="5859" b="6874"/>
          <a:stretch>
            <a:fillRect/>
          </a:stretch>
        </p:blipFill>
        <p:spPr bwMode="auto">
          <a:xfrm>
            <a:off x="4929190" y="1000108"/>
            <a:ext cx="3929090" cy="5641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 descr="C:\Users\1\Desktop\для презентации сетевой - копия\DSCN1825.JPG"/>
          <p:cNvPicPr>
            <a:picLocks noChangeAspect="1" noChangeArrowheads="1"/>
          </p:cNvPicPr>
          <p:nvPr/>
        </p:nvPicPr>
        <p:blipFill>
          <a:blip r:embed="rId4" cstate="print"/>
          <a:srcRect t="32467"/>
          <a:stretch>
            <a:fillRect/>
          </a:stretch>
        </p:blipFill>
        <p:spPr bwMode="auto">
          <a:xfrm>
            <a:off x="214282" y="4090262"/>
            <a:ext cx="4357718" cy="27677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</p:txBody>
      </p:sp>
      <p:pic>
        <p:nvPicPr>
          <p:cNvPr id="3" name="Рисунок 3" descr="023272023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5"/>
            <a:ext cx="91440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214282" y="1000108"/>
            <a:ext cx="3929090" cy="2114552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Царь велел себя раздеть,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Два раза перекрестился,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Бух в котел - и там сварился!</a:t>
            </a:r>
          </a:p>
          <a:p>
            <a:endParaRPr lang="ru-RU" dirty="0"/>
          </a:p>
        </p:txBody>
      </p:sp>
      <p:pic>
        <p:nvPicPr>
          <p:cNvPr id="9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214678" y="2411009"/>
            <a:ext cx="5929321" cy="4446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</p:txBody>
      </p:sp>
      <p:pic>
        <p:nvPicPr>
          <p:cNvPr id="3" name="Рисунок 3" descr="023272023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5"/>
            <a:ext cx="91440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57200" y="1000108"/>
            <a:ext cx="3829048" cy="4357718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Царь-девица тут встает,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Знак к молчанью подает,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Покрывало поднимает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к прислужникам вещает: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"Царь велел вам долго жить!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 хочу царицей быть.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Люба ль я вам? Отвечайте!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Если люба, то признайте</a:t>
            </a:r>
          </a:p>
          <a:p>
            <a:pPr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Володетелем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всего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супруга моего!"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Тут царица замолчала,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Ивана показала.</a:t>
            </a:r>
          </a:p>
          <a:p>
            <a:endParaRPr lang="ru-RU" sz="1400" dirty="0" smtClean="0"/>
          </a:p>
          <a:p>
            <a:endParaRPr lang="ru-RU" dirty="0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4"/>
          </p:nvPr>
        </p:nvSpPr>
        <p:spPr>
          <a:xfrm>
            <a:off x="4357686" y="2857496"/>
            <a:ext cx="4329114" cy="4000504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"Люба, люба! - все кричат. -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 тебя хоть в самый ад!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Твоего ради талана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Признаем царя Ивана!"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Царь царицу тут берет,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церковь божию ведет,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с невестой молодою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 обходит вкруг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налою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5122" name="Picture 2" descr="C:\Users\1\Desktop\для презентации сетевой - копия\DSCN18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0"/>
            <a:ext cx="2928958" cy="26271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</p:txBody>
      </p:sp>
      <p:pic>
        <p:nvPicPr>
          <p:cNvPr id="3" name="Рисунок 3" descr="023272023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5"/>
            <a:ext cx="91440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8d517603898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4" y="3829840"/>
            <a:ext cx="2786082" cy="2917035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416216"/>
            <a:ext cx="8572528" cy="6441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i="1" dirty="0" smtClean="0"/>
              <a:t>Во дворце же пир горой: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i="1" dirty="0" smtClean="0"/>
              <a:t>Вина льются там рекой;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i="1" dirty="0" smtClean="0"/>
              <a:t>За дубовыми столами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i="1" dirty="0" smtClean="0"/>
              <a:t>Пьют бояре со князьями.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i="1" dirty="0" smtClean="0"/>
              <a:t>Сердцу любо! Я там был,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i="1" dirty="0" smtClean="0"/>
              <a:t>Мед, вино и пиво пил;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i="1" dirty="0" smtClean="0"/>
              <a:t>По усам хоть и бежало,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i="1" dirty="0" smtClean="0"/>
              <a:t>В рот ни капли не попало.</a:t>
            </a:r>
            <a:endParaRPr lang="ru-RU" sz="2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785794"/>
            <a:ext cx="8115328" cy="5340369"/>
          </a:xfrm>
        </p:spPr>
        <p:txBody>
          <a:bodyPr/>
          <a:lstStyle/>
          <a:p>
            <a:pPr>
              <a:buNone/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Иллюстраторы: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Ганичева Катя, Кононова Вера,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Пилицын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Егор, Полежаева Настя, Чертовикова Ксюша, Зобнин Леша, Абросимова Яна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Редакторы: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Чертовикова Ксюша, Зобнин Леша, Абросимова Яна, Полежаева Настя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Сценаристы: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Полежаева Настя, Чертовикова Ксюша, Зобнин Леша, Абросимова Яна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99792" y="548680"/>
            <a:ext cx="36936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Интернет - ресурсы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500034" y="1142984"/>
            <a:ext cx="8258204" cy="5257800"/>
          </a:xfrm>
        </p:spPr>
        <p:txBody>
          <a:bodyPr/>
          <a:lstStyle/>
          <a:p>
            <a:pPr>
              <a:buFont typeface="+mj-lt"/>
              <a:buAutoNum type="arabicPeriod"/>
            </a:pPr>
            <a:r>
              <a:rPr lang="en-US" sz="1600" dirty="0" smtClean="0">
                <a:hlinkClick r:id="rId2"/>
              </a:rPr>
              <a:t>http://ollforkids.ru/skazkart/page,2,5056-konek-gorbunok-ppershov-risunki-akokorina1989-g.html</a:t>
            </a:r>
            <a:endParaRPr lang="ru-RU" sz="1600" dirty="0" smtClean="0"/>
          </a:p>
          <a:p>
            <a:pPr>
              <a:buFont typeface="+mj-lt"/>
              <a:buAutoNum type="arabicPeriod"/>
            </a:pPr>
            <a:r>
              <a:rPr lang="en-US" sz="1600" dirty="0" smtClean="0">
                <a:hlinkClick r:id="rId3"/>
              </a:rPr>
              <a:t>http://hobbitaniya.ru/skazka/skazka5.php</a:t>
            </a:r>
            <a:endParaRPr lang="ru-RU" sz="1600" dirty="0" smtClean="0"/>
          </a:p>
          <a:p>
            <a:pPr>
              <a:buFont typeface="+mj-lt"/>
              <a:buAutoNum type="arabicPeriod"/>
            </a:pPr>
            <a:r>
              <a:rPr lang="en-US" sz="1600" dirty="0" smtClean="0">
                <a:hlinkClick r:id="rId4"/>
              </a:rPr>
              <a:t>http://ppt4web.ru/nachalnaja-shkola/p-p-ershov-konjok-gorbunok.html</a:t>
            </a:r>
            <a:endParaRPr lang="ru-RU" sz="1600" dirty="0" smtClean="0"/>
          </a:p>
          <a:p>
            <a:pPr>
              <a:buFont typeface="+mj-lt"/>
              <a:buAutoNum type="arabicPeriod"/>
            </a:pPr>
            <a:r>
              <a:rPr lang="en-US" sz="1600" dirty="0" smtClean="0">
                <a:hlinkClick r:id="rId5"/>
              </a:rPr>
              <a:t>http://4put.ru/pictures/max/411/1263719.jpg</a:t>
            </a:r>
            <a:endParaRPr lang="ru-RU" sz="1600" dirty="0" smtClean="0"/>
          </a:p>
          <a:p>
            <a:pPr>
              <a:buFont typeface="+mj-lt"/>
              <a:buAutoNum type="arabicPeriod"/>
            </a:pPr>
            <a:r>
              <a:rPr lang="en-US" sz="1600" dirty="0" smtClean="0">
                <a:hlinkClick r:id="rId6"/>
              </a:rPr>
              <a:t>http://deti1.orthodoxy-world.com/img/userpic/upload/alb/standalone/i_ESwuEv_bmB_s.jpg</a:t>
            </a:r>
            <a:endParaRPr lang="ru-RU" sz="16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1600" dirty="0" smtClean="0">
                <a:hlinkClick r:id="rId7"/>
              </a:rPr>
              <a:t>http://im1-tub-ru.yandex.net/i?id=de79265602a9d3777bfbd0b5645e54ed-94-144&amp;n=21</a:t>
            </a:r>
            <a:endParaRPr lang="ru-RU" sz="16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1600" dirty="0" smtClean="0">
                <a:hlinkClick r:id="rId8"/>
              </a:rPr>
              <a:t>http://st-im.kinopoisk.ru/im/kadr/1/1/6/kinopoisk.ru-Konyok-Gorbunok-1163765.jpg</a:t>
            </a:r>
            <a:endParaRPr lang="ru-RU" sz="16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1600" dirty="0" smtClean="0">
                <a:hlinkClick r:id="rId9"/>
              </a:rPr>
              <a:t>http://sovetskiymultik.at.ua/2/konek-gorbunok.1-08-03.205.jpg</a:t>
            </a:r>
            <a:endParaRPr lang="ru-RU" sz="1600" dirty="0" smtClean="0"/>
          </a:p>
          <a:p>
            <a:pPr>
              <a:buFont typeface="+mj-lt"/>
              <a:buAutoNum type="arabicPeriod"/>
            </a:pPr>
            <a:r>
              <a:rPr lang="en-US" sz="1600" dirty="0" smtClean="0">
                <a:hlinkClick r:id="rId10"/>
              </a:rPr>
              <a:t>http://www.dreamtech.ru/images/video/Kadrs/Konek-Gorbunok-2-2ND.jpg</a:t>
            </a:r>
            <a:endParaRPr lang="ru-RU" sz="1600" dirty="0" smtClean="0"/>
          </a:p>
          <a:p>
            <a:pPr>
              <a:buFont typeface="+mj-lt"/>
              <a:buAutoNum type="arabicPeriod"/>
            </a:pPr>
            <a:r>
              <a:rPr lang="en-US" sz="1600" dirty="0" smtClean="0">
                <a:hlinkClick r:id="rId11"/>
              </a:rPr>
              <a:t>http://www.segodnya.ua/img/article/1693/19_main.jpg</a:t>
            </a:r>
            <a:endParaRPr lang="ru-RU" sz="1600" dirty="0" smtClean="0"/>
          </a:p>
          <a:p>
            <a:pPr>
              <a:buFont typeface="+mj-lt"/>
              <a:buAutoNum type="arabicPeriod"/>
            </a:pPr>
            <a:r>
              <a:rPr lang="en-US" sz="1600" dirty="0" smtClean="0">
                <a:hlinkClick r:id="rId12"/>
              </a:rPr>
              <a:t>http://a1.go33.ru/ic/images/movies/44916/1163761958x552q80.v1378562377.jpg</a:t>
            </a:r>
            <a:endParaRPr lang="ru-RU" sz="1600" dirty="0" smtClean="0"/>
          </a:p>
          <a:p>
            <a:pPr>
              <a:buFont typeface="+mj-lt"/>
              <a:buAutoNum type="arabicPeriod"/>
            </a:pPr>
            <a:r>
              <a:rPr lang="en-US" sz="1600" dirty="0" smtClean="0">
                <a:hlinkClick r:id="rId13"/>
              </a:rPr>
              <a:t>http://www.stihi.ru/pics/2013/07/27/8261.jpg</a:t>
            </a:r>
            <a:endParaRPr lang="ru-RU" sz="1600" dirty="0" smtClean="0"/>
          </a:p>
          <a:p>
            <a:pPr>
              <a:buFont typeface="+mj-lt"/>
              <a:buAutoNum type="arabicPeriod"/>
            </a:pPr>
            <a:r>
              <a:rPr lang="en-US" sz="1600" dirty="0" smtClean="0">
                <a:hlinkClick r:id="rId14"/>
              </a:rPr>
              <a:t>http://www.sovetmultfilm.ru/images/sovetskiy_multfim_koniok1975.JPG</a:t>
            </a:r>
            <a:endParaRPr lang="ru-RU" sz="1600" dirty="0" smtClean="0"/>
          </a:p>
          <a:p>
            <a:pPr>
              <a:buFont typeface="+mj-lt"/>
              <a:buAutoNum type="arabicPeriod"/>
            </a:pPr>
            <a:r>
              <a:rPr lang="en-US" sz="1600" dirty="0" smtClean="0">
                <a:hlinkClick r:id="rId15"/>
              </a:rPr>
              <a:t>http://allpic.net/images/cqw361aro1oou72s1m53py0hv8_thumb.png</a:t>
            </a:r>
            <a:endParaRPr lang="ru-RU" sz="1600" dirty="0" smtClean="0"/>
          </a:p>
          <a:p>
            <a:pPr>
              <a:buFont typeface="+mj-lt"/>
              <a:buAutoNum type="arabicPeriod"/>
            </a:pPr>
            <a:r>
              <a:rPr lang="en-US" sz="1600" dirty="0" smtClean="0">
                <a:hlinkClick r:id="rId16"/>
              </a:rPr>
              <a:t>http://pedsovet.su/load/321-1-0-30233</a:t>
            </a:r>
            <a:endParaRPr lang="ru-RU" sz="1600" dirty="0" smtClean="0"/>
          </a:p>
          <a:p>
            <a:pPr>
              <a:buFont typeface="+mj-lt"/>
              <a:buAutoNum type="arabicPeriod"/>
            </a:pPr>
            <a:r>
              <a:rPr lang="en-US" sz="1600" dirty="0" smtClean="0">
                <a:hlinkClick r:id="rId17"/>
              </a:rPr>
              <a:t>http://www.pedsovet.su/_ld/139/57377084.jpg</a:t>
            </a:r>
            <a:endParaRPr lang="ru-RU" sz="1600" dirty="0" smtClean="0"/>
          </a:p>
          <a:p>
            <a:pPr>
              <a:buFont typeface="+mj-lt"/>
              <a:buAutoNum type="arabicPeriod"/>
            </a:pPr>
            <a:endParaRPr lang="ru-RU" sz="1600" dirty="0" smtClean="0"/>
          </a:p>
          <a:p>
            <a:pPr>
              <a:buFont typeface="+mj-lt"/>
              <a:buAutoNum type="arabicPeriod"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500174"/>
            <a:ext cx="3786214" cy="50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857456" y="642918"/>
            <a:ext cx="62865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Памятник П.А. Ершову в Тобольске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«Конёк-Горбунок»</a:t>
            </a:r>
            <a:endParaRPr lang="ru-RU" sz="4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8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42908" y="1500174"/>
            <a:ext cx="3256923" cy="4214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2438925"/>
            <a:ext cx="3214678" cy="44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1928802"/>
            <a:ext cx="2976338" cy="4052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3643306" y="214290"/>
            <a:ext cx="5143504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Конёк-горбунок» — произведение автора, взято народное, почти слово в слово, по сообщению  его самого  из уст рассказчиков, от которых он его слышал; Ершов только привёл его в более стройный вид и местами дополнил. 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3571868" cy="3007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/>
          <a:srcRect l="22500" r="22499"/>
          <a:stretch>
            <a:fillRect/>
          </a:stretch>
        </p:blipFill>
        <p:spPr bwMode="auto">
          <a:xfrm>
            <a:off x="6786578" y="3163150"/>
            <a:ext cx="2018724" cy="369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Прямоугольник 16"/>
          <p:cNvSpPr/>
          <p:nvPr/>
        </p:nvSpPr>
        <p:spPr>
          <a:xfrm>
            <a:off x="1428728" y="3500438"/>
            <a:ext cx="4572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Своеобразный слог, народный юмор, удачные и художественные картины (конный рынок, земский суд у рыб, городничий) доставили этой сказке широкое распространение.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/>
          <a:lstStyle/>
          <a:p>
            <a:r>
              <a:rPr lang="ru-RU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Синквейн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214282" y="857232"/>
            <a:ext cx="8929718" cy="3643338"/>
          </a:xfrm>
        </p:spPr>
        <p:txBody>
          <a:bodyPr/>
          <a:lstStyle/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Конек-Горбунок</a:t>
            </a:r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Находчивый, добрый</a:t>
            </a:r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Спасает, помогает, радует</a:t>
            </a:r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Находит решение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любых проблем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Герой</a:t>
            </a:r>
          </a:p>
          <a:p>
            <a:pPr algn="ctr">
              <a:buNone/>
            </a:pPr>
            <a:endParaRPr lang="ru-RU" sz="40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56570" y="4071942"/>
            <a:ext cx="3687429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Тайное становится явным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57200" y="1857364"/>
            <a:ext cx="4040188" cy="36433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Сколько сыновей было у отца? 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А) один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Б) два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В) три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4"/>
          </p:nvPr>
        </p:nvSpPr>
        <p:spPr>
          <a:xfrm>
            <a:off x="4645025" y="1857364"/>
            <a:ext cx="4213255" cy="40005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Что взял с собой в дозор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Иван-Дурак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А) вилы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Б) малахай и хлеб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В)  топор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Тайное становится явным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57200" y="1428736"/>
            <a:ext cx="4040188" cy="500066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Найдите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имя героя, которого нет в сказке.</a:t>
            </a: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А) Гаврило;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Б) Степан;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В) Данило.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4"/>
          </p:nvPr>
        </p:nvSpPr>
        <p:spPr>
          <a:xfrm>
            <a:off x="4645025" y="1500174"/>
            <a:ext cx="4041775" cy="4929222"/>
          </a:xfrm>
        </p:spPr>
        <p:txBody>
          <a:bodyPr>
            <a:norm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Кого увидел Иван в поле во время своего дозора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А) Змея Горыныча;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Б) жар-птицу;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В) кобылицу.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Фокина Л. П. Шаблон (фон) презентации П. П. Ершов КОНЁК-ГОРБУН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Фокина Л. П. Шаблон (фон) презентации П. П. Ершов КОНЁК-ГОРБУНОК</Template>
  <TotalTime>309</TotalTime>
  <Words>1583</Words>
  <Application>Microsoft Office PowerPoint</Application>
  <PresentationFormat>Экран (4:3)</PresentationFormat>
  <Paragraphs>291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Фокина Л. П. Шаблон (фон) презентации П. П. Ершов КОНЁК-ГОРБУНОК</vt:lpstr>
      <vt:lpstr>Слайд 1</vt:lpstr>
      <vt:lpstr>Петр Павлович Ершов  1815-1869</vt:lpstr>
      <vt:lpstr>Слайд 3</vt:lpstr>
      <vt:lpstr>Слайд 4</vt:lpstr>
      <vt:lpstr>«Конёк-Горбунок»</vt:lpstr>
      <vt:lpstr>Слайд 6</vt:lpstr>
      <vt:lpstr>Синквейн</vt:lpstr>
      <vt:lpstr>Тайное становится явным</vt:lpstr>
      <vt:lpstr>Тайное становится явным</vt:lpstr>
      <vt:lpstr>Тайное становится явным</vt:lpstr>
      <vt:lpstr>Тайное становится явным</vt:lpstr>
      <vt:lpstr>Тайное становится явным</vt:lpstr>
      <vt:lpstr>Тайное становится явным</vt:lpstr>
      <vt:lpstr>Правильные ответы</vt:lpstr>
      <vt:lpstr>Сказка мудростью богата, Скажем сказке: «Приходи» Это присказка, ребята, Сказка будет впереди!</vt:lpstr>
      <vt:lpstr>Часть первая. Начинается сказка сказываться…</vt:lpstr>
      <vt:lpstr>Слайд 17</vt:lpstr>
      <vt:lpstr>Слайд 18</vt:lpstr>
      <vt:lpstr>Слайд 19</vt:lpstr>
      <vt:lpstr>Слайд 20</vt:lpstr>
      <vt:lpstr>Слайд 21</vt:lpstr>
      <vt:lpstr>Слайд 22</vt:lpstr>
      <vt:lpstr>Часть вторая  Скоро сказка сказывается,  а не скоро дело делается</vt:lpstr>
      <vt:lpstr>Слайд 24</vt:lpstr>
      <vt:lpstr>Слайд 25</vt:lpstr>
      <vt:lpstr>Слайд 26</vt:lpstr>
      <vt:lpstr>Слайд 27</vt:lpstr>
      <vt:lpstr>Часть третья.  Доселева Макар огороды копал, а нынче Макар в воеводы попал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8</cp:revision>
  <dcterms:created xsi:type="dcterms:W3CDTF">2014-10-20T10:21:42Z</dcterms:created>
  <dcterms:modified xsi:type="dcterms:W3CDTF">2014-10-23T11:31:50Z</dcterms:modified>
</cp:coreProperties>
</file>