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8" r:id="rId2"/>
    <p:sldId id="256" r:id="rId3"/>
    <p:sldId id="257" r:id="rId4"/>
    <p:sldId id="259" r:id="rId5"/>
    <p:sldId id="263" r:id="rId6"/>
    <p:sldId id="260" r:id="rId7"/>
    <p:sldId id="261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6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FCEA1-5E93-4D29-9928-B0665365E0A1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905B32-C51B-40CE-A488-EE0033BC06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996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05B32-C51B-40CE-A488-EE0033BC064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363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5BE80-8172-4685-85B3-4F93DF5B2442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611F-7F05-475F-A1C2-F564A9AE03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5BE80-8172-4685-85B3-4F93DF5B2442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611F-7F05-475F-A1C2-F564A9AE03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5BE80-8172-4685-85B3-4F93DF5B2442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611F-7F05-475F-A1C2-F564A9AE03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5BE80-8172-4685-85B3-4F93DF5B2442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611F-7F05-475F-A1C2-F564A9AE03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5BE80-8172-4685-85B3-4F93DF5B2442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611F-7F05-475F-A1C2-F564A9AE03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5BE80-8172-4685-85B3-4F93DF5B2442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611F-7F05-475F-A1C2-F564A9AE03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5BE80-8172-4685-85B3-4F93DF5B2442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611F-7F05-475F-A1C2-F564A9AE03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5BE80-8172-4685-85B3-4F93DF5B2442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611F-7F05-475F-A1C2-F564A9AE03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5BE80-8172-4685-85B3-4F93DF5B2442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611F-7F05-475F-A1C2-F564A9AE03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5BE80-8172-4685-85B3-4F93DF5B2442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611F-7F05-475F-A1C2-F564A9AE03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5BE80-8172-4685-85B3-4F93DF5B2442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611F-7F05-475F-A1C2-F564A9AE03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D75BE80-8172-4685-85B3-4F93DF5B2442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513611F-7F05-475F-A1C2-F564A9AE03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my.mail.ru/community/stone-lover/tag/%ec%e0%eb%e0%f5%e8%f2" TargetMode="External"/><Relationship Id="rId3" Type="http://schemas.openxmlformats.org/officeDocument/2006/relationships/hyperlink" Target="http://all-biography.ru/alpha/b/bazhov-pavel-bazhov-pavel" TargetMode="External"/><Relationship Id="rId7" Type="http://schemas.openxmlformats.org/officeDocument/2006/relationships/hyperlink" Target="http://www.liveinternet.ru/users/4373400/post242457432/" TargetMode="External"/><Relationship Id="rId12" Type="http://schemas.openxmlformats.org/officeDocument/2006/relationships/hyperlink" Target="http://hobbitaniya.ru/bajov/bajov24.php" TargetMode="External"/><Relationship Id="rId2" Type="http://schemas.openxmlformats.org/officeDocument/2006/relationships/hyperlink" Target="http://ppt4web.ru/literatura/pavel-petrovich-bazhov-gg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lib2.podelise.ru/docs/16274/index-16767-18.html" TargetMode="External"/><Relationship Id="rId11" Type="http://schemas.openxmlformats.org/officeDocument/2006/relationships/hyperlink" Target="http://&#1103;-&#1084;&#1072;&#1084;&#1072;74.&#1088;&#1092;/main/page/1027/" TargetMode="External"/><Relationship Id="rId5" Type="http://schemas.openxmlformats.org/officeDocument/2006/relationships/hyperlink" Target="http://www.kznportal.ru/o_gorode/nazvaniya_ulits/b/" TargetMode="External"/><Relationship Id="rId10" Type="http://schemas.openxmlformats.org/officeDocument/2006/relationships/hyperlink" Target="http://www.mexmat65.ru/page-pavel-petrovich-bazhov-foto" TargetMode="External"/><Relationship Id="rId4" Type="http://schemas.openxmlformats.org/officeDocument/2006/relationships/hyperlink" Target="http://murzim.ru/" TargetMode="External"/><Relationship Id="rId9" Type="http://schemas.openxmlformats.org/officeDocument/2006/relationships/hyperlink" Target="http://www.rufanbook.ru/news_3378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4904294" cy="3744416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9361040" cy="691276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ru-RU" dirty="0" smtClean="0"/>
          </a:p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</a:t>
            </a:r>
            <a:r>
              <a:rPr lang="ru-RU" sz="3400" b="1" dirty="0" smtClean="0"/>
              <a:t>Сетевой проект</a:t>
            </a:r>
          </a:p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</a:t>
            </a:r>
            <a:r>
              <a:rPr lang="ru-RU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Павел Петрович Бажов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«Серебряное копытце»</a:t>
            </a:r>
          </a:p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ru-RU" b="1" dirty="0" smtClean="0"/>
          </a:p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ru-RU" b="1" dirty="0" smtClean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u="sng" dirty="0" smtClean="0"/>
              <a:t>Выполняла команда  </a:t>
            </a:r>
            <a:r>
              <a:rPr lang="ru-RU" b="1" dirty="0" smtClean="0"/>
              <a:t>«Непоседы»</a:t>
            </a:r>
            <a:r>
              <a:rPr lang="ru-RU" dirty="0" smtClean="0"/>
              <a:t>,</a:t>
            </a:r>
            <a:r>
              <a:rPr lang="ru-RU" b="1" dirty="0" smtClean="0"/>
              <a:t>1 «А» класс</a:t>
            </a:r>
            <a:r>
              <a:rPr lang="ru-RU" dirty="0" smtClean="0"/>
              <a:t>, 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u="sng" dirty="0" smtClean="0"/>
              <a:t>руководитель</a:t>
            </a:r>
            <a:r>
              <a:rPr lang="ru-RU" dirty="0" smtClean="0"/>
              <a:t> - </a:t>
            </a:r>
            <a:r>
              <a:rPr lang="ru-RU" b="1" dirty="0" smtClean="0"/>
              <a:t>Кашинцева Анастасия Андреевна</a:t>
            </a:r>
            <a:r>
              <a:rPr lang="ru-RU" dirty="0"/>
              <a:t> </a:t>
            </a:r>
            <a:br>
              <a:rPr lang="ru-RU" dirty="0"/>
            </a:br>
            <a:r>
              <a:rPr lang="ru-RU" b="1" u="sng" dirty="0" smtClean="0"/>
              <a:t>Адрес</a:t>
            </a:r>
            <a:r>
              <a:rPr lang="ru-RU" b="1" dirty="0" smtClean="0"/>
              <a:t>: </a:t>
            </a:r>
            <a:r>
              <a:rPr lang="ru-RU" dirty="0" smtClean="0"/>
              <a:t>Россия, Вологодская область, село Верховажье,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/>
              <a:t>МБОУ «Верховажская начальная общеобразовательная школа»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018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&amp;Vcy;&amp;scy;&amp;iecy;, &amp;chcy;&amp;tcy;&amp;ocy; &amp;scy;&amp;ocy;&amp;zcy;&amp;dcy;&amp;acy;&amp;ncy;&amp;ocy; &amp;ucy;&amp;mcy;&amp;ocy;&amp;mcy; &amp;Vcy;&amp;scy;&amp;iecy;, &amp;kcy; &amp;chcy;&amp;iecy;&amp;mcy;&amp;ucy; &amp;dcy;&amp;ucy;&amp;shcy;&amp;acy; &amp;scy;&amp;tcy;&amp;rcy;&amp;iecy;&amp;mcy;&amp;icy;&amp;tcy;&amp;scy;&amp;yacy;, &amp;Kcy;&amp;acy;&amp;kcy; &amp;yacy;&amp;ncy;&amp;tcy;&amp;acy;&amp;rcy;&amp;softcy;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36596" y="620688"/>
            <a:ext cx="3270409" cy="4248472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79512" y="260648"/>
            <a:ext cx="8496943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tabLst/>
              <a:defRPr/>
            </a:pPr>
            <a:r>
              <a:rPr kumimoji="0" lang="ru-RU" sz="4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«Серебряное копытце»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tabLst/>
              <a:defRPr/>
            </a:pPr>
            <a:r>
              <a:rPr lang="ru-RU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Викторина</a:t>
            </a:r>
            <a:endParaRPr kumimoji="0" lang="ru-RU" sz="2400" b="1" i="1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412776"/>
            <a:ext cx="66602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4. О чём Дарёнка просила рассказать </a:t>
            </a:r>
          </a:p>
          <a:p>
            <a:r>
              <a:rPr lang="ru-RU" b="1" dirty="0" err="1" smtClean="0"/>
              <a:t>Кокованю</a:t>
            </a:r>
            <a:r>
              <a:rPr lang="ru-RU" b="1" dirty="0" smtClean="0"/>
              <a:t> после каждой сказки?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 своих родителях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 лесных жителях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 его молодости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 козлике - серебряном копытце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212976"/>
            <a:ext cx="51125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5. Из-под какого копытца у козлика вылетали драгоценные камни?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Правого переднего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Левого переднего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Правого заднего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Левого заднего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4869160"/>
            <a:ext cx="61206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6. Чем Серебряное копытце отличался от других лесных козликов?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Он не менял свой цвет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Он умел разговаривать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Он всегда был с рожками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Он не имел хвоста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&amp;Vcy;&amp;scy;&amp;iecy;, &amp;chcy;&amp;tcy;&amp;ocy; &amp;scy;&amp;ocy;&amp;zcy;&amp;dcy;&amp;acy;&amp;ncy;&amp;ocy; &amp;ucy;&amp;mcy;&amp;ocy;&amp;mcy; &amp;Vcy;&amp;scy;&amp;iecy;, &amp;kcy; &amp;chcy;&amp;iecy;&amp;mcy;&amp;ucy; &amp;dcy;&amp;ucy;&amp;shcy;&amp;acy; &amp;scy;&amp;tcy;&amp;rcy;&amp;iecy;&amp;mcy;&amp;icy;&amp;tcy;&amp;scy;&amp;yacy;, &amp;Kcy;&amp;acy;&amp;kcy; &amp;yacy;&amp;ncy;&amp;tcy;&amp;acy;&amp;rcy;&amp;softcy;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1166" y="620688"/>
            <a:ext cx="3325839" cy="4320480"/>
          </a:xfrm>
          <a:prstGeom prst="rect">
            <a:avLst/>
          </a:prstGeom>
          <a:noFill/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179512" y="260648"/>
            <a:ext cx="8496943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tabLst/>
              <a:defRPr/>
            </a:pPr>
            <a:r>
              <a:rPr kumimoji="0" lang="ru-RU" sz="4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«Серебряное копытце»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tabLst/>
              <a:defRPr/>
            </a:pPr>
            <a:r>
              <a:rPr lang="ru-RU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Викторина</a:t>
            </a:r>
            <a:endParaRPr kumimoji="0" lang="ru-RU" sz="2400" b="1" i="1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484784"/>
            <a:ext cx="56166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7. Какие рожки были у Серебряного копытца?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На три веточки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На пять веточек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Один рог на три веточки, другой - на пять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На шесть веточек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996952"/>
            <a:ext cx="69847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8. Чем Дарёнка хотела поймать </a:t>
            </a:r>
          </a:p>
          <a:p>
            <a:r>
              <a:rPr lang="ru-RU" b="1" dirty="0" smtClean="0"/>
              <a:t>Серебряное копытце?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Голыми руками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Капканом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Верёвкой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Сетью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4656999"/>
            <a:ext cx="66967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9.Какие камни стали находить в лугах?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Сапфиры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Алмазы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Аметисты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Хризолиты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79512" y="260648"/>
            <a:ext cx="8496943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«Серебряное копытце» - что</a:t>
            </a:r>
            <a:r>
              <a:rPr kumimoji="0" lang="ru-RU" sz="28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за животное?</a:t>
            </a: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Рисунок 2" descr="image09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836712"/>
            <a:ext cx="3168352" cy="2942041"/>
          </a:xfrm>
          <a:prstGeom prst="rect">
            <a:avLst/>
          </a:prstGeom>
        </p:spPr>
      </p:pic>
      <p:pic>
        <p:nvPicPr>
          <p:cNvPr id="4" name="Рисунок 3" descr="red-deer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052736"/>
            <a:ext cx="4200467" cy="2520280"/>
          </a:xfrm>
          <a:prstGeom prst="rect">
            <a:avLst/>
          </a:prstGeom>
        </p:spPr>
      </p:pic>
      <p:sp>
        <p:nvSpPr>
          <p:cNvPr id="5" name="Текст 5"/>
          <p:cNvSpPr txBox="1">
            <a:spLocks/>
          </p:cNvSpPr>
          <p:nvPr/>
        </p:nvSpPr>
        <p:spPr>
          <a:xfrm>
            <a:off x="4644008" y="3789040"/>
            <a:ext cx="4041775" cy="654843"/>
          </a:xfrm>
          <a:prstGeom prst="rect">
            <a:avLst/>
          </a:prstGeom>
        </p:spPr>
        <p:txBody>
          <a:bodyPr/>
          <a:lstStyle/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Благородный олень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Текст 3"/>
          <p:cNvSpPr txBox="1">
            <a:spLocks/>
          </p:cNvSpPr>
          <p:nvPr/>
        </p:nvSpPr>
        <p:spPr>
          <a:xfrm>
            <a:off x="251520" y="3933056"/>
            <a:ext cx="4040188" cy="659352"/>
          </a:xfrm>
          <a:prstGeom prst="rect">
            <a:avLst/>
          </a:prstGeom>
        </p:spPr>
        <p:txBody>
          <a:bodyPr/>
          <a:lstStyle/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Сибирская косуля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4"/>
          <p:cNvSpPr txBox="1">
            <a:spLocks/>
          </p:cNvSpPr>
          <p:nvPr/>
        </p:nvSpPr>
        <p:spPr>
          <a:xfrm>
            <a:off x="323528" y="4581128"/>
            <a:ext cx="4320480" cy="1843094"/>
          </a:xfrm>
          <a:prstGeom prst="rect">
            <a:avLst/>
          </a:prstGeom>
        </p:spPr>
        <p:txBody>
          <a:bodyPr/>
          <a:lstStyle/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Размер: маленький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олень.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Рожки: не более 2-3 отростков</a:t>
            </a:r>
          </a:p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Сбрасывает рога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осенью.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6"/>
          <p:cNvSpPr txBox="1">
            <a:spLocks/>
          </p:cNvSpPr>
          <p:nvPr/>
        </p:nvSpPr>
        <p:spPr>
          <a:xfrm>
            <a:off x="4572000" y="4437112"/>
            <a:ext cx="4392488" cy="2057408"/>
          </a:xfrm>
          <a:prstGeom prst="rect">
            <a:avLst/>
          </a:prstGeom>
        </p:spPr>
        <p:txBody>
          <a:bodyPr/>
          <a:lstStyle/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Размер: средний и крупный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олень.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Рога: от 5 и более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отростков.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Всю зиму ходит в рогах, сбрасывает рога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весной.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&amp;Dcy;&amp;iecy;&amp;tcy;&amp;icy; &amp;pcy;&amp;icy;&amp;shcy;&amp;ucy;&amp;tcy; &amp;scy;&amp;kcy;&amp;acy;&amp;zcy;&amp;k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330" y="1180227"/>
            <a:ext cx="3931489" cy="2952328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51520" y="260648"/>
            <a:ext cx="8229600" cy="928670"/>
          </a:xfrm>
          <a:prstGeom prst="rect">
            <a:avLst/>
          </a:prstGeom>
        </p:spPr>
        <p:txBody>
          <a:bodyPr/>
          <a:lstStyle/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tabLst/>
              <a:defRPr/>
            </a:pPr>
            <a:r>
              <a:rPr kumimoji="0" lang="ru-RU" sz="4600" b="1" i="1" u="none" strike="noStrike" kern="1200" cap="none" spc="0" normalizeH="0" baseline="0" noProof="0" dirty="0" smtClean="0">
                <a:ln>
                  <a:noFill/>
                </a:ln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Особенный козлик…</a:t>
            </a:r>
            <a:endParaRPr kumimoji="0" lang="ru-RU" sz="4600" b="1" i="1" u="none" strike="noStrike" kern="1200" cap="none" spc="0" normalizeH="0" baseline="0" noProof="0" dirty="0">
              <a:ln>
                <a:noFill/>
              </a:ln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708920"/>
            <a:ext cx="457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В той местности, которая описана в сказе, дикими козликами называли и косуль, и оленей, так как и те, и другие имели рога.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9" name="Picture 13" descr="&amp;Scy;&amp;kcy;&amp;acy;&amp;zcy;&amp;ycy; &amp;Bcy;&amp;acy;&amp;zhcy;&amp;ocy;&amp;vcy;&amp;acy; - &amp;Bcy;&amp;acy;&amp;zhcy;&amp;ocy;&amp;vcy; - &amp;Fcy;&amp;ocy;&amp;tcy;&amp;ocy; &amp;pcy;&amp;ocy; &amp;lcy;&amp;icy;&amp;tcy;&amp;iecy;&amp;rcy;&amp;acy;&amp;tcy;&amp;ucy;&amp;rcy;&amp;ie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4392488" cy="5516391"/>
          </a:xfrm>
          <a:prstGeom prst="rect">
            <a:avLst/>
          </a:prstGeom>
          <a:noFill/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251520" y="260648"/>
            <a:ext cx="8640960" cy="928670"/>
          </a:xfrm>
          <a:prstGeom prst="rect">
            <a:avLst/>
          </a:prstGeom>
        </p:spPr>
        <p:txBody>
          <a:bodyPr/>
          <a:lstStyle/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Добро пожаловать</a:t>
            </a:r>
            <a:r>
              <a:rPr kumimoji="0" lang="ru-RU" sz="4000" b="1" i="1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в сказку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9700" name="Picture 4" descr="E:\для презентации сетевой\DSCN18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789040"/>
            <a:ext cx="3576398" cy="2682298"/>
          </a:xfrm>
          <a:prstGeom prst="rect">
            <a:avLst/>
          </a:prstGeom>
          <a:noFill/>
        </p:spPr>
      </p:pic>
      <p:pic>
        <p:nvPicPr>
          <p:cNvPr id="7" name="Picture 3" descr="E:\для презентации сетевой\DSCN1830.JPG"/>
          <p:cNvPicPr>
            <a:picLocks noChangeAspect="1" noChangeArrowheads="1"/>
          </p:cNvPicPr>
          <p:nvPr/>
        </p:nvPicPr>
        <p:blipFill>
          <a:blip r:embed="rId4" cstate="print"/>
          <a:srcRect l="4326" t="4851" r="5113" b="16400"/>
          <a:stretch>
            <a:fillRect/>
          </a:stretch>
        </p:blipFill>
        <p:spPr bwMode="auto">
          <a:xfrm>
            <a:off x="4860032" y="1196752"/>
            <a:ext cx="3643605" cy="237626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7140" y="3506911"/>
            <a:ext cx="11849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/>
              <a:t>Глызин Артём</a:t>
            </a:r>
            <a:endParaRPr lang="ru-RU" sz="1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341780" y="6466713"/>
            <a:ext cx="14943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/>
              <a:t>Лапочкина Ульяна</a:t>
            </a:r>
            <a:endParaRPr lang="ru-RU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1520" y="260648"/>
            <a:ext cx="8640960" cy="928670"/>
          </a:xfrm>
          <a:prstGeom prst="rect">
            <a:avLst/>
          </a:prstGeom>
        </p:spPr>
        <p:txBody>
          <a:bodyPr/>
          <a:lstStyle/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Добро пожаловать</a:t>
            </a:r>
            <a:r>
              <a:rPr kumimoji="0" lang="ru-RU" sz="4000" b="1" i="1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в сказку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1" descr="E:\для презентации сетевой\DSCN18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052736"/>
            <a:ext cx="3059832" cy="2294874"/>
          </a:xfrm>
          <a:prstGeom prst="rect">
            <a:avLst/>
          </a:prstGeom>
          <a:noFill/>
        </p:spPr>
      </p:pic>
      <p:pic>
        <p:nvPicPr>
          <p:cNvPr id="30726" name="Picture 6" descr="E:\для презентации сетевой\DSCN1822.JPG"/>
          <p:cNvPicPr>
            <a:picLocks noChangeAspect="1" noChangeArrowheads="1"/>
          </p:cNvPicPr>
          <p:nvPr/>
        </p:nvPicPr>
        <p:blipFill>
          <a:blip r:embed="rId3" cstate="print"/>
          <a:srcRect t="4851"/>
          <a:stretch>
            <a:fillRect/>
          </a:stretch>
        </p:blipFill>
        <p:spPr bwMode="auto">
          <a:xfrm>
            <a:off x="3995936" y="3933056"/>
            <a:ext cx="3162636" cy="2256921"/>
          </a:xfrm>
          <a:prstGeom prst="rect">
            <a:avLst/>
          </a:prstGeom>
          <a:noFill/>
        </p:spPr>
      </p:pic>
      <p:pic>
        <p:nvPicPr>
          <p:cNvPr id="30730" name="Picture 10" descr="&amp;Vcy;&amp;scy;&amp;iecy;, &amp;chcy;&amp;tcy;&amp;ocy; &amp;scy;&amp;ocy;&amp;zcy;&amp;dcy;&amp;acy;&amp;ncy;&amp;ocy; &amp;ucy;&amp;mcy;&amp;ocy;&amp;mcy; &amp;Vcy;&amp;scy;&amp;iecy;, &amp;kcy; &amp;chcy;&amp;iecy;&amp;mcy;&amp;ucy; &amp;dcy;&amp;ucy;&amp;shcy;&amp;acy; &amp;scy;&amp;tcy;&amp;rcy;&amp;iecy;&amp;mcy;&amp;icy;&amp;tcy;&amp;scy;&amp;yacy;, &amp;Kcy;&amp;acy;&amp;kcy; &amp;yacy;&amp;ncy;&amp;tcy;&amp;acy;&amp;rcy;&amp;softcy;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124744"/>
            <a:ext cx="3562350" cy="5314926"/>
          </a:xfrm>
          <a:prstGeom prst="rect">
            <a:avLst/>
          </a:prstGeom>
          <a:noFill/>
        </p:spPr>
      </p:pic>
      <p:pic>
        <p:nvPicPr>
          <p:cNvPr id="15" name="Picture 5" descr="E:\для презентации сетевой\DSCN181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59" y="2609528"/>
            <a:ext cx="2880321" cy="216024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067944" y="3332252"/>
            <a:ext cx="12394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/>
              <a:t>Антуфьев Егор</a:t>
            </a:r>
            <a:endParaRPr lang="ru-RU" sz="1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232574" y="4767288"/>
            <a:ext cx="16770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/>
              <a:t>Хамалинская Полина</a:t>
            </a:r>
            <a:endParaRPr lang="ru-RU" sz="1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42836" y="6198674"/>
            <a:ext cx="10791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/>
              <a:t>Бунина Анна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51520" y="260648"/>
            <a:ext cx="8640960" cy="928670"/>
          </a:xfrm>
          <a:prstGeom prst="rect">
            <a:avLst/>
          </a:prstGeom>
        </p:spPr>
        <p:txBody>
          <a:bodyPr/>
          <a:lstStyle/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Добро пожаловать</a:t>
            </a:r>
            <a:r>
              <a:rPr kumimoji="0" lang="ru-RU" sz="4000" b="1" i="1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в сказку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2770" name="Picture 2" descr="E:\для презентации сетевой\DSCN18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980728"/>
            <a:ext cx="2747797" cy="2060848"/>
          </a:xfrm>
          <a:prstGeom prst="rect">
            <a:avLst/>
          </a:prstGeom>
          <a:noFill/>
        </p:spPr>
      </p:pic>
      <p:pic>
        <p:nvPicPr>
          <p:cNvPr id="32771" name="Picture 3" descr="E:\для презентации сетевой\DSCN1827.JPG"/>
          <p:cNvPicPr>
            <a:picLocks noChangeAspect="1" noChangeArrowheads="1"/>
          </p:cNvPicPr>
          <p:nvPr/>
        </p:nvPicPr>
        <p:blipFill>
          <a:blip r:embed="rId3" cstate="print"/>
          <a:srcRect t="6951"/>
          <a:stretch>
            <a:fillRect/>
          </a:stretch>
        </p:blipFill>
        <p:spPr bwMode="auto">
          <a:xfrm>
            <a:off x="323528" y="3356992"/>
            <a:ext cx="2571750" cy="3190664"/>
          </a:xfrm>
          <a:prstGeom prst="rect">
            <a:avLst/>
          </a:prstGeom>
          <a:noFill/>
        </p:spPr>
      </p:pic>
      <p:pic>
        <p:nvPicPr>
          <p:cNvPr id="32773" name="Picture 5" descr="&amp;Scy;&amp;iecy;&amp;rcy;&amp;iecy;&amp;bcy;&amp;rcy;&amp;yacy;&amp;ncy;&amp;ocy;&amp;iecy; &amp;kcy;&amp;ocy;&amp;pcy;&amp;ycy;&amp;tcy;&amp;tscy;&amp;iecy; &amp;Vcy;&amp;ocy;&amp;scy;&amp;pcy;&amp;icy;&amp;tcy;&amp;acy;&amp;tcy;&amp;iecy;&amp;lcy;&amp;yacy;&amp;m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980728"/>
            <a:ext cx="4176464" cy="351136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427984" y="3933056"/>
            <a:ext cx="47160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"Тот козел особенный. У него на правой передней ноге ...</a:t>
            </a:r>
          </a:p>
          <a:p>
            <a:r>
              <a:rPr lang="ru-RU" b="1" dirty="0" smtClean="0"/>
              <a:t> В каком месте топнет ... - там и появится дорогой камень. </a:t>
            </a:r>
          </a:p>
          <a:p>
            <a:r>
              <a:rPr lang="ru-RU" b="1" dirty="0" smtClean="0"/>
              <a:t>Раз топнет - один камень, два топнет - два камня, </a:t>
            </a:r>
          </a:p>
          <a:p>
            <a:r>
              <a:rPr lang="ru-RU" b="1" dirty="0" smtClean="0"/>
              <a:t>а где ножкой бить станет - там груда дорогих камней." 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13502" y="3013340"/>
            <a:ext cx="9877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/>
              <a:t>Бабаян Айк</a:t>
            </a:r>
            <a:endParaRPr lang="ru-RU" sz="1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609403" y="6502914"/>
            <a:ext cx="13436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/>
              <a:t>Абросимова Яна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188640"/>
            <a:ext cx="889317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88925"/>
            <a:r>
              <a:rPr lang="ru-RU" sz="2000" dirty="0"/>
              <a:t>     Образы сказочных героев Бажова нашли большой отклик во многих видах искусства: театр и кино, станковое и монументальное искусство, скульптура и мелкая пластика, декоративно-прикладное творчество.</a:t>
            </a:r>
          </a:p>
          <a:p>
            <a:pPr indent="288925"/>
            <a:r>
              <a:rPr lang="ru-RU" sz="2000" dirty="0"/>
              <a:t>     Герои уральских сказов представлены в камне, чугуне и фарфоре, в мозаичных панно и чеканке по металлу, декоративной росписи и ювелирных изделиях. </a:t>
            </a:r>
          </a:p>
          <a:p>
            <a:pPr indent="288925"/>
            <a:r>
              <a:rPr lang="ru-RU" sz="2000" dirty="0"/>
              <a:t>     Сказы Павла Петровича Бажова так умны и так красивы, что композиторы сочиняют к ним музыку, художники рисуют иллюстрации. </a:t>
            </a:r>
          </a:p>
        </p:txBody>
      </p:sp>
      <p:pic>
        <p:nvPicPr>
          <p:cNvPr id="33798" name="Picture 6" descr="&amp;Tcy;&amp;iecy;&amp;acy;&amp;tcy;&amp;rcy; &quot;&amp;ncy;&amp;acy; &amp;Ncy;&amp;iecy;&amp;vcy;&amp;iecy;&quot; :: &amp;KHcy;&amp;Ocy;&amp;Zcy;&amp;YAcy;&amp;Jcy;&amp;Kcy;&amp;Acy; &amp;Mcy;&amp;IEcy;&amp;Dcy;&amp;Ncy;&amp;Ocy;&amp;Jcy; &amp;Gcy;&amp;Ocy;&amp;Rcy;&amp;Y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741036"/>
            <a:ext cx="3240360" cy="2160240"/>
          </a:xfrm>
          <a:prstGeom prst="rect">
            <a:avLst/>
          </a:prstGeom>
          <a:noFill/>
        </p:spPr>
      </p:pic>
      <p:pic>
        <p:nvPicPr>
          <p:cNvPr id="33800" name="Picture 8" descr="&amp;Ucy;&amp;gcy;&amp;ocy;&amp;lcy;&amp;ocy;&amp;kcy; &amp;scy;&amp;kcy;&amp;ucy;&amp;lcy;&amp;softcy;&amp;pcy;&amp;tcy;&amp;ucy;&amp;rcy; &amp;pcy;&amp;ocy; &amp;mcy;&amp;ocy;&amp;tcy;&amp;icy;&amp;vcy;&amp;acy;&amp;mcy; &amp;scy;&amp;kcy;&amp;acy;&amp;zcy;&amp;ocy;&amp;vcy; &amp;Bcy;&amp;acy;&amp;zhcy;&amp;ocy;&amp;vcy;&amp;acy; - &amp;Mcy;&amp;ocy;&amp;scy;&amp;kcy;&amp;vcy;&amp;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2996952"/>
            <a:ext cx="1512168" cy="2700300"/>
          </a:xfrm>
          <a:prstGeom prst="rect">
            <a:avLst/>
          </a:prstGeom>
          <a:noFill/>
        </p:spPr>
      </p:pic>
      <p:pic>
        <p:nvPicPr>
          <p:cNvPr id="33802" name="Picture 10" descr="&amp;Kcy;&amp;ncy;&amp;icy;&amp;gcy;&amp;acy; &quot;&amp;Scy;&amp;iecy;&amp;rcy;&amp;iecy;&amp;bcy;&amp;rcy;&amp;yacy;&amp;ncy;&amp;ocy;&amp;iecy; &amp;kcy;&amp;ocy;&amp;pcy;&amp;ycy;&amp;tcy;&amp;tscy;&amp;iecy;&quot; - &amp;Pcy;&amp;acy;&amp;vcy;&amp;iecy;&amp;lcy; &amp;Bcy;&amp;acy;&amp;zhcy;&amp;ocy;&amp;vcy;. &amp;Kcy;&amp;ucy;&amp;pcy;&amp;icy;&amp;tcy;&amp;softcy; &amp;kcy;&amp;ncy;&amp;icy;&amp;gcy;&amp;ucy;, &amp;chcy;&amp;icy;&amp;tcy;&amp;acy;&amp;tcy;&amp;softcy; &amp;rcy;&amp;iecy;&amp;tscy;&amp;iecy;&amp;ncy;&amp;zcy;&amp;icy;&amp;icy; ISBN 978-5-89537-905-9 &amp;Lcy;&amp;acy;&amp;bcy;&amp;icy;&amp;rcy;&amp;icy;&amp;ncy;&amp;t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110" y="3284984"/>
            <a:ext cx="2053959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3507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Источники информации</a:t>
            </a:r>
            <a:endParaRPr lang="ru-RU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556792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ppt4web.ru/literatura/pavel-petrovich-bazhov-gg.html</a:t>
            </a: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941029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2.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all-biography.ru/alpha/b/bazhov-pavel-bazhov-pavel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2310361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3. </a:t>
            </a:r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://murzim.ru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2708920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4. </a:t>
            </a:r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://www.kznportal.ru/o_gorode/nazvaniya_ulits/b</a:t>
            </a:r>
            <a:r>
              <a:rPr lang="en-US" dirty="0" smtClean="0">
                <a:hlinkClick r:id="rId5"/>
              </a:rPr>
              <a:t>/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068960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5. </a:t>
            </a:r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</a:t>
            </a:r>
            <a:r>
              <a:rPr lang="en-US" dirty="0" smtClean="0">
                <a:hlinkClick r:id="rId6"/>
              </a:rPr>
              <a:t>lib2.podelise.ru/docs/16274/index-16767-18.html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3501008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6. </a:t>
            </a:r>
            <a:r>
              <a:rPr lang="en-US" dirty="0" smtClean="0">
                <a:hlinkClick r:id="rId7"/>
              </a:rPr>
              <a:t>http</a:t>
            </a:r>
            <a:r>
              <a:rPr lang="en-US" dirty="0">
                <a:hlinkClick r:id="rId7"/>
              </a:rPr>
              <a:t>://www.liveinternet.ru/users/4373400/post242457432</a:t>
            </a:r>
            <a:r>
              <a:rPr lang="en-US" dirty="0" smtClean="0">
                <a:hlinkClick r:id="rId7"/>
              </a:rPr>
              <a:t>/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3861048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7. </a:t>
            </a:r>
            <a:r>
              <a:rPr lang="en-US" dirty="0" smtClean="0">
                <a:hlinkClick r:id="rId8"/>
              </a:rPr>
              <a:t>http</a:t>
            </a:r>
            <a:r>
              <a:rPr lang="en-US" dirty="0">
                <a:hlinkClick r:id="rId8"/>
              </a:rPr>
              <a:t>://my.mail.ru/community/stone-lover/tag/%</a:t>
            </a:r>
            <a:r>
              <a:rPr lang="en-US" dirty="0" smtClean="0">
                <a:hlinkClick r:id="rId8"/>
              </a:rPr>
              <a:t>ec%e0%eb%e0%f5%e8%f2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4581128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9. </a:t>
            </a:r>
            <a:r>
              <a:rPr lang="en-US" dirty="0" smtClean="0">
                <a:hlinkClick r:id="rId9"/>
              </a:rPr>
              <a:t>http</a:t>
            </a:r>
            <a:r>
              <a:rPr lang="en-US" dirty="0">
                <a:hlinkClick r:id="rId9"/>
              </a:rPr>
              <a:t>://</a:t>
            </a:r>
            <a:r>
              <a:rPr lang="en-US" dirty="0" smtClean="0">
                <a:hlinkClick r:id="rId9"/>
              </a:rPr>
              <a:t>www.rufanbook.ru/news_3378.html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4221088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8. </a:t>
            </a:r>
            <a:r>
              <a:rPr lang="en-US" dirty="0" smtClean="0">
                <a:hlinkClick r:id="rId10"/>
              </a:rPr>
              <a:t>http</a:t>
            </a:r>
            <a:r>
              <a:rPr lang="en-US" dirty="0">
                <a:hlinkClick r:id="rId10"/>
              </a:rPr>
              <a:t>://</a:t>
            </a:r>
            <a:r>
              <a:rPr lang="en-US" dirty="0" smtClean="0">
                <a:hlinkClick r:id="rId10"/>
              </a:rPr>
              <a:t>www.mexmat65.ru/page-pavel-petrovich-bazhov-foto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4941168"/>
            <a:ext cx="55446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10. </a:t>
            </a:r>
            <a:r>
              <a:rPr lang="en-US" dirty="0" smtClean="0">
                <a:hlinkClick r:id="rId11"/>
              </a:rPr>
              <a:t>http</a:t>
            </a:r>
            <a:r>
              <a:rPr lang="en-US" dirty="0">
                <a:hlinkClick r:id="rId11"/>
              </a:rPr>
              <a:t>://</a:t>
            </a:r>
            <a:r>
              <a:rPr lang="ru-RU" dirty="0">
                <a:hlinkClick r:id="rId11"/>
              </a:rPr>
              <a:t>я-мама74.рф/</a:t>
            </a:r>
            <a:r>
              <a:rPr lang="en-US" dirty="0">
                <a:hlinkClick r:id="rId11"/>
              </a:rPr>
              <a:t>main/page/1027</a:t>
            </a:r>
            <a:r>
              <a:rPr lang="en-US" dirty="0" smtClean="0">
                <a:hlinkClick r:id="rId11"/>
              </a:rPr>
              <a:t>/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55576" y="5373216"/>
            <a:ext cx="54726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11. </a:t>
            </a:r>
            <a:r>
              <a:rPr lang="en-US" dirty="0" smtClean="0">
                <a:hlinkClick r:id="rId12"/>
              </a:rPr>
              <a:t>http://</a:t>
            </a:r>
            <a:r>
              <a:rPr lang="en-US" dirty="0" smtClean="0">
                <a:hlinkClick r:id="rId12"/>
              </a:rPr>
              <a:t>hobbitaniya.ru/bajov/bajov24.php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795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693" y="291463"/>
            <a:ext cx="5633761" cy="428966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725144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600" i="1" dirty="0" smtClean="0">
                <a:solidFill>
                  <a:schemeClr val="tx1"/>
                </a:solidFill>
                <a:effectLst/>
              </a:rPr>
              <a:t>Павел Петрович</a:t>
            </a:r>
            <a:r>
              <a:rPr lang="ru-RU" sz="3600" i="1" dirty="0">
                <a:solidFill>
                  <a:schemeClr val="tx1"/>
                </a:solidFill>
                <a:effectLst/>
              </a:rPr>
              <a:t> </a:t>
            </a:r>
            <a:r>
              <a:rPr lang="ru-RU" sz="3600" i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600" i="1" dirty="0" smtClean="0">
                <a:solidFill>
                  <a:schemeClr val="tx1"/>
                </a:solidFill>
                <a:effectLst/>
              </a:rPr>
            </a:br>
            <a:r>
              <a:rPr lang="ru-RU" sz="3600" i="1" dirty="0" smtClean="0">
                <a:solidFill>
                  <a:schemeClr val="tx1"/>
                </a:solidFill>
                <a:effectLst/>
              </a:rPr>
              <a:t>Бажов</a:t>
            </a:r>
            <a:br>
              <a:rPr lang="ru-RU" sz="3600" i="1" dirty="0" smtClean="0">
                <a:solidFill>
                  <a:schemeClr val="tx1"/>
                </a:solidFill>
                <a:effectLst/>
              </a:rPr>
            </a:br>
            <a:r>
              <a:rPr lang="ru-RU" sz="3600" i="1" dirty="0">
                <a:solidFill>
                  <a:schemeClr val="tx1"/>
                </a:solidFill>
                <a:effectLst/>
              </a:rPr>
              <a:t> (1879–1950)</a:t>
            </a:r>
            <a:r>
              <a:rPr lang="ru-RU" sz="3600" i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600" i="1" dirty="0" smtClean="0">
                <a:solidFill>
                  <a:schemeClr val="tx1"/>
                </a:solidFill>
                <a:effectLst/>
              </a:rPr>
            </a:br>
            <a:r>
              <a:rPr lang="ru-RU" sz="3600" i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600" i="1" dirty="0" smtClean="0">
                <a:solidFill>
                  <a:schemeClr val="tx1"/>
                </a:solidFill>
                <a:effectLst/>
              </a:rPr>
            </a:br>
            <a:endParaRPr lang="ru-RU" sz="28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360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6292"/>
            <a:ext cx="2664296" cy="3415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592828"/>
            <a:ext cx="8064896" cy="3240360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b="0" dirty="0" smtClean="0">
                <a:effectLst/>
              </a:rPr>
              <a:t>	</a:t>
            </a:r>
            <a:r>
              <a:rPr lang="ru-RU" sz="2000" b="0" dirty="0" smtClean="0">
                <a:solidFill>
                  <a:schemeClr val="tx1"/>
                </a:solidFill>
                <a:effectLst/>
              </a:rPr>
              <a:t>Насупленные </a:t>
            </a:r>
            <a:r>
              <a:rPr lang="ru-RU" sz="2000" b="0" dirty="0">
                <a:solidFill>
                  <a:schemeClr val="tx1"/>
                </a:solidFill>
                <a:effectLst/>
              </a:rPr>
              <a:t>брови, добрые, </a:t>
            </a:r>
            <a:r>
              <a:rPr lang="ru-RU" sz="2000" b="0" dirty="0" smtClean="0">
                <a:solidFill>
                  <a:schemeClr val="tx1"/>
                </a:solidFill>
                <a:effectLst/>
              </a:rPr>
              <a:t>внимательные </a:t>
            </a:r>
            <a:r>
              <a:rPr lang="ru-RU" sz="2000" b="0" dirty="0">
                <a:solidFill>
                  <a:schemeClr val="tx1"/>
                </a:solidFill>
                <a:effectLst/>
              </a:rPr>
              <a:t>глаза, большая седая борода — на фотографиях Павел Петрович Бажов выглядит старым, мудрым сказочником. </a:t>
            </a:r>
            <a:r>
              <a:rPr lang="ru-RU" sz="20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</a:rPr>
            </a:br>
            <a:r>
              <a:rPr lang="ru-RU" sz="2000" b="0" dirty="0">
                <a:solidFill>
                  <a:schemeClr val="tx1"/>
                </a:solidFill>
                <a:effectLst/>
              </a:rPr>
              <a:t>	</a:t>
            </a:r>
            <a:r>
              <a:rPr lang="ru-RU" sz="2000" b="0" dirty="0" smtClean="0">
                <a:solidFill>
                  <a:schemeClr val="tx1"/>
                </a:solidFill>
                <a:effectLst/>
              </a:rPr>
              <a:t>Он </a:t>
            </a:r>
            <a:r>
              <a:rPr lang="ru-RU" sz="2000" b="0" dirty="0">
                <a:solidFill>
                  <a:schemeClr val="tx1"/>
                </a:solidFill>
                <a:effectLst/>
              </a:rPr>
              <a:t>и был сказочником. Только герои его сказок жили, </a:t>
            </a:r>
            <a:r>
              <a:rPr lang="ru-RU" sz="2000" b="0" dirty="0" smtClean="0">
                <a:solidFill>
                  <a:schemeClr val="tx1"/>
                </a:solidFill>
                <a:effectLst/>
              </a:rPr>
              <a:t>казалось</a:t>
            </a:r>
            <a:r>
              <a:rPr lang="ru-RU" sz="2000" b="0" dirty="0">
                <a:solidFill>
                  <a:schemeClr val="tx1"/>
                </a:solidFill>
                <a:effectLst/>
              </a:rPr>
              <a:t>, в самых не подходящих для </a:t>
            </a:r>
            <a:r>
              <a:rPr lang="ru-RU" sz="2000" b="0" dirty="0" smtClean="0">
                <a:solidFill>
                  <a:schemeClr val="tx1"/>
                </a:solidFill>
                <a:effectLst/>
              </a:rPr>
              <a:t>сказок </a:t>
            </a:r>
            <a:r>
              <a:rPr lang="ru-RU" sz="2000" b="0" dirty="0">
                <a:solidFill>
                  <a:schemeClr val="tx1"/>
                </a:solidFill>
                <a:effectLst/>
              </a:rPr>
              <a:t>местах: в горных шахтах, среди заводского шума. Словом, там, где родился и прожил свою долгую жизнь этот замечательный писатель и чело- век.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076" y="385462"/>
            <a:ext cx="3969049" cy="3022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934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420888"/>
            <a:ext cx="2779712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9217024" cy="1358443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b="0" dirty="0" smtClean="0">
                <a:solidFill>
                  <a:srgbClr val="4B4B4B"/>
                </a:solidFill>
                <a:effectLst/>
                <a:latin typeface="+mn-lt"/>
              </a:rPr>
              <a:t> Родился Павел Петрович </a:t>
            </a:r>
            <a:r>
              <a:rPr lang="ru-RU" sz="2000" b="0" dirty="0">
                <a:solidFill>
                  <a:srgbClr val="4B4B4B"/>
                </a:solidFill>
                <a:effectLst/>
                <a:latin typeface="+mn-lt"/>
              </a:rPr>
              <a:t>на </a:t>
            </a:r>
            <a:r>
              <a:rPr lang="ru-RU" sz="2000" b="0" dirty="0" smtClean="0">
                <a:solidFill>
                  <a:srgbClr val="4B4B4B"/>
                </a:solidFill>
                <a:effectLst/>
                <a:latin typeface="+mn-lt"/>
              </a:rPr>
              <a:t>Урале, в </a:t>
            </a:r>
            <a:r>
              <a:rPr lang="ru-RU" sz="2000" b="0" dirty="0">
                <a:solidFill>
                  <a:srgbClr val="4B4B4B"/>
                </a:solidFill>
                <a:effectLst/>
                <a:latin typeface="+mn-lt"/>
              </a:rPr>
              <a:t>семье </a:t>
            </a:r>
            <a:r>
              <a:rPr lang="ru-RU" sz="2000" b="0" dirty="0" smtClean="0">
                <a:solidFill>
                  <a:srgbClr val="4B4B4B"/>
                </a:solidFill>
                <a:effectLst/>
                <a:latin typeface="+mn-lt"/>
              </a:rPr>
              <a:t>горнозаводского </a:t>
            </a:r>
            <a:r>
              <a:rPr lang="ru-RU" sz="2000" b="0" dirty="0">
                <a:solidFill>
                  <a:srgbClr val="4B4B4B"/>
                </a:solidFill>
                <a:effectLst/>
                <a:latin typeface="+mn-lt"/>
              </a:rPr>
              <a:t>мастера. </a:t>
            </a:r>
            <a:r>
              <a:rPr lang="ru-RU" sz="2000" b="0" dirty="0" smtClean="0">
                <a:solidFill>
                  <a:srgbClr val="4B4B4B"/>
                </a:solidFill>
                <a:effectLst/>
                <a:latin typeface="+mn-lt"/>
              </a:rPr>
              <a:t/>
            </a:r>
            <a:br>
              <a:rPr lang="ru-RU" sz="2000" b="0" dirty="0" smtClean="0">
                <a:solidFill>
                  <a:srgbClr val="4B4B4B"/>
                </a:solidFill>
                <a:effectLst/>
                <a:latin typeface="+mn-lt"/>
              </a:rPr>
            </a:br>
            <a:r>
              <a:rPr lang="ru-RU" sz="2000" b="0" dirty="0" smtClean="0">
                <a:solidFill>
                  <a:srgbClr val="4B4B4B"/>
                </a:solidFill>
                <a:effectLst/>
                <a:latin typeface="+mn-lt"/>
              </a:rPr>
              <a:t>С </a:t>
            </a:r>
            <a:r>
              <a:rPr lang="ru-RU" sz="2000" b="0" dirty="0">
                <a:solidFill>
                  <a:srgbClr val="4B4B4B"/>
                </a:solidFill>
                <a:effectLst/>
                <a:latin typeface="+mn-lt"/>
              </a:rPr>
              <a:t>детства привлекали его люди, </a:t>
            </a:r>
            <a:r>
              <a:rPr lang="ru-RU" sz="2000" b="0" dirty="0" smtClean="0">
                <a:solidFill>
                  <a:srgbClr val="4B4B4B"/>
                </a:solidFill>
                <a:effectLst/>
                <a:latin typeface="+mn-lt"/>
              </a:rPr>
              <a:t>предания, сказки </a:t>
            </a:r>
            <a:r>
              <a:rPr lang="ru-RU" sz="2000" b="0" dirty="0">
                <a:solidFill>
                  <a:srgbClr val="4B4B4B"/>
                </a:solidFill>
                <a:effectLst/>
                <a:latin typeface="+mn-lt"/>
              </a:rPr>
              <a:t>и песни родного Урала. </a:t>
            </a:r>
            <a:r>
              <a:rPr lang="ru-RU" sz="2000" b="0" dirty="0" smtClean="0">
                <a:solidFill>
                  <a:srgbClr val="4B4B4B"/>
                </a:solidFill>
                <a:effectLst/>
                <a:latin typeface="+mn-lt"/>
              </a:rPr>
              <a:t/>
            </a:r>
            <a:br>
              <a:rPr lang="ru-RU" sz="2000" b="0" dirty="0" smtClean="0">
                <a:solidFill>
                  <a:srgbClr val="4B4B4B"/>
                </a:solidFill>
                <a:effectLst/>
                <a:latin typeface="+mn-lt"/>
              </a:rPr>
            </a:br>
            <a:r>
              <a:rPr lang="ru-RU" sz="2000" b="0" dirty="0" smtClean="0">
                <a:solidFill>
                  <a:srgbClr val="4B4B4B"/>
                </a:solidFill>
                <a:effectLst/>
                <a:latin typeface="+mn-lt"/>
              </a:rPr>
              <a:t>Став </a:t>
            </a:r>
            <a:r>
              <a:rPr lang="ru-RU" sz="2000" b="0" dirty="0">
                <a:solidFill>
                  <a:srgbClr val="4B4B4B"/>
                </a:solidFill>
                <a:effectLst/>
                <a:latin typeface="+mn-lt"/>
              </a:rPr>
              <a:t>учителем, он в свободное </a:t>
            </a:r>
            <a:r>
              <a:rPr lang="ru-RU" sz="2000" b="0" dirty="0" smtClean="0">
                <a:solidFill>
                  <a:srgbClr val="4B4B4B"/>
                </a:solidFill>
                <a:effectLst/>
                <a:latin typeface="+mn-lt"/>
              </a:rPr>
              <a:t>время бывал </a:t>
            </a:r>
            <a:r>
              <a:rPr lang="ru-RU" sz="2000" b="0" dirty="0">
                <a:solidFill>
                  <a:srgbClr val="4B4B4B"/>
                </a:solidFill>
                <a:effectLst/>
                <a:latin typeface="+mn-lt"/>
              </a:rPr>
              <a:t>на заводах, в деревнях, </a:t>
            </a:r>
            <a:r>
              <a:rPr lang="ru-RU" sz="2000" b="0" dirty="0" smtClean="0">
                <a:solidFill>
                  <a:srgbClr val="4B4B4B"/>
                </a:solidFill>
                <a:effectLst/>
                <a:latin typeface="+mn-lt"/>
              </a:rPr>
              <a:t>расспрашивал стариков</a:t>
            </a:r>
            <a:r>
              <a:rPr lang="ru-RU" sz="2000" b="0" dirty="0">
                <a:solidFill>
                  <a:srgbClr val="4B4B4B"/>
                </a:solidFill>
                <a:effectLst/>
                <a:latin typeface="+mn-lt"/>
              </a:rPr>
              <a:t>, записывал в толстую тетрадь </a:t>
            </a:r>
            <a:r>
              <a:rPr lang="ru-RU" sz="2000" b="0" dirty="0" smtClean="0">
                <a:solidFill>
                  <a:srgbClr val="4B4B4B"/>
                </a:solidFill>
                <a:effectLst/>
                <a:latin typeface="+mn-lt"/>
              </a:rPr>
              <a:t>всё, что </a:t>
            </a:r>
            <a:r>
              <a:rPr lang="ru-RU" sz="2000" b="0" dirty="0">
                <a:solidFill>
                  <a:srgbClr val="4B4B4B"/>
                </a:solidFill>
                <a:effectLst/>
                <a:latin typeface="+mn-lt"/>
              </a:rPr>
              <a:t>они ему </a:t>
            </a:r>
            <a:r>
              <a:rPr lang="ru-RU" sz="2000" b="0" dirty="0" smtClean="0">
                <a:solidFill>
                  <a:srgbClr val="4B4B4B"/>
                </a:solidFill>
                <a:effectLst/>
                <a:latin typeface="+mn-lt"/>
              </a:rPr>
              <a:t>рассказывали</a:t>
            </a:r>
            <a:r>
              <a:rPr lang="ru-RU" sz="2000" b="0" dirty="0">
                <a:solidFill>
                  <a:srgbClr val="4B4B4B"/>
                </a:solidFill>
                <a:effectLst/>
                <a:latin typeface="+mn-lt"/>
              </a:rPr>
              <a:t>: были и </a:t>
            </a:r>
            <a:r>
              <a:rPr lang="ru-RU" sz="2000" b="0" dirty="0" smtClean="0">
                <a:solidFill>
                  <a:srgbClr val="4B4B4B"/>
                </a:solidFill>
                <a:effectLst/>
                <a:latin typeface="+mn-lt"/>
              </a:rPr>
              <a:t>небылицы, подлинные </a:t>
            </a:r>
            <a:r>
              <a:rPr lang="ru-RU" sz="2000" b="0" dirty="0">
                <a:solidFill>
                  <a:srgbClr val="4B4B4B"/>
                </a:solidFill>
                <a:effectLst/>
                <a:latin typeface="+mn-lt"/>
              </a:rPr>
              <a:t>истории и народные предания, песни, сложенные столетия назад. </a:t>
            </a:r>
            <a:r>
              <a:rPr lang="ru-RU" sz="1800" b="0" dirty="0" smtClean="0">
                <a:solidFill>
                  <a:srgbClr val="4B4B4B"/>
                </a:solidFill>
                <a:effectLst/>
                <a:latin typeface="+mn-lt"/>
              </a:rPr>
              <a:t/>
            </a:r>
            <a:br>
              <a:rPr lang="ru-RU" sz="1800" b="0" dirty="0" smtClean="0">
                <a:solidFill>
                  <a:srgbClr val="4B4B4B"/>
                </a:solidFill>
                <a:effectLst/>
                <a:latin typeface="+mn-lt"/>
              </a:rPr>
            </a:br>
            <a:r>
              <a:rPr lang="ru-RU" sz="1800" b="0" dirty="0">
                <a:solidFill>
                  <a:srgbClr val="4B4B4B"/>
                </a:solidFill>
                <a:effectLst/>
                <a:latin typeface="Arial"/>
              </a:rPr>
              <a:t>	</a:t>
            </a:r>
            <a:endParaRPr lang="ru-RU" sz="1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96952"/>
            <a:ext cx="4531704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6012160" y="6211669"/>
            <a:ext cx="280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Домик П.Бажова,</a:t>
            </a:r>
          </a:p>
          <a:p>
            <a:r>
              <a:rPr lang="ru-RU" dirty="0" smtClean="0"/>
              <a:t>художник А.Рыжков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157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image0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5013176"/>
            <a:ext cx="1675837" cy="16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51520" y="3717032"/>
            <a:ext cx="86409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Самое известное произведение, которое принесло популярность П.П. Бажову </a:t>
            </a:r>
            <a:r>
              <a:rPr lang="ru-RU" sz="2000" b="1" dirty="0" smtClean="0"/>
              <a:t>– это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СБОРНИК СКАЗОВ "МАЛАХИТОВАЯ ШКАТУЛКА". «МАЛАХИТОВАЯ ШКАТУЛКА» </a:t>
            </a:r>
            <a:r>
              <a:rPr lang="ru-RU" sz="2000" dirty="0" smtClean="0"/>
              <a:t>была переведена на более 100 языков мира: английский, немецкий, французский, венгерский, румынский, китайский, японский языки.  </a:t>
            </a:r>
            <a:endParaRPr lang="ru-RU" sz="2000" dirty="0"/>
          </a:p>
        </p:txBody>
      </p:sp>
      <p:pic>
        <p:nvPicPr>
          <p:cNvPr id="1026" name="Picture 2" descr="&amp;Scy;&amp;iecy;&amp;kcy;&amp;rcy;&amp;iecy;&amp;tcy;&amp;ycy; &amp;kcy;&amp;rcy;&amp;acy;&amp;scy;&amp;ocy;&amp;tcy;&amp;ycy; - &amp;Mcy;&amp;acy;&amp;lcy;&amp;acy;&amp;khcy;&amp;icy;&amp;tcy;&amp;ocy;&amp;vcy;&amp;acy;&amp;yacy; &amp;shcy;&amp;kcy;&amp;acy;&amp;tcy;&amp;ucy;&amp;lcy;&amp;kcy;&amp;acy; - &amp;Bcy;&amp;acy;&amp;zhcy;&amp;ocy;&amp;vcy; &amp;Pcy;&amp;acy;&amp;vcy;&amp;iecy;&amp;lcy; &amp;Pcy;&amp;iecy;&amp;tcy;&amp;rcy;&amp;ocy;&amp;vcy;&amp;icy;&amp;chcy; - &amp;Rcy;&amp;ocy;&amp;scy;&amp;scy;&amp;icy;&amp;jcy;&amp;scy;&amp;kcy;&amp;acy;&amp;yacy; &amp;lcy;&amp;icy;&amp;tcy;&amp;iecy;&amp;rcy;&amp;acy;&amp;tcy;&amp;ucy;&amp;rcy;&amp;ncy;&amp;acy;&amp;yacy; &amp;scy;&amp;kcy;&amp;acy;&amp;zcy;&amp;kcy;&amp;acy; - &amp;Scy;&amp;kcy;&amp;acy;&amp;zcy;&amp;kcy;&amp;icy;. &amp;Fcy;&amp;ocy;&amp;lcy;&amp;softcy;&amp;kcy;&amp;lcy;&amp;ocy;&amp;rcy; - &amp;Dcy;&amp;iecy;&amp;tcy;&amp;scy;&amp;kcy;&amp;acy;&amp;yacy; &amp;khcy;&amp;ucy;&amp;dcy;&amp;o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88640"/>
            <a:ext cx="2600325" cy="3095625"/>
          </a:xfrm>
          <a:prstGeom prst="rect">
            <a:avLst/>
          </a:prstGeom>
          <a:noFill/>
        </p:spPr>
      </p:pic>
      <p:pic>
        <p:nvPicPr>
          <p:cNvPr id="7" name="Picture 6" descr="&amp;Scy;&amp;kcy;&amp;acy;&amp;chcy;&amp;acy;&amp;tcy;&amp;softcy; &amp;acy;&amp;ucy;&amp;dcy;&amp;icy;&amp;ocy;&amp;kcy;&amp;ncy;&amp;icy;&amp;gcy;&amp;ucy; &amp;Bcy;&amp;acy;&amp;zhcy;&amp;ocy;&amp;vcy; &amp;Pcy;&amp;acy;&amp;vcy;&amp;iecy;&amp;lcy; - &amp;Mcy;&amp;acy;&amp;lcy;&amp;acy;&amp;khcy;&amp;icy;&amp;tcy;&amp;ocy;&amp;vcy;&amp;acy;&amp;yacy; &amp;shcy;&amp;kcy;&amp;acy;&amp;tcy;&amp;ucy;&amp;lcy;&amp;kcy;&amp;acy;. &amp;Ocy;&amp;zcy;&amp;vcy;&amp;ucy;&amp;chcy;&amp;icy;&amp;vcy;&amp;acy;&amp;iecy;&amp;tcy;: &amp;Ocy;&amp;lcy;&amp;softcy;&amp;gcy;&amp;acy; &amp;Dcy;&amp;rcy;&amp;ocy;&amp;zcy;&amp;dcy;&amp;ocy;&amp;vcy;&amp;acy;, &amp;Icy;&amp;ncy;&amp;ncy;&amp;acy; &amp;CHcy;&amp;ucy;&amp;rcy;&amp;icy;&amp;kcy;&amp;ocy;&amp;vcy;&amp;acy;, &amp;IEcy;&amp;vcy;&amp;gcy;&amp;iecy;&amp;ncy;&amp;icy;&amp;yacy; &amp;Dcy;&amp;ocy;&amp;bcy;&amp;rcy;&amp;ocy;&amp;vcy;&amp;ocy;&amp;lcy;&amp;softcy;&amp;scy;&amp;kcy;&amp;acy;&amp;yacy;, &amp;Scy;&amp;iecy;&amp;rcy;&amp;gcy;&amp;iecy;&amp;j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95382">
            <a:off x="5850271" y="444547"/>
            <a:ext cx="2376264" cy="2968610"/>
          </a:xfrm>
          <a:prstGeom prst="rect">
            <a:avLst/>
          </a:prstGeom>
          <a:noFill/>
        </p:spPr>
      </p:pic>
      <p:pic>
        <p:nvPicPr>
          <p:cNvPr id="8" name="Picture 4" descr="&amp;Scy;&amp;iecy;&amp;kcy;&amp;rcy;&amp;iecy;&amp;tcy;&amp;ycy; &amp;kcy;&amp;rcy;&amp;acy;&amp;scy;&amp;ocy;&amp;tcy;&amp;ycy; - &amp;Rcy;&amp;ocy;&amp;scy;&amp;scy;&amp;icy;&amp;jcy;&amp;scy;&amp;kcy;&amp;acy;&amp;yacy; &amp;lcy;&amp;icy;&amp;tcy;&amp;iecy;&amp;rcy;&amp;acy;&amp;tcy;&amp;ucy;&amp;rcy;&amp;ncy;&amp;acy;&amp;yacy; &amp;scy;&amp;kcy;&amp;acy;&amp;zcy;&amp;kcy;&amp;acy; - &amp;Scy;&amp;kcy;&amp;acy;&amp;zcy;&amp;kcy;&amp;icy;. &amp;Fcy;&amp;ocy;&amp;lcy;&amp;softcy;&amp;kcy;&amp;lcy;&amp;ocy;&amp;rcy; - &amp;Dcy;&amp;iecy;&amp;tcy;&amp;scy;&amp;kcy;&amp;acy;&amp;yacy; &amp;khcy;&amp;ucy;&amp;dcy;&amp;ocy;&amp;zhcy;&amp;iecy;&amp;scy;&amp;tcy;&amp;vcy;&amp;iecy;&amp;ncy;&amp;ncy;&amp;acy;&amp;yacy; &amp;lcy;&amp;icy;&amp;tcy;&amp;iecy;&amp;rcy;&amp;acy;&amp;tcy;&amp;ucy;&amp;rcy;&amp;acy; - &amp;Dcy;&amp;iecy;&amp;tcy;&amp;scy;&amp;kcy;&amp;acy;&amp;yacy; &amp;lcy;&amp;icy;&amp;tcy;&amp;iecy;&amp;rcy;&amp;acy;&amp;tcy;&amp;ucy;&amp;rcy;&amp;acy; - &amp;K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855986">
            <a:off x="1008904" y="369593"/>
            <a:ext cx="2038572" cy="3251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352928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  <a:t>	</a:t>
            </a:r>
            <a:endParaRPr lang="ru-RU" sz="1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79512" y="260648"/>
            <a:ext cx="8496943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tabLst/>
              <a:defRPr/>
            </a:pPr>
            <a:r>
              <a:rPr kumimoji="0" lang="ru-RU" sz="4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«Серебряное копытце»</a:t>
            </a:r>
            <a:endParaRPr kumimoji="0" lang="ru-RU" sz="46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3" descr="C:\Documents and Settings\Admin\Рабочий стол\бажов\117175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3313113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707904" y="1340768"/>
            <a:ext cx="54360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ru-RU" dirty="0" smtClean="0">
                <a:solidFill>
                  <a:srgbClr val="CC0000"/>
                </a:solidFill>
              </a:rPr>
              <a:t>При первой публикации был назван сказкой</a:t>
            </a:r>
            <a:r>
              <a:rPr lang="ru-RU" dirty="0" smtClean="0"/>
              <a:t>, позже П.П.Бажов   относил к сказам «детского тона.»</a:t>
            </a:r>
          </a:p>
          <a:p>
            <a:pPr>
              <a:buFontTx/>
              <a:buChar char="•"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CC0000"/>
                </a:solidFill>
              </a:rPr>
              <a:t>Повествование</a:t>
            </a:r>
            <a:r>
              <a:rPr lang="ru-RU" dirty="0" smtClean="0"/>
              <a:t> ведётся </a:t>
            </a:r>
            <a:r>
              <a:rPr lang="ru-RU" dirty="0" smtClean="0">
                <a:solidFill>
                  <a:srgbClr val="CC0000"/>
                </a:solidFill>
              </a:rPr>
              <a:t>с выраженной установкой на достоверность</a:t>
            </a:r>
            <a:r>
              <a:rPr lang="ru-RU" dirty="0" smtClean="0"/>
              <a:t>:  упоминается посёлок Глинка, Полдневая сторона. </a:t>
            </a:r>
          </a:p>
          <a:p>
            <a:r>
              <a:rPr lang="ru-RU" dirty="0" smtClean="0"/>
              <a:t>  Сам рассказчик говорит, что всё происходило </a:t>
            </a:r>
          </a:p>
          <a:p>
            <a:r>
              <a:rPr lang="ru-RU" dirty="0" smtClean="0"/>
              <a:t>  «в нашем заводе».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707904" y="3672236"/>
            <a:ext cx="52565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CC0000"/>
                </a:solidFill>
              </a:rPr>
              <a:t>Кокованя – прозвище</a:t>
            </a:r>
            <a:r>
              <a:rPr lang="ru-RU" dirty="0" smtClean="0"/>
              <a:t>, не придумывается, </a:t>
            </a:r>
          </a:p>
          <a:p>
            <a:r>
              <a:rPr lang="ru-RU" dirty="0" smtClean="0"/>
              <a:t>  а выбирается из числа бытовавших.</a:t>
            </a:r>
          </a:p>
          <a:p>
            <a:pPr>
              <a:buFontTx/>
              <a:buChar char="•"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CC0000"/>
                </a:solidFill>
              </a:rPr>
              <a:t>В прозвище Кокованя два смысловых мотива –  одиночества и весёлости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106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&amp;Scy;&amp;iecy;&amp;rcy;&amp;iecy;&amp;bcy;&amp;rcy;&amp;yacy;&amp;ncy;&amp;ocy;&amp;iecy; &amp;kcy;&amp;ocy;&amp;pcy;&amp;ycy;&amp;tcy;&amp;tscy;&amp;iecy; (1977) DVDRip &quot; &amp;Scy;&amp;kcy;&amp;acy;&amp;chcy;&amp;acy;&amp;tcy;&amp;softcy; &amp;tcy;&amp;ocy;&amp;rcy;&amp;rcy;&amp;iecy;&amp;ncy;&amp;tcy; &amp;bcy;&amp;iecy;&amp;scy;&amp;pcy;&amp;lcy;&amp;acy;&amp;tcy;&amp;ncy;&amp;ocy; &amp;bcy;&amp;iecy;&amp;zcy; &amp;rcy;&amp;iecy;&amp;gcy;&amp;icy;&amp;scy;&amp;tcy;&amp;rcy;&amp;acy;&amp;tscy;&amp;icy;&amp;icy; &amp;icy; &amp;Scy;&amp;M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04664"/>
            <a:ext cx="3553625" cy="5976664"/>
          </a:xfrm>
          <a:prstGeom prst="rect">
            <a:avLst/>
          </a:prstGeom>
          <a:noFill/>
        </p:spPr>
      </p:pic>
      <p:pic>
        <p:nvPicPr>
          <p:cNvPr id="3076" name="Picture 4" descr="&amp;Pcy;.&amp;Pcy;. &amp;Bcy;&amp;acy;&amp;zhcy;&amp;ocy;&amp;vcy; &amp;Scy;&amp;iecy;&amp;rcy;&amp;iecy;&amp;bcy;&amp;rcy;&amp;yacy;&amp;ncy;&amp;ocy;&amp;iecy; &amp;kcy;&amp;ocy;&amp;pcy;&amp;ycy;&amp;tcy;&amp;tscy;&amp;iecy; &amp;chcy;.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76672"/>
            <a:ext cx="4361846" cy="312372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496943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«Серебряное копытце»</a:t>
            </a:r>
            <a:endParaRPr lang="ru-RU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861048"/>
            <a:ext cx="543609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ru-RU" dirty="0" smtClean="0">
                <a:solidFill>
                  <a:srgbClr val="CC0000"/>
                </a:solidFill>
              </a:rPr>
              <a:t>Имя девочки – Дарья</a:t>
            </a:r>
            <a:r>
              <a:rPr lang="ru-RU" dirty="0" smtClean="0"/>
              <a:t>, Дарёнка – осмысляется </a:t>
            </a:r>
          </a:p>
          <a:p>
            <a:r>
              <a:rPr lang="ru-RU" dirty="0" smtClean="0"/>
              <a:t>по принципу народной этимологии </a:t>
            </a:r>
            <a:r>
              <a:rPr lang="ru-RU" dirty="0" smtClean="0"/>
              <a:t>- </a:t>
            </a:r>
            <a:r>
              <a:rPr lang="ru-RU" dirty="0" err="1" smtClean="0"/>
              <a:t>подарёнушка</a:t>
            </a:r>
            <a:r>
              <a:rPr lang="ru-RU" dirty="0" smtClean="0"/>
              <a:t>.</a:t>
            </a:r>
          </a:p>
          <a:p>
            <a:pPr>
              <a:buFontTx/>
              <a:buChar char="•"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CC0000"/>
                </a:solidFill>
              </a:rPr>
              <a:t>Кошка Мурёнка – третий персонаж</a:t>
            </a:r>
            <a:r>
              <a:rPr lang="ru-RU" dirty="0" smtClean="0"/>
              <a:t> – «…кошка</a:t>
            </a:r>
          </a:p>
          <a:p>
            <a:r>
              <a:rPr lang="ru-RU" dirty="0" smtClean="0"/>
              <a:t>  маленькая и до того худая да ободранная, что </a:t>
            </a:r>
          </a:p>
          <a:p>
            <a:r>
              <a:rPr lang="ru-RU" dirty="0" smtClean="0"/>
              <a:t>  редко кто такую в избу пустит».</a:t>
            </a:r>
          </a:p>
          <a:p>
            <a:pPr>
              <a:buFontTx/>
              <a:buChar char="•"/>
            </a:pPr>
            <a:r>
              <a:rPr lang="ru-RU" dirty="0" smtClean="0"/>
              <a:t> Неприятный вид кошки замечают только </a:t>
            </a:r>
          </a:p>
          <a:p>
            <a:r>
              <a:rPr lang="ru-RU" dirty="0" smtClean="0"/>
              <a:t>  взрослые, а девочка её любит, кладёт с собой</a:t>
            </a:r>
          </a:p>
          <a:p>
            <a:r>
              <a:rPr lang="ru-RU" dirty="0" smtClean="0"/>
              <a:t>  спать, ласкает.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01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0" name="Picture 8" descr="&amp;Vcy;&amp;scy;&amp;iecy;, &amp;chcy;&amp;tcy;&amp;ocy; &amp;scy;&amp;ocy;&amp;zcy;&amp;dcy;&amp;acy;&amp;ncy;&amp;ocy; &amp;ucy;&amp;mcy;&amp;ocy;&amp;mcy; &amp;Vcy;&amp;scy;&amp;iecy;, &amp;kcy; &amp;chcy;&amp;iecy;&amp;mcy;&amp;ucy; &amp;dcy;&amp;ucy;&amp;shcy;&amp;acy; &amp;scy;&amp;tcy;&amp;rcy;&amp;iecy;&amp;mcy;&amp;icy;&amp;tcy;&amp;scy;&amp;yacy;, &amp;Kcy;&amp;acy;&amp;kcy; &amp;yacy;&amp;ncy;&amp;tcy;&amp;acy;&amp;rcy;&amp;softcy;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3640" y="0"/>
            <a:ext cx="3890789" cy="6381328"/>
          </a:xfrm>
          <a:prstGeom prst="rect">
            <a:avLst/>
          </a:prstGeom>
          <a:noFill/>
        </p:spPr>
      </p:pic>
      <p:pic>
        <p:nvPicPr>
          <p:cNvPr id="23554" name="Picture 2" descr="&amp;Scy;&amp;iecy;&amp;rcy;&amp;iecy;&amp;bcy;&amp;rcy;&amp;yacy;&amp;ncy;&amp;ocy;&amp;iecy; &amp;kcy;&amp;ocy;&amp;pcy;&amp;ycy;&amp;tcy;&amp;tscy;&amp;iecy; / 1977 / &amp;Rcy;&amp;Ucy; / DVDRip - &amp;Scy;&amp;kcy;&amp;acy;&amp;chcy;&amp;acy;&amp;tcy;&amp;softcy; &amp;scy; -=HD-NET.OR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612" y="167820"/>
            <a:ext cx="4608512" cy="2685116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79512" y="260648"/>
            <a:ext cx="8496943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tabLst/>
              <a:defRPr/>
            </a:pPr>
            <a:r>
              <a:rPr kumimoji="0" lang="ru-RU" sz="4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«Серебряное копытце»</a:t>
            </a:r>
            <a:endParaRPr kumimoji="0" lang="ru-RU" sz="46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852936"/>
            <a:ext cx="500404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ru-RU" sz="1600" dirty="0" smtClean="0"/>
              <a:t>Адресуя сказ детям, </a:t>
            </a:r>
            <a:r>
              <a:rPr lang="ru-RU" sz="1600" dirty="0" smtClean="0">
                <a:solidFill>
                  <a:srgbClr val="CC0000"/>
                </a:solidFill>
              </a:rPr>
              <a:t>писатель сознательно     </a:t>
            </a:r>
          </a:p>
          <a:p>
            <a:r>
              <a:rPr lang="ru-RU" sz="1600" dirty="0" smtClean="0">
                <a:solidFill>
                  <a:srgbClr val="CC0000"/>
                </a:solidFill>
              </a:rPr>
              <a:t>  идеализирует жизнь героев</a:t>
            </a:r>
            <a:r>
              <a:rPr lang="ru-RU" sz="1600" dirty="0" smtClean="0"/>
              <a:t>: у каждого своё дело, </a:t>
            </a:r>
            <a:r>
              <a:rPr lang="ru-RU" sz="1600" dirty="0" smtClean="0"/>
              <a:t>добра </a:t>
            </a:r>
            <a:r>
              <a:rPr lang="ru-RU" sz="1600" dirty="0" smtClean="0"/>
              <a:t>у них немного, зато согласие, радость   </a:t>
            </a:r>
            <a:r>
              <a:rPr lang="ru-RU" sz="1600" dirty="0" smtClean="0"/>
              <a:t> </a:t>
            </a:r>
            <a:r>
              <a:rPr lang="ru-RU" sz="1600" dirty="0" smtClean="0"/>
              <a:t>общения. «</a:t>
            </a:r>
            <a:r>
              <a:rPr lang="ru-RU" sz="1600" dirty="0" err="1" smtClean="0"/>
              <a:t>Кокованя</a:t>
            </a:r>
            <a:r>
              <a:rPr lang="ru-RU" sz="1600" dirty="0" smtClean="0"/>
              <a:t>… на </a:t>
            </a:r>
            <a:r>
              <a:rPr lang="ru-RU" sz="1600" dirty="0" smtClean="0"/>
              <a:t>работу ходил, Дарёнка в </a:t>
            </a:r>
            <a:r>
              <a:rPr lang="ru-RU" sz="1600" dirty="0" smtClean="0"/>
              <a:t> </a:t>
            </a:r>
            <a:r>
              <a:rPr lang="ru-RU" sz="1600" dirty="0" smtClean="0"/>
              <a:t>избе прибирала, похлёбку да кашу варила, а  </a:t>
            </a:r>
            <a:r>
              <a:rPr lang="ru-RU" sz="1600" dirty="0" smtClean="0"/>
              <a:t>кошка </a:t>
            </a:r>
            <a:r>
              <a:rPr lang="ru-RU" sz="1600" dirty="0" smtClean="0"/>
              <a:t>Мурёнка…мышей ловила.»</a:t>
            </a:r>
          </a:p>
          <a:p>
            <a:pPr>
              <a:buFontTx/>
              <a:buChar char="•"/>
            </a:pPr>
            <a:r>
              <a:rPr lang="ru-RU" sz="1600" dirty="0" smtClean="0"/>
              <a:t> Народная этическая традиция требует   </a:t>
            </a:r>
          </a:p>
          <a:p>
            <a:r>
              <a:rPr lang="ru-RU" sz="1600" dirty="0" smtClean="0"/>
              <a:t>  благополучного завершения рассказа о гонимых   </a:t>
            </a:r>
          </a:p>
          <a:p>
            <a:r>
              <a:rPr lang="ru-RU" sz="1600" dirty="0" smtClean="0"/>
              <a:t>  сиротах, старых бобылях, и П.П.Бажов её не </a:t>
            </a:r>
          </a:p>
          <a:p>
            <a:r>
              <a:rPr lang="ru-RU" sz="1600" dirty="0" smtClean="0"/>
              <a:t>  нарушает. </a:t>
            </a:r>
          </a:p>
          <a:p>
            <a:pPr>
              <a:buFontTx/>
              <a:buChar char="•"/>
            </a:pPr>
            <a:r>
              <a:rPr lang="ru-RU" sz="1600" dirty="0" smtClean="0"/>
              <a:t> </a:t>
            </a:r>
            <a:r>
              <a:rPr lang="ru-RU" sz="1600" dirty="0" smtClean="0">
                <a:solidFill>
                  <a:srgbClr val="CC0000"/>
                </a:solidFill>
              </a:rPr>
              <a:t>Сказ завершается сказочно</a:t>
            </a:r>
            <a:r>
              <a:rPr lang="ru-RU" sz="1600" dirty="0" smtClean="0"/>
              <a:t> – неопределённо:  </a:t>
            </a:r>
          </a:p>
          <a:p>
            <a:r>
              <a:rPr lang="ru-RU" sz="1600" dirty="0" smtClean="0"/>
              <a:t>  получив от Серебряного копытца полшапки   </a:t>
            </a:r>
          </a:p>
          <a:p>
            <a:r>
              <a:rPr lang="ru-RU" sz="1600" dirty="0" smtClean="0"/>
              <a:t>  камней, герои стали жить – поживать.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50" name="Picture 74" descr="&amp;Vcy;&amp;scy;&amp;iecy;, &amp;chcy;&amp;tcy;&amp;ocy; &amp;scy;&amp;ocy;&amp;zcy;&amp;dcy;&amp;acy;&amp;ncy;&amp;ocy; &amp;ucy;&amp;mcy;&amp;ocy;&amp;mcy; &amp;Vcy;&amp;scy;&amp;iecy;, &amp;kcy; &amp;chcy;&amp;iecy;&amp;mcy;&amp;ucy; &amp;dcy;&amp;ucy;&amp;shcy;&amp;acy; &amp;scy;&amp;tcy;&amp;rcy;&amp;iecy;&amp;mcy;&amp;icy;&amp;tcy;&amp;scy;&amp;yacy;, &amp;Kcy;&amp;acy;&amp;kcy; &amp;yacy;&amp;ncy;&amp;tcy;&amp;acy;&amp;rcy;&amp;softcy;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2417" y="1396777"/>
            <a:ext cx="4005187" cy="5112567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79512" y="260648"/>
            <a:ext cx="8496943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tabLst/>
              <a:defRPr/>
            </a:pPr>
            <a:r>
              <a:rPr kumimoji="0" lang="ru-RU" sz="4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«Серебряное копытце»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tabLst/>
              <a:defRPr/>
            </a:pPr>
            <a:r>
              <a:rPr lang="ru-RU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Викторина</a:t>
            </a:r>
            <a:endParaRPr kumimoji="0" lang="ru-RU" sz="2400" b="1" i="1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484784"/>
            <a:ext cx="77048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 smtClean="0"/>
              <a:t>Сколько лет было девочке, которую</a:t>
            </a:r>
          </a:p>
          <a:p>
            <a:r>
              <a:rPr lang="ru-RU" b="1" dirty="0" smtClean="0"/>
              <a:t> Кокованя взял в свой дом?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Пять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Шесть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Семь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Восемь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215884"/>
            <a:ext cx="66247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2. Чем занимался Кокованя?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Столярничал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Сапожным делом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Врачевал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Охотился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4653136"/>
            <a:ext cx="79928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3. Кто пришел в дом </a:t>
            </a:r>
            <a:r>
              <a:rPr lang="ru-RU" b="1" dirty="0" err="1" smtClean="0"/>
              <a:t>Коковани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вместе с девочкой Дарёнкой?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Собака Варёнка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Мышка Норёнка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Кошка Мурёнка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Попугай Говорёнка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299</TotalTime>
  <Words>757</Words>
  <Application>Microsoft Office PowerPoint</Application>
  <PresentationFormat>Экран (4:3)</PresentationFormat>
  <Paragraphs>139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Презентация PowerPoint</vt:lpstr>
      <vt:lpstr>Павел Петрович  Бажов  (1879–1950)  </vt:lpstr>
      <vt:lpstr> Насупленные брови, добрые, внимательные глаза, большая седая борода — на фотографиях Павел Петрович Бажов выглядит старым, мудрым сказочником.   Он и был сказочником. Только герои его сказок жили, казалось, в самых не подходящих для сказок местах: в горных шахтах, среди заводского шума. Словом, там, где родился и прожил свою долгую жизнь этот замечательный писатель и чело- век.</vt:lpstr>
      <vt:lpstr> Родился Павел Петрович на Урале, в семье горнозаводского мастера.  С детства привлекали его люди, предания, сказки и песни родного Урала.  Став учителем, он в свободное время бывал на заводах, в деревнях, расспрашивал стариков, записывал в толстую тетрадь всё, что они ему рассказывали: были и небылицы, подлинные истории и народные предания, песни, сложенные столетия назад.   </vt:lpstr>
      <vt:lpstr>Презентация PowerPoint</vt:lpstr>
      <vt:lpstr> </vt:lpstr>
      <vt:lpstr>«Серебряное копытце»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 информации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Корней Иванович Чуковский (1882—1969)   Сказочник. Литературовед. Переводчик. Человек – добрейшей души</dc:title>
  <dc:creator>LAN_OS</dc:creator>
  <cp:lastModifiedBy>LAN_OS</cp:lastModifiedBy>
  <cp:revision>30</cp:revision>
  <dcterms:created xsi:type="dcterms:W3CDTF">2014-10-19T16:34:24Z</dcterms:created>
  <dcterms:modified xsi:type="dcterms:W3CDTF">2014-10-22T19:03:40Z</dcterms:modified>
</cp:coreProperties>
</file>