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1" r:id="rId4"/>
    <p:sldId id="276" r:id="rId5"/>
    <p:sldId id="262" r:id="rId6"/>
    <p:sldId id="259" r:id="rId7"/>
    <p:sldId id="263" r:id="rId8"/>
    <p:sldId id="264" r:id="rId9"/>
    <p:sldId id="265" r:id="rId10"/>
    <p:sldId id="266" r:id="rId11"/>
    <p:sldId id="268" r:id="rId12"/>
    <p:sldId id="267" r:id="rId13"/>
    <p:sldId id="269" r:id="rId14"/>
    <p:sldId id="272" r:id="rId15"/>
    <p:sldId id="273" r:id="rId16"/>
    <p:sldId id="274" r:id="rId17"/>
    <p:sldId id="275" r:id="rId18"/>
    <p:sldId id="25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CC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3417A-EF90-4127-BF85-C5447E6276FD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947A0-4CE0-40BA-88AC-5FDBB1308F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citaty.su/kratkaya-biografiya-petra-pavlovicha-ershova" TargetMode="External"/><Relationship Id="rId3" Type="http://schemas.openxmlformats.org/officeDocument/2006/relationships/hyperlink" Target="http://img1.liveinternet.ru/images/attach/c/5/89/174/89174539_large_c9.jpg" TargetMode="External"/><Relationship Id="rId7" Type="http://schemas.openxmlformats.org/officeDocument/2006/relationships/hyperlink" Target="http://english-study-cafe.ru/images/shablonppt/mybook.jpg" TargetMode="External"/><Relationship Id="rId12" Type="http://schemas.openxmlformats.org/officeDocument/2006/relationships/image" Target="../media/image12.jpeg"/><Relationship Id="rId2" Type="http://schemas.openxmlformats.org/officeDocument/2006/relationships/hyperlink" Target="http://www.mekshat.com/pix/upload03/images120/mk9924_or32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c.pics.livejournal.com/igolochka/2008817/5618/600.jpg" TargetMode="External"/><Relationship Id="rId11" Type="http://schemas.openxmlformats.org/officeDocument/2006/relationships/image" Target="../media/image2.png"/><Relationship Id="rId5" Type="http://schemas.openxmlformats.org/officeDocument/2006/relationships/hyperlink" Target="http://elf-book.ru/images/products/978-5-18-001030-8.jpg" TargetMode="External"/><Relationship Id="rId10" Type="http://schemas.openxmlformats.org/officeDocument/2006/relationships/hyperlink" Target="http://www.libex.ru/img/x/20/2a/7aaa0.jpg" TargetMode="External"/><Relationship Id="rId4" Type="http://schemas.openxmlformats.org/officeDocument/2006/relationships/hyperlink" Target="http://audioknigi.club/_ld/26/63015083.jpg" TargetMode="External"/><Relationship Id="rId9" Type="http://schemas.openxmlformats.org/officeDocument/2006/relationships/hyperlink" Target="http://www.etextlib.ru/Content/BookImages/9543_cover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Проект по </a:t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произведению </a:t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П.П. Ершова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00306"/>
            <a:ext cx="3786214" cy="1954219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9800" b="1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sz="9800" b="1" i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Конек – </a:t>
            </a:r>
          </a:p>
          <a:p>
            <a:pPr algn="ctr">
              <a:buNone/>
            </a:pPr>
            <a:r>
              <a:rPr lang="ru-RU" sz="9800" b="1" i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Горбунок»</a:t>
            </a:r>
          </a:p>
          <a:p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857760"/>
            <a:ext cx="379797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857752" y="1071546"/>
            <a:ext cx="35004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Выполнили: команда 4 «В» класса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«ОПТИМИСТЫ»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Руководитель: </a:t>
            </a:r>
          </a:p>
          <a:p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</a:rPr>
              <a:t>Кумурова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З.Р., учитель начальных классов МОУ СОШ №125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4857760"/>
            <a:ext cx="379797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286388"/>
            <a:ext cx="4500562" cy="714372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Долженко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Вероника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2" descr="C:\Users\SD\Pictures\MP Navigator EX\2014_10_15\IMG_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00108"/>
            <a:ext cx="3531013" cy="388302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86314" y="1357298"/>
            <a:ext cx="39097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CC"/>
                </a:solidFill>
              </a:rPr>
              <a:t>«Да еще рожу конька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Ростом только в три вершка,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На спине с двумя горбами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Да с аршинными ушами»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929198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D\Pictures\MP Navigator EX\2014_10_17\IMG_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3994054" cy="4525963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42910" y="5072074"/>
            <a:ext cx="3614734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Овечкина Валентина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929198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786314" y="1785926"/>
            <a:ext cx="3643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66CC"/>
                </a:solidFill>
              </a:rPr>
              <a:t>«Лишь игрушка –горбунок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У его вертелся ног,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Хлопал с радости ушами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Да приплясывал ногами»</a:t>
            </a:r>
            <a:endParaRPr lang="ru-RU" sz="2400" dirty="0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72074"/>
            <a:ext cx="3614734" cy="84615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Измаилова Аида</a:t>
            </a: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00042"/>
            <a:ext cx="3115817" cy="4449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786314" y="1428736"/>
            <a:ext cx="389459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CC"/>
                </a:solidFill>
              </a:rPr>
              <a:t>«Говорит ему конёк: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«Вот уж есть чему дивиться!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Тут лежит перо Жар-птицы,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Но для счастья своего 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Не бери себе его.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Много, много </a:t>
            </a:r>
            <a:r>
              <a:rPr lang="ru-RU" sz="2400" dirty="0" err="1" smtClean="0">
                <a:solidFill>
                  <a:srgbClr val="0066CC"/>
                </a:solidFill>
              </a:rPr>
              <a:t>непокою</a:t>
            </a:r>
            <a:r>
              <a:rPr lang="ru-RU" sz="2400" dirty="0" smtClean="0">
                <a:solidFill>
                  <a:srgbClr val="0066CC"/>
                </a:solidFill>
              </a:rPr>
              <a:t> 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Принесет оно с собою».»</a:t>
            </a:r>
            <a:endParaRPr lang="ru-RU" sz="2400" dirty="0">
              <a:solidFill>
                <a:srgbClr val="0066CC"/>
              </a:solidFill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929198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71480"/>
            <a:ext cx="31591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42910" y="5072074"/>
            <a:ext cx="3614734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Якаева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Милана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6314" y="1428736"/>
            <a:ext cx="36894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CC"/>
                </a:solidFill>
              </a:rPr>
              <a:t>«На коньке своем уселся,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Вынул хлеба </a:t>
            </a:r>
            <a:r>
              <a:rPr lang="ru-RU" sz="2400" dirty="0" err="1" smtClean="0">
                <a:solidFill>
                  <a:srgbClr val="0066CC"/>
                </a:solidFill>
              </a:rPr>
              <a:t>ломоток</a:t>
            </a:r>
            <a:endParaRPr lang="ru-RU" sz="2400" dirty="0" smtClean="0">
              <a:solidFill>
                <a:srgbClr val="0066CC"/>
              </a:solidFill>
            </a:endParaRPr>
          </a:p>
          <a:p>
            <a:r>
              <a:rPr lang="ru-RU" sz="2400" dirty="0" smtClean="0">
                <a:solidFill>
                  <a:srgbClr val="0066CC"/>
                </a:solidFill>
              </a:rPr>
              <a:t>И поехал на восток –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Доставать тоё Жар-птицу» </a:t>
            </a:r>
            <a:endParaRPr lang="ru-RU" sz="2400" dirty="0">
              <a:solidFill>
                <a:srgbClr val="0066CC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929198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786314" y="4643446"/>
            <a:ext cx="3614734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Донскова Александра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143512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643050"/>
            <a:ext cx="3857652" cy="2789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00034" y="500042"/>
            <a:ext cx="404726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CC"/>
                </a:solidFill>
              </a:rPr>
              <a:t>«Ну, раскидывай шатёр,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На ширинку ставь прибор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Из заморского варенья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И сластей для </a:t>
            </a:r>
            <a:r>
              <a:rPr lang="ru-RU" sz="2400" dirty="0" err="1" smtClean="0">
                <a:solidFill>
                  <a:srgbClr val="0066CC"/>
                </a:solidFill>
              </a:rPr>
              <a:t>прохлажденья</a:t>
            </a:r>
            <a:r>
              <a:rPr lang="ru-RU" sz="2400" dirty="0" smtClean="0">
                <a:solidFill>
                  <a:srgbClr val="0066CC"/>
                </a:solidFill>
              </a:rPr>
              <a:t>.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Сам </a:t>
            </a:r>
            <a:r>
              <a:rPr lang="ru-RU" sz="2400" dirty="0" err="1" smtClean="0">
                <a:solidFill>
                  <a:srgbClr val="0066CC"/>
                </a:solidFill>
              </a:rPr>
              <a:t>ложися</a:t>
            </a:r>
            <a:r>
              <a:rPr lang="ru-RU" sz="2400" dirty="0" smtClean="0">
                <a:solidFill>
                  <a:srgbClr val="0066CC"/>
                </a:solidFill>
              </a:rPr>
              <a:t> за шатром…» </a:t>
            </a:r>
            <a:endParaRPr lang="ru-RU" sz="2400" dirty="0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928670"/>
            <a:ext cx="3948390" cy="26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0034" y="3643314"/>
            <a:ext cx="4500562" cy="714372"/>
          </a:xfrm>
        </p:spPr>
        <p:txBody>
          <a:bodyPr>
            <a:normAutofit/>
          </a:bodyPr>
          <a:lstStyle/>
          <a:p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</a:rPr>
              <a:t>Долженко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Вероника 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4942" y="1428736"/>
            <a:ext cx="348666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CC"/>
                </a:solidFill>
              </a:rPr>
              <a:t>«Подъезжая к </a:t>
            </a:r>
            <a:r>
              <a:rPr lang="ru-RU" sz="2400" dirty="0" err="1" smtClean="0">
                <a:solidFill>
                  <a:srgbClr val="0066CC"/>
                </a:solidFill>
              </a:rPr>
              <a:t>окияну</a:t>
            </a:r>
            <a:r>
              <a:rPr lang="ru-RU" sz="2400" dirty="0" smtClean="0">
                <a:solidFill>
                  <a:srgbClr val="0066CC"/>
                </a:solidFill>
              </a:rPr>
              <a:t>,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Говорит конёк Ивану: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«Ну, Иванушка, смотри,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Вот минутки через три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Мы приедем на поляну –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Прямо к </a:t>
            </a:r>
            <a:r>
              <a:rPr lang="ru-RU" sz="2400" dirty="0" err="1" smtClean="0">
                <a:solidFill>
                  <a:srgbClr val="0066CC"/>
                </a:solidFill>
              </a:rPr>
              <a:t>морю-окияну</a:t>
            </a:r>
            <a:r>
              <a:rPr lang="ru-RU" sz="2400" dirty="0" smtClean="0">
                <a:solidFill>
                  <a:srgbClr val="0066CC"/>
                </a:solidFill>
              </a:rPr>
              <a:t>;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Поперёк его лежит</a:t>
            </a:r>
          </a:p>
          <a:p>
            <a:r>
              <a:rPr lang="ru-RU" sz="2400" dirty="0" err="1" smtClean="0">
                <a:solidFill>
                  <a:srgbClr val="0066CC"/>
                </a:solidFill>
              </a:rPr>
              <a:t>Чудо-юдо</a:t>
            </a:r>
            <a:r>
              <a:rPr lang="ru-RU" sz="2400" dirty="0" smtClean="0">
                <a:solidFill>
                  <a:srgbClr val="0066CC"/>
                </a:solidFill>
              </a:rPr>
              <a:t> рыба-кит»</a:t>
            </a:r>
            <a:endParaRPr lang="ru-RU" sz="2400" dirty="0">
              <a:solidFill>
                <a:srgbClr val="0066CC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929198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3643338" cy="5215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14348" y="5143512"/>
            <a:ext cx="3614734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Овечкина Валентина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3438" y="1428736"/>
            <a:ext cx="382970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66CC"/>
                </a:solidFill>
              </a:rPr>
              <a:t>«Вот конёк хвостом махнул,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В те котлы мордой макнул, 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На Ивана дважды прыснул,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Громким посвистом 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                        присвистнул.»</a:t>
            </a:r>
            <a:endParaRPr lang="ru-RU" sz="2400" dirty="0">
              <a:solidFill>
                <a:srgbClr val="0066CC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929198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D\Pictures\MP Navigator EX\2014_10_18\IMG_0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3218807" cy="4525963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42910" y="5072074"/>
            <a:ext cx="3614734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Якаева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Милана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4876" y="1428736"/>
            <a:ext cx="38314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66CC"/>
                </a:solidFill>
              </a:rPr>
              <a:t>«Здравствуй, царь наш со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                                   царицей!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С распрекрасной</a:t>
            </a:r>
          </a:p>
          <a:p>
            <a:r>
              <a:rPr lang="ru-RU" sz="2400" dirty="0" smtClean="0">
                <a:solidFill>
                  <a:srgbClr val="0066CC"/>
                </a:solidFill>
              </a:rPr>
              <a:t>                      Царь-девицей!»</a:t>
            </a:r>
            <a:endParaRPr lang="ru-RU" sz="2400" dirty="0">
              <a:solidFill>
                <a:srgbClr val="0066CC"/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929198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3929090" cy="1071570"/>
          </a:xfrm>
        </p:spPr>
        <p:txBody>
          <a:bodyPr/>
          <a:lstStyle/>
          <a:p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71612"/>
            <a:ext cx="4071966" cy="40004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1400" dirty="0" smtClean="0">
                <a:hlinkClick r:id="rId2"/>
              </a:rPr>
              <a:t>   </a:t>
            </a:r>
            <a:r>
              <a:rPr lang="en-US" sz="1400" dirty="0" smtClean="0">
                <a:hlinkClick r:id="rId2"/>
              </a:rPr>
              <a:t>http://www.mekshat.com/pix/upload03/images120</a:t>
            </a:r>
            <a:endParaRPr lang="ru-RU" sz="1400" dirty="0" smtClean="0">
              <a:hlinkClick r:id="rId2"/>
            </a:endParaRPr>
          </a:p>
          <a:p>
            <a:pPr>
              <a:buNone/>
            </a:pPr>
            <a:r>
              <a:rPr lang="en-US" sz="1400" dirty="0" smtClean="0">
                <a:hlinkClick r:id="rId2"/>
              </a:rPr>
              <a:t>/mk9924_or32.gif</a:t>
            </a:r>
            <a:endParaRPr lang="ru-RU" sz="1400" dirty="0"/>
          </a:p>
        </p:txBody>
      </p:sp>
      <p:sp>
        <p:nvSpPr>
          <p:cNvPr id="5" name="Прямоугольник 4">
            <a:hlinkClick r:id="rId3"/>
          </p:cNvPr>
          <p:cNvSpPr/>
          <p:nvPr/>
        </p:nvSpPr>
        <p:spPr>
          <a:xfrm>
            <a:off x="571472" y="2143116"/>
            <a:ext cx="82153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hlinkClick r:id="rId3"/>
              </a:rPr>
              <a:t>     </a:t>
            </a:r>
            <a:r>
              <a:rPr lang="en-US" sz="1100" dirty="0" smtClean="0">
                <a:hlinkClick r:id="rId3"/>
              </a:rPr>
              <a:t>http://img1.liveinternet.ru/images/attach/c/5/89/174/8917453</a:t>
            </a:r>
            <a:endParaRPr lang="ru-RU" sz="1100" dirty="0" smtClean="0">
              <a:hlinkClick r:id="rId3"/>
            </a:endParaRPr>
          </a:p>
          <a:p>
            <a:r>
              <a:rPr lang="en-US" sz="1100" dirty="0" smtClean="0">
                <a:hlinkClick r:id="rId3"/>
              </a:rPr>
              <a:t>9_large_c9.jpg</a:t>
            </a:r>
            <a:endParaRPr lang="ru-RU" sz="11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2714620"/>
            <a:ext cx="46613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hlinkClick r:id="rId4"/>
              </a:rPr>
              <a:t>       </a:t>
            </a:r>
            <a:r>
              <a:rPr lang="en-US" sz="1100" dirty="0" smtClean="0">
                <a:hlinkClick r:id="rId4"/>
              </a:rPr>
              <a:t>http://audioknigi.club/_ld/26/63015083.jpg</a:t>
            </a:r>
            <a:endParaRPr lang="ru-RU" sz="1100" dirty="0"/>
          </a:p>
        </p:txBody>
      </p:sp>
      <p:sp>
        <p:nvSpPr>
          <p:cNvPr id="9" name="Прямоугольник 8">
            <a:hlinkClick r:id="rId5"/>
          </p:cNvPr>
          <p:cNvSpPr/>
          <p:nvPr/>
        </p:nvSpPr>
        <p:spPr>
          <a:xfrm>
            <a:off x="500034" y="3357562"/>
            <a:ext cx="4572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hlinkClick r:id="rId5"/>
              </a:rPr>
              <a:t>       </a:t>
            </a:r>
            <a:r>
              <a:rPr lang="en-US" sz="1100" dirty="0" smtClean="0">
                <a:hlinkClick r:id="rId5"/>
              </a:rPr>
              <a:t>http://elf-book.ru/images/products/978-5-18-001030-8.jpg</a:t>
            </a:r>
            <a:endParaRPr lang="ru-RU" sz="11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3786190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dirty="0" smtClean="0">
                <a:hlinkClick r:id="rId6"/>
              </a:rPr>
              <a:t>      </a:t>
            </a:r>
            <a:r>
              <a:rPr lang="en-US" sz="1100" dirty="0" smtClean="0">
                <a:hlinkClick r:id="rId6"/>
              </a:rPr>
              <a:t>http://ic.pics.livejournal.com/igolochka/2008817/5618/600.jpg</a:t>
            </a:r>
            <a:endParaRPr lang="ru-RU" sz="11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1142984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dirty="0" smtClean="0">
                <a:solidFill>
                  <a:srgbClr val="0000FF"/>
                </a:solidFill>
                <a:hlinkClick r:id="rId7"/>
              </a:rPr>
              <a:t>http://english-study-cafe.ru/images/shablonppt/mybook.jpg</a:t>
            </a:r>
            <a:endParaRPr lang="ru-RU" sz="1100" dirty="0">
              <a:solidFill>
                <a:srgbClr val="0000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4143380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dirty="0" smtClean="0">
                <a:solidFill>
                  <a:srgbClr val="0000FF"/>
                </a:solidFill>
                <a:hlinkClick r:id="rId8"/>
              </a:rPr>
              <a:t>      </a:t>
            </a:r>
            <a:r>
              <a:rPr lang="en-US" sz="1100" dirty="0" smtClean="0">
                <a:solidFill>
                  <a:srgbClr val="0000FF"/>
                </a:solidFill>
                <a:hlinkClick r:id="rId8"/>
              </a:rPr>
              <a:t>http://citaty.su/kratkaya-biografiya-petra-pavlovicha-ershova</a:t>
            </a:r>
            <a:endParaRPr lang="ru-RU" sz="1100" dirty="0">
              <a:solidFill>
                <a:srgbClr val="0000FF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4500570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100" dirty="0" smtClean="0">
                <a:hlinkClick r:id="rId9"/>
              </a:rPr>
              <a:t>http://www.etextlib.ru/Content/BookImages/9543_cover.jpg</a:t>
            </a:r>
            <a:endParaRPr lang="ru-RU" sz="11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14348" y="3000372"/>
            <a:ext cx="272061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hlinkClick r:id="rId10"/>
              </a:rPr>
              <a:t>http://www.libex.ru/img/x/20/2a/7aaa0.jpg</a:t>
            </a:r>
            <a:endParaRPr lang="ru-RU" sz="1100" dirty="0"/>
          </a:p>
        </p:txBody>
      </p:sp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214942" y="4929198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 descr="C:\Users\SD\Pictures\MP Navigator EX\2014_10_15\IMG_000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86380" y="1071546"/>
            <a:ext cx="2663439" cy="292895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4043362" cy="3714776"/>
          </a:xfrm>
        </p:spPr>
        <p:txBody>
          <a:bodyPr>
            <a:normAutofit/>
          </a:bodyPr>
          <a:lstStyle/>
          <a:p>
            <a:pPr algn="l"/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Содержание</a:t>
            </a:r>
            <a:b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/>
            </a:r>
            <a:b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1. «С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юбилеем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!»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2. «Внимание! Сказка»</a:t>
            </a:r>
            <a:b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3. «Тайное становится явным»</a:t>
            </a:r>
            <a:b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4. Добро пожаловать в сказку</a:t>
            </a:r>
            <a:endParaRPr lang="ru-RU" sz="27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500042"/>
            <a:ext cx="3786214" cy="540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857760"/>
            <a:ext cx="379797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1357298"/>
            <a:ext cx="407196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Ebrima" pitchFamily="2" charset="0"/>
                <a:cs typeface="Times New Roman" pitchFamily="18" charset="0"/>
              </a:rPr>
              <a:t>Ершов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Ebrima" pitchFamily="2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Ebrima" pitchFamily="2" charset="0"/>
                <a:cs typeface="Times New Roman" pitchFamily="18" charset="0"/>
              </a:rPr>
              <a:t>Петр Павлович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Ebrima" pitchFamily="2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Ebrima" pitchFamily="2" charset="0"/>
                <a:cs typeface="Times New Roman" pitchFamily="18" charset="0"/>
              </a:rPr>
              <a:t>(1815-1869)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3844793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429124" y="3000372"/>
            <a:ext cx="457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Русский  поэт, прозаик, драматург. 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428604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«С юбилеем!»</a:t>
            </a:r>
            <a:endParaRPr lang="ru-RU" sz="2800" dirty="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000636"/>
            <a:ext cx="379797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29190" y="357167"/>
            <a:ext cx="342902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66CC"/>
                </a:solidFill>
              </a:rPr>
              <a:t>В 1834 г. Ершов подал прошение о назначении учителем в </a:t>
            </a:r>
            <a:r>
              <a:rPr lang="ru-RU" dirty="0" err="1" smtClean="0">
                <a:solidFill>
                  <a:srgbClr val="0066CC"/>
                </a:solidFill>
              </a:rPr>
              <a:t>тобольскую</a:t>
            </a:r>
            <a:r>
              <a:rPr lang="ru-RU" dirty="0" smtClean="0">
                <a:solidFill>
                  <a:srgbClr val="0066CC"/>
                </a:solidFill>
              </a:rPr>
              <a:t> гимназию, которое было удовлетворено в 1836 г. В этот период он пробует себя в лирике («Молодой орёл», «Русская песня» и др.), в модном жанре романтической баллады («Сибирский казак»), </a:t>
            </a:r>
          </a:p>
          <a:p>
            <a:r>
              <a:rPr lang="ru-RU" dirty="0" smtClean="0">
                <a:solidFill>
                  <a:srgbClr val="0066CC"/>
                </a:solidFill>
              </a:rPr>
              <a:t>пишет драматическую повесть в стихах «Фома-кузнец».</a:t>
            </a:r>
          </a:p>
          <a:p>
            <a:r>
              <a:rPr lang="ru-RU" dirty="0" smtClean="0">
                <a:solidFill>
                  <a:srgbClr val="0066CC"/>
                </a:solidFill>
              </a:rPr>
              <a:t>В 1836 г. Ершов уехал в Тобольск, где прожил до конца жизни. Здесь написана поэма «</a:t>
            </a:r>
            <a:r>
              <a:rPr lang="ru-RU" dirty="0" err="1" smtClean="0">
                <a:solidFill>
                  <a:srgbClr val="0066CC"/>
                </a:solidFill>
              </a:rPr>
              <a:t>Сузге</a:t>
            </a:r>
            <a:r>
              <a:rPr lang="ru-RU" dirty="0" smtClean="0">
                <a:solidFill>
                  <a:srgbClr val="0066CC"/>
                </a:solidFill>
              </a:rPr>
              <a:t>», многие лирические и юмористические стихотворения, цикл рассказов «Осенние вечера», эпиграммы.</a:t>
            </a:r>
          </a:p>
          <a:p>
            <a:pPr algn="ctr"/>
            <a:endParaRPr lang="ru-RU" dirty="0" smtClean="0">
              <a:solidFill>
                <a:srgbClr val="0066CC"/>
              </a:solidFill>
            </a:endParaRPr>
          </a:p>
          <a:p>
            <a:endParaRPr lang="ru-RU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57158" y="428604"/>
            <a:ext cx="4143404" cy="40719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lvl="0" indent="0" defTabSz="7200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Родился в д.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Безруково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Ишимского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уезда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Тобольской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губернии. </a:t>
            </a:r>
          </a:p>
          <a:p>
            <a:pPr marL="0" marR="0" lvl="0" indent="0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1824 г. он поступил в гимназию в Тобольске.</a:t>
            </a:r>
          </a:p>
          <a:p>
            <a:pPr marR="0" lvl="0" indent="0" defTabSz="7200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1830 г. отец добился перевода в Петербург, и Ершов стал студентом университета.</a:t>
            </a:r>
          </a:p>
          <a:p>
            <a:pPr marR="0" lvl="0" indent="0" defTabSz="7200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1834 г. он написал стихотворную сказку «Конёк-горбунок». Успех её был колоссален. </a:t>
            </a:r>
          </a:p>
          <a:p>
            <a:pPr marR="0" lvl="0" indent="0" defTabSz="7200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Сказку узнала вся читающая Россия.</a:t>
            </a:r>
          </a:p>
          <a:p>
            <a:pPr marR="0" lvl="0" indent="0" defTabSz="7200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Более того, сказка пошла в народ, её пересказывали, каждый по-своему, в разных местностях.</a:t>
            </a:r>
          </a:p>
        </p:txBody>
      </p:sp>
      <p:pic>
        <p:nvPicPr>
          <p:cNvPr id="9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4929198"/>
            <a:ext cx="352668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82508">
            <a:off x="6112245" y="331278"/>
            <a:ext cx="2262190" cy="3529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21469">
            <a:off x="835126" y="423474"/>
            <a:ext cx="2190832" cy="343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2143116"/>
            <a:ext cx="3171821" cy="419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3643338" cy="100013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«Внимание!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Сказка»</a:t>
            </a:r>
            <a:endParaRPr lang="ru-RU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500042"/>
            <a:ext cx="4000527" cy="566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714876" y="1142984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Конек – Горбунок</a:t>
            </a: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2571744"/>
            <a:ext cx="45005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Добрый, милый,</a:t>
            </a: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Помогает, выручает, спасает.</a:t>
            </a:r>
            <a:b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Мудрый волшебник Конек – Горбунок.</a:t>
            </a:r>
            <a:b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ДРУГ!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4929198"/>
            <a:ext cx="352668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SD\Pictures\MP Navigator EX\2014_10_15\IMG_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1857364"/>
            <a:ext cx="2786070" cy="306381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4757742" cy="11430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«Тайное становится 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явным»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9" y="1151913"/>
            <a:ext cx="3357586" cy="461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643438" y="1714488"/>
            <a:ext cx="40005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</a:rPr>
              <a:t>И, подняв ….. Жар-птицы…</a:t>
            </a:r>
          </a:p>
          <a:p>
            <a:pPr marL="342900" indent="-342900"/>
            <a:r>
              <a:rPr lang="ru-RU" dirty="0" smtClean="0">
                <a:solidFill>
                  <a:srgbClr val="0070C0"/>
                </a:solidFill>
              </a:rPr>
              <a:t>2. Если хочешь взять меня,</a:t>
            </a:r>
          </a:p>
          <a:p>
            <a:pPr marL="342900" indent="-342900"/>
            <a:r>
              <a:rPr lang="ru-RU" dirty="0" smtClean="0">
                <a:solidFill>
                  <a:srgbClr val="0070C0"/>
                </a:solidFill>
              </a:rPr>
              <a:t>То доставь ты мне в три дня</a:t>
            </a:r>
          </a:p>
          <a:p>
            <a:pPr marL="342900" indent="-342900"/>
            <a:r>
              <a:rPr lang="ru-RU" dirty="0" smtClean="0">
                <a:solidFill>
                  <a:srgbClr val="0070C0"/>
                </a:solidFill>
              </a:rPr>
              <a:t>………   мой из </a:t>
            </a:r>
            <a:r>
              <a:rPr lang="ru-RU" dirty="0" err="1" smtClean="0">
                <a:solidFill>
                  <a:srgbClr val="0070C0"/>
                </a:solidFill>
              </a:rPr>
              <a:t>окияна</a:t>
            </a:r>
            <a:r>
              <a:rPr lang="ru-RU" dirty="0" smtClean="0">
                <a:solidFill>
                  <a:srgbClr val="0070C0"/>
                </a:solidFill>
              </a:rPr>
              <a:t>…</a:t>
            </a:r>
            <a:endParaRPr lang="ru-RU" dirty="0" smtClean="0">
              <a:solidFill>
                <a:srgbClr val="0000FF"/>
              </a:solidFill>
            </a:endParaRPr>
          </a:p>
          <a:p>
            <a:pPr marL="342900" indent="-342900"/>
            <a:r>
              <a:rPr lang="ru-RU" dirty="0" smtClean="0">
                <a:solidFill>
                  <a:srgbClr val="0070C0"/>
                </a:solidFill>
              </a:rPr>
              <a:t>3. Ночь настала; месяц всходит;</a:t>
            </a:r>
          </a:p>
          <a:p>
            <a:pPr marL="342900" indent="-342900"/>
            <a:r>
              <a:rPr lang="ru-RU" dirty="0" smtClean="0">
                <a:solidFill>
                  <a:srgbClr val="0070C0"/>
                </a:solidFill>
              </a:rPr>
              <a:t>Поле всё    ……….   обходит…</a:t>
            </a:r>
          </a:p>
          <a:p>
            <a:pPr marL="342900" indent="-342900"/>
            <a:r>
              <a:rPr lang="ru-RU" dirty="0" smtClean="0">
                <a:solidFill>
                  <a:srgbClr val="0070C0"/>
                </a:solidFill>
              </a:rPr>
              <a:t>4. </a:t>
            </a:r>
            <a:r>
              <a:rPr lang="ru-RU" dirty="0" err="1" smtClean="0">
                <a:solidFill>
                  <a:srgbClr val="0070C0"/>
                </a:solidFill>
              </a:rPr>
              <a:t>Чудо-юдо</a:t>
            </a:r>
            <a:r>
              <a:rPr lang="ru-RU" dirty="0" smtClean="0">
                <a:solidFill>
                  <a:srgbClr val="0070C0"/>
                </a:solidFill>
              </a:rPr>
              <a:t> рыба-…..</a:t>
            </a:r>
          </a:p>
          <a:p>
            <a:pPr marL="342900" indent="-342900"/>
            <a:r>
              <a:rPr lang="ru-RU" dirty="0" smtClean="0">
                <a:solidFill>
                  <a:srgbClr val="0070C0"/>
                </a:solidFill>
              </a:rPr>
              <a:t>5. Говорит ему …….:</a:t>
            </a:r>
          </a:p>
          <a:p>
            <a:pPr marL="342900" indent="-342900"/>
            <a:r>
              <a:rPr lang="ru-RU" dirty="0" smtClean="0">
                <a:solidFill>
                  <a:srgbClr val="0070C0"/>
                </a:solidFill>
              </a:rPr>
              <a:t>«Месяц – мать мне, солнце - брат»</a:t>
            </a:r>
          </a:p>
          <a:p>
            <a:pPr marL="342900" indent="-342900"/>
            <a:r>
              <a:rPr lang="ru-RU" dirty="0" smtClean="0">
                <a:solidFill>
                  <a:srgbClr val="0070C0"/>
                </a:solidFill>
              </a:rPr>
              <a:t>6. Царь велит достать …… - птицу…</a:t>
            </a:r>
          </a:p>
          <a:p>
            <a:pPr marL="342900" indent="-342900"/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143504" y="714356"/>
            <a:ext cx="34654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Вставь недостающие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в тексте слова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5214950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85860"/>
            <a:ext cx="3377069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42910" y="642918"/>
            <a:ext cx="3786214" cy="5604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Проверь  себя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2571744"/>
            <a:ext cx="1658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п</a:t>
            </a:r>
            <a:r>
              <a:rPr lang="ru-RU" dirty="0" smtClean="0"/>
              <a:t>      е       </a:t>
            </a:r>
            <a:r>
              <a:rPr lang="ru-RU" dirty="0" err="1" smtClean="0"/>
              <a:t>р</a:t>
            </a:r>
            <a:r>
              <a:rPr lang="ru-RU" dirty="0" smtClean="0"/>
              <a:t>     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71736" y="3000372"/>
            <a:ext cx="399045" cy="2957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е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р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с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т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е</a:t>
            </a:r>
          </a:p>
          <a:p>
            <a:pPr>
              <a:lnSpc>
                <a:spcPct val="150000"/>
              </a:lnSpc>
            </a:pPr>
            <a:r>
              <a:rPr lang="ru-RU" dirty="0" err="1" smtClean="0"/>
              <a:t>нь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785918" y="3429000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    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785918" y="4286256"/>
            <a:ext cx="699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     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500430" y="1714488"/>
            <a:ext cx="3321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Ц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а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3000372"/>
            <a:ext cx="309700" cy="12958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и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ц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357290" y="5143512"/>
            <a:ext cx="1188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     в       а</a:t>
            </a:r>
            <a:endParaRPr lang="ru-RU" dirty="0"/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5214950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7" y="428604"/>
            <a:ext cx="3489509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4043362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Добро пожаловать</a:t>
            </a:r>
            <a:b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 в сказку!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642918"/>
            <a:ext cx="383333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5072074"/>
            <a:ext cx="3155028" cy="830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C:\Users\SD\Pictures\MP Navigator EX\2014_10_15\IMG_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357298"/>
            <a:ext cx="2663439" cy="292895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ybook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367</TotalTime>
  <Words>575</Words>
  <Application>Microsoft Office PowerPoint</Application>
  <PresentationFormat>Экран (4:3)</PresentationFormat>
  <Paragraphs>115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mybook</vt:lpstr>
      <vt:lpstr>Проект по  произведению  П.П. Ершова</vt:lpstr>
      <vt:lpstr>Содержание  1. «С юбилеем!» 2. «Внимание! Сказка» 3. «Тайное становится явным» 4. Добро пожаловать в сказку</vt:lpstr>
      <vt:lpstr>Ершов  Петр Павлович (1815-1869)</vt:lpstr>
      <vt:lpstr>Слайд 4</vt:lpstr>
      <vt:lpstr>Слайд 5</vt:lpstr>
      <vt:lpstr>«Внимание!  Сказка»</vt:lpstr>
      <vt:lpstr>«Тайное становится  явным»</vt:lpstr>
      <vt:lpstr>Слайд 8</vt:lpstr>
      <vt:lpstr>Добро пожаловать  в сказку!  </vt:lpstr>
      <vt:lpstr>Долженко Вероника </vt:lpstr>
      <vt:lpstr>Слайд 11</vt:lpstr>
      <vt:lpstr>Измаилова Аида</vt:lpstr>
      <vt:lpstr>Слайд 13</vt:lpstr>
      <vt:lpstr>Слайд 14</vt:lpstr>
      <vt:lpstr>Долженко Вероника </vt:lpstr>
      <vt:lpstr>Слайд 16</vt:lpstr>
      <vt:lpstr>Слайд 17</vt:lpstr>
      <vt:lpstr>Источники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Ершов П.П.</dc:title>
  <dc:creator>SD</dc:creator>
  <cp:lastModifiedBy>SD</cp:lastModifiedBy>
  <cp:revision>40</cp:revision>
  <dcterms:created xsi:type="dcterms:W3CDTF">2014-10-16T18:43:11Z</dcterms:created>
  <dcterms:modified xsi:type="dcterms:W3CDTF">2014-10-20T16:41:36Z</dcterms:modified>
</cp:coreProperties>
</file>