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0" r:id="rId3"/>
    <p:sldId id="258" r:id="rId4"/>
    <p:sldId id="257" r:id="rId5"/>
    <p:sldId id="271" r:id="rId6"/>
    <p:sldId id="260" r:id="rId7"/>
    <p:sldId id="267" r:id="rId8"/>
    <p:sldId id="261" r:id="rId9"/>
    <p:sldId id="262" r:id="rId10"/>
    <p:sldId id="263" r:id="rId11"/>
    <p:sldId id="264" r:id="rId12"/>
    <p:sldId id="272" r:id="rId13"/>
    <p:sldId id="268" r:id="rId14"/>
    <p:sldId id="274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  <a:srgbClr val="99FF66"/>
    <a:srgbClr val="33CCFF"/>
    <a:srgbClr val="FF99FF"/>
    <a:srgbClr val="FF66CC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</c:v>
                </c:pt>
              </c:strCache>
            </c:strRef>
          </c:tx>
          <c:dLbls>
            <c:dLbl>
              <c:idx val="0"/>
              <c:layout>
                <c:manualLayout>
                  <c:x val="1.234567901234569E-2"/>
                  <c:y val="-9.258590566398386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2345679012345746E-2"/>
                  <c:y val="-9.837252476798281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6%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7689788239670516E-2"/>
                  <c:y val="-0.1101263470431801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4000" b="1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активны</c:v>
                </c:pt>
                <c:pt idx="1">
                  <c:v>активны в ситуации успеха</c:v>
                </c:pt>
                <c:pt idx="2">
                  <c:v>пассивны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</c:v>
                </c:pt>
                <c:pt idx="1">
                  <c:v>54</c:v>
                </c:pt>
                <c:pt idx="2">
                  <c:v>20</c:v>
                </c:pt>
              </c:numCache>
            </c:numRef>
          </c:val>
        </c:ser>
        <c:gapWidth val="75"/>
        <c:shape val="pyramid"/>
        <c:axId val="63928192"/>
        <c:axId val="63929728"/>
        <c:axId val="0"/>
      </c:bar3DChart>
      <c:catAx>
        <c:axId val="639281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 b="1" i="0" baseline="0"/>
            </a:pPr>
            <a:endParaRPr lang="ru-RU"/>
          </a:p>
        </c:txPr>
        <c:crossAx val="63929728"/>
        <c:crosses val="autoZero"/>
        <c:auto val="1"/>
        <c:lblAlgn val="ctr"/>
        <c:lblOffset val="100"/>
      </c:catAx>
      <c:valAx>
        <c:axId val="6392972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2000" b="1">
                <a:latin typeface="+mj-lt"/>
              </a:defRPr>
            </a:pPr>
            <a:endParaRPr lang="ru-RU"/>
          </a:p>
        </c:txPr>
        <c:crossAx val="63928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5815D-7AA9-4058-AE50-8963B6411901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1F465-2B32-426A-B83F-6C9B82069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81343-1AB3-4AEF-90EE-9DE45C7AF6C7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EA405-C121-4E8D-96BF-2133DAC1BB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A405-C121-4E8D-96BF-2133DAC1BBA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11/13/2010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tile tx="0" ty="0" sx="100000" sy="100000" flip="x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11/13/2010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11.rc-buzuluk.ru/images/misli_html_m658e97f.gif" TargetMode="External"/><Relationship Id="rId7" Type="http://schemas.openxmlformats.org/officeDocument/2006/relationships/hyperlink" Target="http://letopisi.likt590.ru/lib/exe/fetch.php/2009-2010:95777332.gif?w=400" TargetMode="External"/><Relationship Id="rId2" Type="http://schemas.openxmlformats.org/officeDocument/2006/relationships/hyperlink" Target="http://pp.pl.ua/wp-content/uploads/cache/2613_NpAdvHove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ointpleasant.k12.nj.us/NELLIE/teacher_pages/jthorn/images/Teacher.gif" TargetMode="External"/><Relationship Id="rId5" Type="http://schemas.openxmlformats.org/officeDocument/2006/relationships/hyperlink" Target="http://74210s118.edusite.ru/images/schoolboy0.jpg" TargetMode="External"/><Relationship Id="rId4" Type="http://schemas.openxmlformats.org/officeDocument/2006/relationships/hyperlink" Target="http://www.sunhome.ru/UsersGallery/foto/122008/238271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170766" cy="17859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Самоанализ урока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069010" cy="418149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Класс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. Третий.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Тема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. : Квадратный дециметр. Объяснение нового.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Учебно-методическое обеспечение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. Традиционная школа. Математика Моро.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Необходимое оборудование и материалы для занятия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Компьютер, </a:t>
            </a:r>
            <a:r>
              <a:rPr lang="ru-RU" sz="2400" dirty="0" err="1" smtClean="0">
                <a:solidFill>
                  <a:schemeClr val="bg1"/>
                </a:solidFill>
                <a:latin typeface="+mj-lt"/>
              </a:rPr>
              <a:t>мультимедиапроектор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, презентационный  экран, ручка, карандаш, тетрадь, линейка, квадраты.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Время реализации занятия.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40 минут.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Авторский </a:t>
            </a:r>
            <a:r>
              <a:rPr lang="ru-RU" sz="2400" b="1" dirty="0" err="1" smtClean="0">
                <a:solidFill>
                  <a:schemeClr val="bg1"/>
                </a:solidFill>
                <a:latin typeface="+mj-lt"/>
              </a:rPr>
              <a:t>медиапродукт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 Наглядная презентация учебного материала, слайдов. </a:t>
            </a:r>
          </a:p>
          <a:p>
            <a:pPr algn="l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( 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среда</a:t>
            </a:r>
            <a:r>
              <a:rPr lang="en-US" sz="1800" dirty="0" smtClean="0">
                <a:solidFill>
                  <a:schemeClr val="bg1"/>
                </a:solidFill>
                <a:latin typeface="+mj-lt"/>
              </a:rPr>
              <a:t>: Windows XP SP2 Pro , 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редактор</a:t>
            </a:r>
            <a:r>
              <a:rPr lang="en-US" sz="1800" dirty="0" smtClean="0">
                <a:solidFill>
                  <a:schemeClr val="bg1"/>
                </a:solidFill>
                <a:latin typeface="+mj-lt"/>
              </a:rPr>
              <a:t>: POWER POINT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)</a:t>
            </a:r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l"/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14338" name="Picture 2" descr="Картинка 96 из 1348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992168"/>
            <a:ext cx="2214578" cy="169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42852"/>
          <a:ext cx="8429684" cy="64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3074"/>
                <a:gridCol w="1785950"/>
                <a:gridCol w="2893239"/>
                <a:gridCol w="2107421"/>
              </a:tblGrid>
              <a:tr h="907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Этап урока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Цель  этапа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 учителя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учащихся 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5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VI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этап. Включение в систему знаний и повторение.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этапа: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формирование навыков решения задач на повторение и закрепление изученного материала.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проблемно-поисковый,  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словесный, с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целью способствовать развитию умений устанавливать причинно-следственные связи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применять раннее полученных знаний на практике,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актуализация полученных знаний.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 мотивации –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побуждение к поиску, самооценка и коррекция своей деятельности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индивидуальная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endParaRPr lang="ru-RU" dirty="0" smtClean="0">
                        <a:latin typeface="+mj-lt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 составляли</a:t>
                      </a:r>
                      <a:r>
                        <a:rPr lang="ru-RU" baseline="0" dirty="0" smtClean="0">
                          <a:latin typeface="+mj-lt"/>
                        </a:rPr>
                        <a:t> задачу по краткой записи,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решали с объяснением,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выполняли задания разного уровня с самопроверкой</a:t>
                      </a:r>
                      <a:r>
                        <a:rPr lang="ru-RU" dirty="0" smtClean="0">
                          <a:latin typeface="+mj-lt"/>
                        </a:rPr>
                        <a:t>.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42852"/>
          <a:ext cx="8429684" cy="6397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7421"/>
                <a:gridCol w="1893107"/>
                <a:gridCol w="2321735"/>
                <a:gridCol w="2107421"/>
              </a:tblGrid>
              <a:tr h="907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Этап уроке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Цель  этапа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 учителя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учащихся 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5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VII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этап Рефлексия деятельности (итог урока).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этапа: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Обобщение всей работы. Само оценивание.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 целью стимулирования деятельности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учащихся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 мотивации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– стимулирующее оценивание, самооценка и коррекция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своей деятельности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Подводили итог урока,</a:t>
                      </a:r>
                      <a:r>
                        <a:rPr lang="ru-RU" baseline="0" dirty="0" smtClean="0">
                          <a:latin typeface="+mj-lt"/>
                        </a:rPr>
                        <a:t>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Выполняли рефлексию своей деятельности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098" name="Picture 2" descr="Картинка 165 из 1348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00372"/>
            <a:ext cx="2500330" cy="3279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Вывод: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55388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+mj-lt"/>
              </a:rPr>
              <a:t>Дети чувствовали себя на уроке спокойно, уверенно, с интересом приступали к выполнению заданий.</a:t>
            </a:r>
          </a:p>
          <a:p>
            <a:pPr lvl="0"/>
            <a:r>
              <a:rPr lang="ru-RU" sz="1800" b="1" dirty="0" smtClean="0">
                <a:latin typeface="+mj-lt"/>
              </a:rPr>
              <a:t>Для привлечения внимания использовала </a:t>
            </a:r>
            <a:r>
              <a:rPr lang="ru-RU" sz="1800" b="1" dirty="0" err="1" smtClean="0">
                <a:latin typeface="+mj-lt"/>
              </a:rPr>
              <a:t>мультимедийную</a:t>
            </a:r>
            <a:r>
              <a:rPr lang="ru-RU" sz="1800" b="1" dirty="0" smtClean="0">
                <a:latin typeface="+mj-lt"/>
              </a:rPr>
              <a:t> презентацию, раздаточный материал, применяла высокий темп урока и смену видов деятельности.</a:t>
            </a:r>
          </a:p>
          <a:p>
            <a:pPr lvl="0"/>
            <a:r>
              <a:rPr lang="ru-RU" sz="1800" b="1" dirty="0" smtClean="0">
                <a:latin typeface="+mj-lt"/>
              </a:rPr>
              <a:t>После выполнения заданий осуществлялась самопроверка и самоконтроль .</a:t>
            </a:r>
          </a:p>
          <a:p>
            <a:pPr>
              <a:buNone/>
            </a:pPr>
            <a:r>
              <a:rPr lang="ru-RU" sz="1800" b="1" i="1" dirty="0" smtClean="0">
                <a:latin typeface="+mj-lt"/>
              </a:rPr>
              <a:t>Положительные результаты урока обеспечили:</a:t>
            </a:r>
          </a:p>
          <a:p>
            <a:pPr lvl="0"/>
            <a:r>
              <a:rPr lang="ru-RU" sz="1800" b="1" dirty="0" smtClean="0">
                <a:latin typeface="+mj-lt"/>
              </a:rPr>
              <a:t>Смена одного вида деятельности другим ( устная, письменная, самостоятельная )</a:t>
            </a:r>
          </a:p>
          <a:p>
            <a:pPr lvl="0"/>
            <a:r>
              <a:rPr lang="ru-RU" sz="1800" b="1" dirty="0" smtClean="0">
                <a:latin typeface="+mj-lt"/>
              </a:rPr>
              <a:t>Использование различных форм урока (индивидуальная, фронтальная, </a:t>
            </a:r>
            <a:r>
              <a:rPr lang="ru-RU" sz="1800" b="1" dirty="0" err="1" smtClean="0">
                <a:latin typeface="+mj-lt"/>
              </a:rPr>
              <a:t>общеклассная</a:t>
            </a:r>
            <a:r>
              <a:rPr lang="ru-RU" sz="1800" b="1" dirty="0" smtClean="0">
                <a:latin typeface="+mj-lt"/>
              </a:rPr>
              <a:t>)</a:t>
            </a:r>
          </a:p>
          <a:p>
            <a:pPr lvl="0"/>
            <a:r>
              <a:rPr lang="ru-RU" sz="1800" b="1" dirty="0" smtClean="0">
                <a:latin typeface="+mj-lt"/>
              </a:rPr>
              <a:t>Методы ведения урока, способствующие продуктивной деятельности</a:t>
            </a:r>
          </a:p>
          <a:p>
            <a:pPr lvl="0"/>
            <a:r>
              <a:rPr lang="ru-RU" sz="1800" b="1" dirty="0" smtClean="0">
                <a:latin typeface="+mj-lt"/>
              </a:rPr>
              <a:t>Рациональное распределение времени на уроке</a:t>
            </a:r>
          </a:p>
          <a:p>
            <a:pPr lvl="0"/>
            <a:r>
              <a:rPr lang="ru-RU" sz="1800" b="1" dirty="0" smtClean="0">
                <a:latin typeface="+mj-lt"/>
              </a:rPr>
              <a:t>Оборудование урока</a:t>
            </a:r>
          </a:p>
          <a:p>
            <a:pPr lvl="0"/>
            <a:r>
              <a:rPr lang="ru-RU" sz="1800" b="1" dirty="0" smtClean="0">
                <a:latin typeface="+mj-lt"/>
              </a:rPr>
              <a:t>Соблюдение гигиенических требований к уроку</a:t>
            </a:r>
          </a:p>
          <a:p>
            <a:pPr lvl="0"/>
            <a:r>
              <a:rPr lang="ru-RU" sz="1800" b="1" dirty="0" smtClean="0">
                <a:latin typeface="+mj-lt"/>
              </a:rPr>
              <a:t>Готовность учителя и учеников помочь друг другу, обстановка на уроке способствовала активизации умственной деятельности</a:t>
            </a:r>
          </a:p>
          <a:p>
            <a:pPr lvl="0"/>
            <a:r>
              <a:rPr lang="ru-RU" sz="1800" b="1" dirty="0" smtClean="0">
                <a:latin typeface="+mj-lt"/>
              </a:rPr>
              <a:t>Поощрение детей за работу</a:t>
            </a:r>
          </a:p>
          <a:p>
            <a:pPr lvl="0"/>
            <a:r>
              <a:rPr lang="ru-RU" sz="1800" b="1" dirty="0" smtClean="0">
                <a:latin typeface="+mj-lt"/>
              </a:rPr>
              <a:t>Своевременное проведение физкультминутки на релаксацию для снятия усталости</a:t>
            </a:r>
          </a:p>
          <a:p>
            <a:r>
              <a:rPr lang="ru-RU" sz="1800" b="1" dirty="0" smtClean="0">
                <a:latin typeface="+mj-lt"/>
              </a:rPr>
              <a:t>Я думаю, что мне удалось решить поставленные задачи, избежав при этом перегрузки и переутомления учащихся, сохранив продуктивную мотивацию учения.</a:t>
            </a:r>
          </a:p>
          <a:p>
            <a:endParaRPr lang="ru-RU" sz="1800" dirty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prstTxWarp prst="textInflate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Спасибо за внимание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8674" name="Picture 2" descr="Картинка 6 из 3763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000504"/>
            <a:ext cx="2580553" cy="2660364"/>
          </a:xfrm>
          <a:prstGeom prst="rect">
            <a:avLst/>
          </a:prstGeom>
          <a:noFill/>
        </p:spPr>
      </p:pic>
      <p:pic>
        <p:nvPicPr>
          <p:cNvPr id="28676" name="Picture 4" descr="Картинка 17 из 3763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52"/>
            <a:ext cx="2319746" cy="2376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dirty="0" smtClean="0">
              <a:latin typeface="Arial Narrow" pitchFamily="34" charset="0"/>
            </a:endParaRPr>
          </a:p>
          <a:p>
            <a:pPr algn="ctr">
              <a:buNone/>
            </a:pPr>
            <a:r>
              <a:rPr lang="ru-RU" dirty="0" smtClean="0">
                <a:latin typeface="Arial Narrow" pitchFamily="34" charset="0"/>
              </a:rPr>
              <a:t>Презентацию подготовила </a:t>
            </a:r>
          </a:p>
          <a:p>
            <a:pPr algn="ctr">
              <a:buNone/>
            </a:pPr>
            <a:r>
              <a:rPr lang="ru-RU" dirty="0" smtClean="0">
                <a:latin typeface="Arial Narrow" pitchFamily="34" charset="0"/>
              </a:rPr>
              <a:t>учитель начальных классов </a:t>
            </a:r>
          </a:p>
          <a:p>
            <a:pPr algn="ctr">
              <a:buNone/>
            </a:pPr>
            <a:r>
              <a:rPr lang="ru-RU" dirty="0" smtClean="0">
                <a:latin typeface="Arial Narrow" pitchFamily="34" charset="0"/>
              </a:rPr>
              <a:t>МОУ СОШ № 17 г. Серпухова</a:t>
            </a:r>
          </a:p>
          <a:p>
            <a:pPr algn="ctr">
              <a:buNone/>
            </a:pPr>
            <a:r>
              <a:rPr lang="ru-RU" dirty="0" smtClean="0">
                <a:latin typeface="Arial Narrow" pitchFamily="34" charset="0"/>
              </a:rPr>
              <a:t> </a:t>
            </a:r>
            <a:r>
              <a:rPr lang="ru-RU" dirty="0" err="1" smtClean="0">
                <a:latin typeface="Arial Narrow" pitchFamily="34" charset="0"/>
              </a:rPr>
              <a:t>Чувашова</a:t>
            </a:r>
            <a:r>
              <a:rPr lang="ru-RU" dirty="0" smtClean="0">
                <a:latin typeface="Arial Narrow" pitchFamily="34" charset="0"/>
              </a:rPr>
              <a:t> Нина Александровна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pp.pl.ua/wp-content/uploads/cache/2613_NpAdvHover.jpg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school11.rc-buzuluk.ru/images/misli_html_m658e97f.gif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www.sunhome.ru/UsersGallery/foto/122008/2382713.jpg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74210s118.edusite.ru/images/schoolboy0.jpg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http://</a:t>
            </a:r>
            <a:r>
              <a:rPr lang="ru-RU" dirty="0" smtClean="0">
                <a:hlinkClick r:id="rId6"/>
              </a:rPr>
              <a:t>www.pointpleasant.k12.nj.us/NELLIE/teacher_pages/jthorn/images/Teacher.gif</a:t>
            </a:r>
            <a:r>
              <a:rPr lang="ru-RU" dirty="0" smtClean="0">
                <a:hlinkClick r:id="rId7"/>
              </a:rPr>
              <a:t> http://letopisi.likt590.ru/lib/exe/fetch.php/2009-2010:95777332.gif?w=400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Характеристика класса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1"/>
          <a:ext cx="8258204" cy="468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Цели урока: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503874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j-lt"/>
              </a:rPr>
              <a:t>1.Познакомить учащихся с новой для них единицей измерения   площади- квадратным дециметром.</a:t>
            </a:r>
          </a:p>
          <a:p>
            <a:r>
              <a:rPr lang="ru-RU" b="1" dirty="0" smtClean="0">
                <a:latin typeface="+mj-lt"/>
              </a:rPr>
              <a:t>2.Зкрепить умение нахождения площади прямоугольника и квадрата</a:t>
            </a:r>
          </a:p>
          <a:p>
            <a:r>
              <a:rPr lang="ru-RU" b="1" dirty="0" smtClean="0">
                <a:latin typeface="+mj-lt"/>
              </a:rPr>
              <a:t>3. Совершенствовать навыки устного счёта, знание таблицы умножения, умение решать простые и составные задачи.</a:t>
            </a:r>
          </a:p>
          <a:p>
            <a:r>
              <a:rPr lang="ru-RU" b="1" dirty="0" smtClean="0">
                <a:latin typeface="+mj-lt"/>
              </a:rPr>
              <a:t>4.Развивать внимание, сообразительность, смекалку.</a:t>
            </a:r>
          </a:p>
          <a:p>
            <a:r>
              <a:rPr lang="ru-RU" b="1" dirty="0" smtClean="0">
                <a:latin typeface="+mj-lt"/>
              </a:rPr>
              <a:t>5.Воспитывать дисциплинированность,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 самостоятельность.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285728"/>
          <a:ext cx="8715437" cy="61436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14512"/>
                <a:gridCol w="2192407"/>
                <a:gridCol w="2648442"/>
                <a:gridCol w="2160076"/>
              </a:tblGrid>
              <a:tr h="104013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Этап урока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Цель  этапа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Деятельность учителя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учащихся 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3537"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20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этап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Организацион-ный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момент</a:t>
                      </a: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этапа: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создание эмоционального настроя на совместную коллективную деятельность</a:t>
                      </a:r>
                      <a:endParaRPr lang="ru-RU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 algn="l">
                        <a:buFont typeface="Wingdings" pitchFamily="2" charset="2"/>
                        <a:buChar char="v"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словесный,</a:t>
                      </a:r>
                      <a:endParaRPr kumimoji="0" lang="ru-RU" sz="20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>
                        <a:buFont typeface="Wingdings" pitchFamily="2" charset="2"/>
                        <a:buChar char="v"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игровой момент, с целью активизация мыслительной деятельности учащихся;</a:t>
                      </a:r>
                      <a:r>
                        <a:rPr kumimoji="0" lang="ru-RU" sz="20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l">
                        <a:buFont typeface="Wingdings" pitchFamily="2" charset="2"/>
                        <a:buChar char="v"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постановка цели урока</a:t>
                      </a:r>
                      <a:r>
                        <a:rPr kumimoji="0" lang="ru-RU" sz="20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для достижения результата;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 мотивации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– создание успеха</a:t>
                      </a:r>
                    </a:p>
                    <a:p>
                      <a:pPr algn="l">
                        <a:buFont typeface="Wingdings" pitchFamily="2" charset="2"/>
                        <a:buChar char="v"/>
                      </a:pP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 –</a:t>
                      </a: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endParaRPr kumimoji="0" lang="ru-RU" sz="20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Показ своего настроения</a:t>
                      </a:r>
                      <a:r>
                        <a:rPr kumimoji="0" lang="ru-RU" sz="20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(солнце, солнце и туча, туча)</a:t>
                      </a:r>
                      <a:endParaRPr kumimoji="0" lang="ru-RU" sz="20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Устный счет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«ГИМНАСТИКА ДЛЯ УМА»</a:t>
                      </a:r>
                    </a:p>
                    <a:p>
                      <a:endParaRPr lang="ru-RU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85728"/>
          <a:ext cx="8715437" cy="61436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2927"/>
                <a:gridCol w="2253992"/>
                <a:gridCol w="2648442"/>
                <a:gridCol w="2160076"/>
              </a:tblGrid>
              <a:tr h="104013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Этап урока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Цель  этапа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Деятельность учителя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+mj-lt"/>
                        </a:rPr>
                        <a:t>учащихся 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kumimoji="0" lang="ru-RU" sz="16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этап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Актуализа-ция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знаний.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 этапа: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умений группировать фигуры, обосновывать свое мнение</a:t>
                      </a:r>
                    </a:p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проблемно-поисковый,  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словесный,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наглядный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практическая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работа, с 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целью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азвития логического мышления учащихся, умения сравнивать 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анализировать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мотиваци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– побуждение к поиску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Форма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общеклассная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индивидуальная</a:t>
                      </a:r>
                    </a:p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Находили лишние фигуры.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Измеряли длину и ширину фигуры.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Находили площадь прямоугольника и квадрата .</a:t>
                      </a:r>
                    </a:p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Картинка 817 из 1945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643314"/>
            <a:ext cx="2524176" cy="2595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42852"/>
          <a:ext cx="8429684" cy="6397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0198"/>
                <a:gridCol w="1643074"/>
                <a:gridCol w="2786082"/>
                <a:gridCol w="2500330"/>
              </a:tblGrid>
              <a:tr h="907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Этап урока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Цель  этапа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 учителя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учащихся 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III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 этап 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Постановка и решение проблемной ситуации.</a:t>
                      </a: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этапа: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повторить материал и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подготовить учащихся к усвоению нового материала.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проблемно-поисковый,  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наглядный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практическая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работа с 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целью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р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азвития познавательной активности;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развитие умения осуществлять умозаключения на основе раннее приобретённых знаний.</a:t>
                      </a:r>
                      <a:endParaRPr kumimoji="0" lang="ru-RU" sz="1800" kern="1200" baseline="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мотивации –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побуждение к поиску альтернативных решений</a:t>
                      </a:r>
                      <a:endParaRPr kumimoji="0" lang="ru-RU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Измеряли квадрат,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заменяли</a:t>
                      </a:r>
                      <a:r>
                        <a:rPr lang="ru-RU" baseline="0" dirty="0" smtClean="0">
                          <a:latin typeface="+mj-lt"/>
                        </a:rPr>
                        <a:t> большей единицей измерения,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находили площадь квадрата разными способами,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выделяли  короткий путь решения,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сравнивали результаты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285728"/>
            <a:ext cx="792961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0000"/>
              </a:solidFill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Физминутка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Цель: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избежать перегрузки и переутомления учащихся,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сохранить мотивацию учения.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Картинка 27 из 139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00042"/>
            <a:ext cx="2952750" cy="2952751"/>
          </a:xfrm>
          <a:prstGeom prst="round2Diag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42852"/>
          <a:ext cx="8429684" cy="6397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388"/>
                <a:gridCol w="1785950"/>
                <a:gridCol w="2500330"/>
                <a:gridCol w="2286016"/>
              </a:tblGrid>
              <a:tr h="907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Этап урока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Цель  этапа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 учителя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учащихся 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IV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этап.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Первичное закрепление 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: повторить  алгоритм нахождения площади.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проблемно-поисковый,  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Наглядный с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целью 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р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азвития логического мышления учащихся, умения сравнивать и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анализировать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Метод мотивации –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познавательные затруднения; самооценка и коррекция своей деятельности</a:t>
                      </a:r>
                      <a:endParaRPr kumimoji="0" lang="ru-RU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индивидуальная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Читали</a:t>
                      </a:r>
                      <a:r>
                        <a:rPr lang="ru-RU" baseline="0" dirty="0" smtClean="0">
                          <a:latin typeface="+mj-lt"/>
                        </a:rPr>
                        <a:t> задачу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Выполняли самостоятельное решение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baseline="0" dirty="0" smtClean="0">
                          <a:latin typeface="+mj-lt"/>
                        </a:rPr>
                        <a:t>самопроверка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42852"/>
          <a:ext cx="8429684" cy="6397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8826"/>
                <a:gridCol w="1785950"/>
                <a:gridCol w="2607487"/>
                <a:gridCol w="2107421"/>
              </a:tblGrid>
              <a:tr h="907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Этап урока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Цель  этапа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 учителя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b="1" dirty="0" smtClean="0">
                          <a:latin typeface="+mj-lt"/>
                        </a:rPr>
                        <a:t>учащихся 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0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й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этап.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Самостоятельная работа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самопроверкой</a:t>
                      </a:r>
                      <a:endParaRPr kumimoji="0" lang="ru-RU" sz="20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 этапа: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закрепление изученного материала..</a:t>
                      </a: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Методы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проблемно-поисковый,  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словесный, 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наглядный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практическая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работа с 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целью</a:t>
                      </a:r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ф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ормирования практических навыков нахождения площади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Метод мотивации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– создание ситуации успеха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Форма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–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общеклассная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индивидуальная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 Чертили прямоугольник,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ru-RU" dirty="0" smtClean="0">
                          <a:latin typeface="+mj-lt"/>
                        </a:rPr>
                        <a:t>решали задачу по плану,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ru-RU" baseline="0" dirty="0" smtClean="0">
                          <a:latin typeface="+mj-lt"/>
                        </a:rPr>
                        <a:t>самопроверка</a:t>
                      </a:r>
                      <a:endParaRPr lang="ru-RU" dirty="0" smtClean="0">
                        <a:latin typeface="+mj-lt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225</TotalTime>
  <Words>837</Words>
  <Application>Microsoft Office PowerPoint</Application>
  <PresentationFormat>Экран (4:3)</PresentationFormat>
  <Paragraphs>191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Default Theme</vt:lpstr>
      <vt:lpstr>Самоанализ урока </vt:lpstr>
      <vt:lpstr>Характеристика класса</vt:lpstr>
      <vt:lpstr>Цели урока: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Вывод: </vt:lpstr>
      <vt:lpstr>Спасибо за внимание</vt:lpstr>
      <vt:lpstr>Слайд 14</vt:lpstr>
      <vt:lpstr>Слайд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Самоанализ урока </dc:title>
  <dc:creator>Нина Александровна</dc:creator>
  <cp:lastModifiedBy>Нина Александровна</cp:lastModifiedBy>
  <cp:revision>24</cp:revision>
  <dcterms:created xsi:type="dcterms:W3CDTF">2009-11-26T08:28:23Z</dcterms:created>
  <dcterms:modified xsi:type="dcterms:W3CDTF">2010-11-13T19:42:55Z</dcterms:modified>
</cp:coreProperties>
</file>