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9"/>
  </p:notesMasterIdLst>
  <p:sldIdLst>
    <p:sldId id="285" r:id="rId2"/>
    <p:sldId id="256" r:id="rId3"/>
    <p:sldId id="278" r:id="rId4"/>
    <p:sldId id="263" r:id="rId5"/>
    <p:sldId id="286" r:id="rId6"/>
    <p:sldId id="264" r:id="rId7"/>
    <p:sldId id="288" r:id="rId8"/>
    <p:sldId id="289" r:id="rId9"/>
    <p:sldId id="294" r:id="rId10"/>
    <p:sldId id="291" r:id="rId11"/>
    <p:sldId id="297" r:id="rId12"/>
    <p:sldId id="295" r:id="rId13"/>
    <p:sldId id="296" r:id="rId14"/>
    <p:sldId id="269" r:id="rId15"/>
    <p:sldId id="293" r:id="rId16"/>
    <p:sldId id="298" r:id="rId17"/>
    <p:sldId id="29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FDCB"/>
    <a:srgbClr val="FBE6AB"/>
    <a:srgbClr val="FCF6D0"/>
    <a:srgbClr val="FFCCFF"/>
    <a:srgbClr val="00CC00"/>
    <a:srgbClr val="DDFFDD"/>
    <a:srgbClr val="99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4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9B8F6-F87F-4F33-836E-87F2D803BF33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27A11-BD2C-4520-86EB-00E7CEFE05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7A11-BD2C-4520-86EB-00E7CEFE052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F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41987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41988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41989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41990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41992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grpSp>
          <p:nvGrpSpPr>
            <p:cNvPr id="41993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41994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95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1996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41997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98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1999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42000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001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2002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42003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004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200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20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ransition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be.ru/images/a6-60big.jpg" TargetMode="External"/><Relationship Id="rId7" Type="http://schemas.openxmlformats.org/officeDocument/2006/relationships/hyperlink" Target="http://itown.com.ua/data/images/logo_white_sitepr1.jpg" TargetMode="External"/><Relationship Id="rId2" Type="http://schemas.openxmlformats.org/officeDocument/2006/relationships/hyperlink" Target="http://repiov.narod.ru/images/book_3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sovet.moy.su/go?http://vesnuchki.ucoz.ru/load/0-0-0-77-20" TargetMode="External"/><Relationship Id="rId5" Type="http://schemas.openxmlformats.org/officeDocument/2006/relationships/hyperlink" Target="http://www.studiolinia.ru/images/catalog/options/items/original/fc9c408b334b3032a8b787fbfe0f6099.jpg" TargetMode="External"/><Relationship Id="rId4" Type="http://schemas.openxmlformats.org/officeDocument/2006/relationships/hyperlink" Target="http://www.gov.karelia.ru/cgi-bin/photo/i.pl?id=8708&amp;s=b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sz="7200" dirty="0" smtClean="0"/>
              <a:t>Математика</a:t>
            </a:r>
          </a:p>
          <a:p>
            <a:pPr algn="r"/>
            <a:r>
              <a:rPr lang="ru-RU" dirty="0" smtClean="0"/>
              <a:t>УМК «Школа России»</a:t>
            </a:r>
            <a:endParaRPr lang="ru-RU" dirty="0"/>
          </a:p>
        </p:txBody>
      </p:sp>
      <p:pic>
        <p:nvPicPr>
          <p:cNvPr id="37890" name="Picture 2" descr="Картинка 31 из 10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85794"/>
            <a:ext cx="2851091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/>
            </a:r>
            <a:br>
              <a:rPr lang="ru-RU" sz="66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</a:br>
            <a:r>
              <a:rPr lang="ru-RU" sz="6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6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sz="6600" dirty="0">
              <a:latin typeface="Comic Sans MS" pitchFamily="66" charset="0"/>
            </a:endParaRPr>
          </a:p>
        </p:txBody>
      </p:sp>
      <p:pic>
        <p:nvPicPr>
          <p:cNvPr id="22530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71480"/>
            <a:ext cx="1357322" cy="135732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643042" y="2477065"/>
            <a:ext cx="3863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/>
              <a:t>1</a:t>
            </a:r>
            <a:r>
              <a:rPr lang="ru-RU" sz="5400" b="1" dirty="0" smtClean="0"/>
              <a:t>дм</a:t>
            </a:r>
            <a:r>
              <a:rPr lang="en-US" sz="5400" b="1" dirty="0" smtClean="0"/>
              <a:t> = 10 </a:t>
            </a:r>
            <a:r>
              <a:rPr lang="ru-RU" sz="5400" b="1" dirty="0" smtClean="0"/>
              <a:t>см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3400395"/>
            <a:ext cx="6115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/>
              <a:t>S = </a:t>
            </a:r>
            <a:r>
              <a:rPr lang="ru-RU" sz="5400" b="1" dirty="0" smtClean="0"/>
              <a:t>10 </a:t>
            </a:r>
            <a:r>
              <a:rPr lang="ru-RU" sz="5400" b="1" dirty="0" smtClean="0">
                <a:cs typeface="Tunga"/>
              </a:rPr>
              <a:t>· 3 = 30 (</a:t>
            </a:r>
            <a:r>
              <a:rPr lang="ru-RU" sz="5400" b="1" dirty="0" smtClean="0"/>
              <a:t>см</a:t>
            </a:r>
            <a:r>
              <a:rPr lang="ru-RU" sz="5400" b="1" baseline="30000" dirty="0" smtClean="0"/>
              <a:t>2</a:t>
            </a:r>
            <a:r>
              <a:rPr lang="ru-RU" sz="5400" b="1" dirty="0" smtClean="0">
                <a:cs typeface="Tunga"/>
              </a:rPr>
              <a:t>)</a:t>
            </a:r>
            <a:endParaRPr lang="ru-RU" sz="5400" b="1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1643042" y="4329033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609600"/>
            <a:ext cx="5600712" cy="1143000"/>
          </a:xfrm>
        </p:spPr>
        <p:txBody>
          <a:bodyPr/>
          <a:lstStyle/>
          <a:p>
            <a:r>
              <a:rPr lang="ru-RU" b="1" spc="300" dirty="0" smtClean="0"/>
              <a:t>Задача</a:t>
            </a:r>
            <a:endParaRPr lang="ru-RU" b="1" spc="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Длина -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8 дм</a:t>
            </a:r>
          </a:p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Ширина-? в 2 раза меньше</a:t>
            </a:r>
          </a:p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Найти S.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71480"/>
            <a:ext cx="1357322" cy="135732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7" y="1857364"/>
          <a:ext cx="7715304" cy="4023360"/>
        </p:xfrm>
        <a:graphic>
          <a:graphicData uri="http://schemas.openxmlformats.org/drawingml/2006/table">
            <a:tbl>
              <a:tblPr/>
              <a:tblGrid>
                <a:gridCol w="3286148"/>
                <a:gridCol w="2643206"/>
                <a:gridCol w="1785950"/>
              </a:tblGrid>
              <a:tr h="2643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Calibri"/>
                        </a:rPr>
                        <a:t/>
                      </a:r>
                      <a:br>
                        <a:rPr lang="ru-RU" sz="4400" b="1" dirty="0">
                          <a:latin typeface="Calibri"/>
                        </a:rPr>
                      </a:b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 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 + 5 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 6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9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9 - 28 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: 7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63 : 7 + 54 : 6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( </a:t>
                      </a: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38-30)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65-(49-19)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28 + 45 : 5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8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8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56 : 8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49 :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 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unga"/>
                          <a:ea typeface="Times New Roman"/>
                        </a:rPr>
                        <a:t>· 4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47625" y="76200"/>
            <a:ext cx="495300" cy="3143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47625" y="76200"/>
            <a:ext cx="523875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14300" y="76200"/>
            <a:ext cx="914400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>
            <a:off x="4786314" y="2143116"/>
            <a:ext cx="1060704" cy="71438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7143768" y="2143116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428728" y="2143116"/>
            <a:ext cx="1643073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571604" y="533400"/>
            <a:ext cx="7215238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Самостоятельная работа</a:t>
            </a:r>
          </a:p>
        </p:txBody>
      </p:sp>
      <p:pic>
        <p:nvPicPr>
          <p:cNvPr id="14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04" y="642918"/>
            <a:ext cx="1035852" cy="103585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7" y="1857364"/>
          <a:ext cx="7715304" cy="4023360"/>
        </p:xfrm>
        <a:graphic>
          <a:graphicData uri="http://schemas.openxmlformats.org/drawingml/2006/table">
            <a:tbl>
              <a:tblPr/>
              <a:tblGrid>
                <a:gridCol w="3286148"/>
                <a:gridCol w="2643206"/>
                <a:gridCol w="1785950"/>
              </a:tblGrid>
              <a:tr h="2643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Calibri"/>
                        </a:rPr>
                        <a:t/>
                      </a:r>
                      <a:br>
                        <a:rPr lang="ru-RU" sz="4400" b="1" dirty="0">
                          <a:latin typeface="Calibri"/>
                        </a:rPr>
                      </a:b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6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77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18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35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37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64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unga"/>
                        </a:rPr>
                        <a:t>7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4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47625" y="76200"/>
            <a:ext cx="495300" cy="3143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47625" y="76200"/>
            <a:ext cx="523875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>
            <a:off x="4786314" y="2143116"/>
            <a:ext cx="1060704" cy="71438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7143768" y="2143116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428728" y="2143116"/>
            <a:ext cx="1643073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571604" y="533400"/>
            <a:ext cx="7215238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Самостоятельная работа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/>
              <a:t>проверка</a:t>
            </a:r>
            <a:endParaRPr kumimoji="1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4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04" y="642918"/>
            <a:ext cx="1035852" cy="103585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7554" y="2708275"/>
            <a:ext cx="5100646" cy="3387725"/>
          </a:xfrm>
        </p:spPr>
        <p:txBody>
          <a:bodyPr/>
          <a:lstStyle/>
          <a:p>
            <a:r>
              <a:rPr lang="ru-RU" sz="7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с.60, № 2. </a:t>
            </a:r>
          </a:p>
        </p:txBody>
      </p:sp>
      <p:pic>
        <p:nvPicPr>
          <p:cNvPr id="4" name="Picture 2" descr="Картинка 31 из 10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00240"/>
            <a:ext cx="2938677" cy="382889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80485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spc="300" dirty="0" smtClean="0"/>
              <a:t>Окончен урок, и выполнен план.</a:t>
            </a:r>
          </a:p>
          <a:p>
            <a:r>
              <a:rPr lang="ru-RU" b="1" spc="300" dirty="0" smtClean="0"/>
              <a:t>Спасибо, ребята, огромное вам.</a:t>
            </a:r>
          </a:p>
          <a:p>
            <a:r>
              <a:rPr lang="ru-RU" b="1" spc="300" dirty="0" smtClean="0"/>
              <a:t>За то, что упорно и дружно трудились,</a:t>
            </a:r>
          </a:p>
          <a:p>
            <a:r>
              <a:rPr lang="ru-RU" b="1" spc="300" dirty="0" smtClean="0"/>
              <a:t>И знания точно уж вам пригодились.</a:t>
            </a:r>
          </a:p>
          <a:p>
            <a:endParaRPr lang="ru-RU" dirty="0"/>
          </a:p>
        </p:txBody>
      </p:sp>
      <p:pic>
        <p:nvPicPr>
          <p:cNvPr id="4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71480"/>
            <a:ext cx="2386002" cy="238600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 Narrow" pitchFamily="34" charset="0"/>
              </a:rPr>
              <a:t>Презентацию подготовила </a:t>
            </a:r>
          </a:p>
          <a:p>
            <a:r>
              <a:rPr lang="ru-RU" dirty="0" smtClean="0">
                <a:latin typeface="Arial Narrow" pitchFamily="34" charset="0"/>
              </a:rPr>
              <a:t>учитель начальных классов </a:t>
            </a:r>
          </a:p>
          <a:p>
            <a:r>
              <a:rPr lang="ru-RU" dirty="0" smtClean="0">
                <a:latin typeface="Arial Narrow" pitchFamily="34" charset="0"/>
              </a:rPr>
              <a:t>МОУ СОШ № 17 г. Серпухова</a:t>
            </a:r>
          </a:p>
          <a:p>
            <a:r>
              <a:rPr lang="ru-RU" dirty="0" smtClean="0">
                <a:latin typeface="Arial Narrow" pitchFamily="34" charset="0"/>
              </a:rPr>
              <a:t> </a:t>
            </a:r>
            <a:r>
              <a:rPr lang="ru-RU" dirty="0" err="1" smtClean="0">
                <a:latin typeface="Arial Narrow" pitchFamily="34" charset="0"/>
              </a:rPr>
              <a:t>Чувашова</a:t>
            </a:r>
            <a:r>
              <a:rPr lang="ru-RU" dirty="0" smtClean="0">
                <a:latin typeface="Arial Narrow" pitchFamily="34" charset="0"/>
              </a:rPr>
              <a:t> Нина Александровна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dirty="0" smtClean="0">
                <a:hlinkClick r:id="rId2"/>
              </a:rPr>
              <a:t>http</a:t>
            </a:r>
            <a:r>
              <a:rPr lang="ru-RU" sz="1400" dirty="0" smtClean="0">
                <a:hlinkClick r:id="rId2"/>
              </a:rPr>
              <a:t>://repiov.narod.ru/images/book_37.jpg</a:t>
            </a:r>
            <a:endParaRPr lang="ru-RU" sz="1400" dirty="0" smtClean="0"/>
          </a:p>
          <a:p>
            <a:r>
              <a:rPr lang="ru-RU" sz="1400" dirty="0" smtClean="0">
                <a:hlinkClick r:id="rId3"/>
              </a:rPr>
              <a:t>http://www.canbe.ru/images/a6-60big.jpg</a:t>
            </a:r>
            <a:endParaRPr lang="ru-RU" sz="1400" dirty="0" smtClean="0"/>
          </a:p>
          <a:p>
            <a:r>
              <a:rPr lang="ru-RU" sz="1400" dirty="0" smtClean="0">
                <a:hlinkClick r:id="rId4"/>
              </a:rPr>
              <a:t>http://www.gov.karelia.ru/cgi-bin/photo/i.pl?id=8708&amp;s=b</a:t>
            </a:r>
            <a:endParaRPr lang="ru-RU" sz="1400" dirty="0" smtClean="0"/>
          </a:p>
          <a:p>
            <a:r>
              <a:rPr lang="ru-RU" sz="1400" dirty="0" smtClean="0">
                <a:hlinkClick r:id="rId5"/>
              </a:rPr>
              <a:t>http://www.studiolinia.ru/images/catalog/options/items/original/fc9c408b334b3032a8b787fbfe0f6099.jpg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http://metodsovet.moy.su/go?http://vesnuchki.ucoz.ru/load/0-0-0-77-20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http://itown.com.ua/data/images/logo_white_sitepr1.jpg</a:t>
            </a:r>
            <a:endParaRPr lang="ru-RU" sz="1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70225"/>
            <a:ext cx="7772400" cy="530225"/>
          </a:xfrm>
        </p:spPr>
        <p:txBody>
          <a:bodyPr/>
          <a:lstStyle/>
          <a:p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 b="1" spc="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Урок </a:t>
            </a:r>
            <a:r>
              <a:rPr lang="ru-RU" sz="66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математики </a:t>
            </a:r>
            <a:br>
              <a:rPr lang="ru-RU" sz="6600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</a:br>
            <a:r>
              <a:rPr lang="ru-RU" sz="6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6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sz="6600" dirty="0">
              <a:latin typeface="Comic Sans MS" pitchFamily="66" charset="0"/>
            </a:endParaRPr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4071934" y="2500306"/>
            <a:ext cx="1079500" cy="10795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794244" y="838200"/>
            <a:ext cx="1081087" cy="1152525"/>
          </a:xfrm>
          <a:prstGeom prst="rect">
            <a:avLst/>
          </a:prstGeom>
          <a:solidFill>
            <a:srgbClr val="C2BE0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ln w="38100"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505450" y="2500306"/>
            <a:ext cx="2952750" cy="720725"/>
          </a:xfrm>
          <a:prstGeom prst="rect">
            <a:avLst/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6715140" y="838200"/>
            <a:ext cx="935037" cy="1223963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2530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31070"/>
            <a:ext cx="2671754" cy="2671754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5475287"/>
          </a:xfrm>
        </p:spPr>
        <p:txBody>
          <a:bodyPr/>
          <a:lstStyle/>
          <a:p>
            <a:pPr algn="l">
              <a:lnSpc>
                <a:spcPct val="70000"/>
              </a:lnSpc>
            </a:pPr>
            <a:endParaRPr lang="ru-RU" sz="4000" dirty="0" smtClean="0"/>
          </a:p>
          <a:p>
            <a:pPr algn="l">
              <a:lnSpc>
                <a:spcPct val="70000"/>
              </a:lnSpc>
            </a:pPr>
            <a:endParaRPr lang="ru-RU" sz="4000" dirty="0" smtClean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803358" y="5129218"/>
            <a:ext cx="785818" cy="78581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5</a:t>
            </a:r>
            <a:endParaRPr kumimoji="1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>
            <a:off x="500034" y="1771632"/>
            <a:ext cx="2214578" cy="158593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/>
              <a:t>1</a:t>
            </a:r>
            <a:endParaRPr kumimoji="1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Трапеция 6"/>
          <p:cNvSpPr/>
          <p:nvPr/>
        </p:nvSpPr>
        <p:spPr bwMode="auto">
          <a:xfrm flipV="1">
            <a:off x="1142976" y="4329122"/>
            <a:ext cx="2143140" cy="1171580"/>
          </a:xfrm>
          <a:prstGeom prst="trapezoid">
            <a:avLst>
              <a:gd name="adj" fmla="val 27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643306" y="1552195"/>
            <a:ext cx="3003685" cy="161047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7143768" y="3357562"/>
            <a:ext cx="785818" cy="255747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4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803358" y="2057388"/>
            <a:ext cx="642942" cy="60008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2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800212" y="450057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/>
          <a:lstStyle/>
          <a:p>
            <a:r>
              <a:rPr lang="ru-RU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Квадратный дециметр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195513" y="1844675"/>
            <a:ext cx="4824412" cy="43926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2195513" y="148431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7019925" y="148431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2195513" y="1628775"/>
            <a:ext cx="4824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1" name="WordArt 9"/>
          <p:cNvSpPr>
            <a:spLocks noChangeArrowheads="1" noChangeShapeType="1" noTextEdit="1"/>
          </p:cNvSpPr>
          <p:nvPr/>
        </p:nvSpPr>
        <p:spPr bwMode="auto">
          <a:xfrm>
            <a:off x="4067175" y="1196975"/>
            <a:ext cx="6540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10 см</a:t>
            </a:r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7019925" y="623728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7019925" y="18446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>
            <a:off x="7381875" y="1844675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7524750" y="3603625"/>
            <a:ext cx="576263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10 см</a:t>
            </a:r>
          </a:p>
        </p:txBody>
      </p:sp>
      <p:sp>
        <p:nvSpPr>
          <p:cNvPr id="49167" name="WordArt 15"/>
          <p:cNvSpPr>
            <a:spLocks noChangeArrowheads="1" noChangeShapeType="1" noTextEdit="1"/>
          </p:cNvSpPr>
          <p:nvPr/>
        </p:nvSpPr>
        <p:spPr bwMode="auto">
          <a:xfrm>
            <a:off x="684213" y="3213100"/>
            <a:ext cx="136683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10 см = 1 дм</a:t>
            </a:r>
          </a:p>
        </p:txBody>
      </p:sp>
      <p:sp>
        <p:nvSpPr>
          <p:cNvPr id="49168" name="WordArt 16"/>
          <p:cNvSpPr>
            <a:spLocks noChangeArrowheads="1" noChangeShapeType="1" noTextEdit="1"/>
          </p:cNvSpPr>
          <p:nvPr/>
        </p:nvSpPr>
        <p:spPr bwMode="auto">
          <a:xfrm>
            <a:off x="4140200" y="1196975"/>
            <a:ext cx="6540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 дм</a:t>
            </a:r>
          </a:p>
        </p:txBody>
      </p:sp>
      <p:sp>
        <p:nvSpPr>
          <p:cNvPr id="49169" name="WordArt 17"/>
          <p:cNvSpPr>
            <a:spLocks noChangeArrowheads="1" noChangeShapeType="1" noTextEdit="1"/>
          </p:cNvSpPr>
          <p:nvPr/>
        </p:nvSpPr>
        <p:spPr bwMode="auto">
          <a:xfrm>
            <a:off x="7524750" y="3644900"/>
            <a:ext cx="6540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 дм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2174894" y="3429000"/>
            <a:ext cx="496887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r>
              <a:rPr lang="en-US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1дм </a:t>
            </a:r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unga"/>
              </a:rPr>
              <a:t>· 1 дм =</a:t>
            </a:r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</a:t>
            </a:r>
            <a:r>
              <a:rPr lang="ru-RU" sz="4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дм</a:t>
            </a:r>
            <a:r>
              <a:rPr lang="ru-RU" sz="4400" baseline="30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61" grpId="0" animBg="1"/>
      <p:bldP spid="49161" grpId="1" animBg="1"/>
      <p:bldP spid="49166" grpId="0" animBg="1"/>
      <p:bldP spid="49166" grpId="1" animBg="1"/>
      <p:bldP spid="49167" grpId="0" animBg="1"/>
      <p:bldP spid="49168" grpId="0" animBg="1"/>
      <p:bldP spid="49169" grpId="0" animBg="1"/>
      <p:bldP spid="49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195513" y="1844675"/>
            <a:ext cx="4824412" cy="43926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9303" name="Group 151"/>
          <p:cNvGraphicFramePr>
            <a:graphicFrameLocks noGrp="1"/>
          </p:cNvGraphicFramePr>
          <p:nvPr>
            <p:ph sz="half" idx="2"/>
          </p:nvPr>
        </p:nvGraphicFramePr>
        <p:xfrm>
          <a:off x="2195513" y="1844675"/>
          <a:ext cx="4824412" cy="4392616"/>
        </p:xfrm>
        <a:graphic>
          <a:graphicData uri="http://schemas.openxmlformats.org/drawingml/2006/table">
            <a:tbl>
              <a:tblPr/>
              <a:tblGrid>
                <a:gridCol w="482600"/>
                <a:gridCol w="482600"/>
                <a:gridCol w="482600"/>
                <a:gridCol w="482600"/>
                <a:gridCol w="482600"/>
                <a:gridCol w="481012"/>
                <a:gridCol w="482600"/>
                <a:gridCol w="482600"/>
                <a:gridCol w="482600"/>
                <a:gridCol w="482600"/>
              </a:tblGrid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70" name="Rectangle 18"/>
          <p:cNvSpPr>
            <a:spLocks noGrp="1" noChangeArrowheads="1"/>
          </p:cNvSpPr>
          <p:nvPr>
            <p:ph type="body" sz="half" idx="1"/>
          </p:nvPr>
        </p:nvSpPr>
        <p:spPr>
          <a:xfrm>
            <a:off x="642910" y="357166"/>
            <a:ext cx="6643734" cy="938210"/>
          </a:xfrm>
          <a:noFill/>
          <a:ln/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9600" b="1" baseline="14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10 = 100 (см </a:t>
            </a:r>
            <a:r>
              <a:rPr lang="ru-RU" sz="5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57224" y="1071546"/>
            <a:ext cx="5005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1 дм</a:t>
            </a:r>
            <a:r>
              <a:rPr lang="ru-RU" sz="5400" b="1" baseline="30000" dirty="0" smtClean="0"/>
              <a:t>2</a:t>
            </a:r>
            <a:r>
              <a:rPr lang="ru-RU" sz="5400" b="1" dirty="0" smtClean="0"/>
              <a:t> = 100 см</a:t>
            </a:r>
            <a:r>
              <a:rPr lang="ru-RU" sz="5400" b="1" baseline="30000" dirty="0" smtClean="0"/>
              <a:t>2</a:t>
            </a:r>
            <a:endParaRPr lang="ru-RU" sz="5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9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4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9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9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9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1357298"/>
            <a:ext cx="8215370" cy="5000660"/>
          </a:xfrm>
        </p:spPr>
        <p:txBody>
          <a:bodyPr/>
          <a:lstStyle/>
          <a:p>
            <a:pPr marL="0" indent="0" algn="l"/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10 см =</a:t>
            </a:r>
          </a:p>
        </p:txBody>
      </p:sp>
      <p:pic>
        <p:nvPicPr>
          <p:cNvPr id="50184" name="Picture 8" descr="j04298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5" y="842938"/>
            <a:ext cx="1370310" cy="16748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433968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Вывод:</a:t>
            </a:r>
            <a:endParaRPr lang="ru-RU" sz="5400" b="1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071802" y="1357298"/>
            <a:ext cx="1985970" cy="914400"/>
          </a:xfrm>
          <a:prstGeom prst="rect">
            <a:avLst/>
          </a:prstGeom>
          <a:solidFill>
            <a:srgbClr val="B5FD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 дм</a:t>
            </a:r>
            <a:endParaRPr kumimoji="1" lang="ru-RU" sz="6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500034" y="2571744"/>
            <a:ext cx="7429552" cy="914400"/>
          </a:xfrm>
          <a:prstGeom prst="rect">
            <a:avLst/>
          </a:prstGeom>
          <a:solidFill>
            <a:srgbClr val="B5FD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US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S=1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дм 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Tunga"/>
              </a:rPr>
              <a:t>·1дм =1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дм</a:t>
            </a:r>
            <a:r>
              <a:rPr lang="ru-RU" sz="6600" baseline="30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500034" y="4929198"/>
            <a:ext cx="7215238" cy="914400"/>
          </a:xfrm>
          <a:prstGeom prst="rect">
            <a:avLst/>
          </a:prstGeom>
          <a:solidFill>
            <a:srgbClr val="B5FD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 дм</a:t>
            </a:r>
            <a:r>
              <a:rPr lang="ru-RU" sz="6600" baseline="30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= 100 см</a:t>
            </a:r>
            <a:r>
              <a:rPr lang="ru-RU" sz="6600" baseline="30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6600" baseline="30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28596" y="3786190"/>
            <a:ext cx="8286808" cy="914400"/>
          </a:xfrm>
          <a:prstGeom prst="rect">
            <a:avLst/>
          </a:prstGeom>
          <a:solidFill>
            <a:srgbClr val="B5FDC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US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S=1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0см 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Tunga"/>
              </a:rPr>
              <a:t>·10см =1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00см</a:t>
            </a:r>
            <a:r>
              <a:rPr lang="ru-RU" sz="6600" baseline="30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а 158 из 81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9961" y="682304"/>
            <a:ext cx="2078060" cy="155854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0" name="Picture 15" descr="Картинка 28 из 80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8E8F2"/>
              </a:clrFrom>
              <a:clrTo>
                <a:srgbClr val="E8E8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376" y="1958653"/>
            <a:ext cx="2995615" cy="4495329"/>
          </a:xfrm>
          <a:prstGeom prst="rect">
            <a:avLst/>
          </a:prstGeom>
          <a:noFill/>
        </p:spPr>
      </p:pic>
      <p:pic>
        <p:nvPicPr>
          <p:cNvPr id="38920" name="Picture 8" descr="Картинка 63 из 3158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804069"/>
            <a:ext cx="3228975" cy="381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8922" name="Picture 10" descr="Картинка 154 из 60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5000636"/>
            <a:ext cx="1357322" cy="108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3" name="Picture 2" descr="Картинка 31 из 109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64341" y="3000372"/>
            <a:ext cx="1809346" cy="235745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Картинка 355 из 338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69483"/>
            <a:ext cx="5929354" cy="3720352"/>
          </a:xfrm>
          <a:prstGeom prst="rect">
            <a:avLst/>
          </a:prstGeom>
          <a:noFill/>
        </p:spPr>
      </p:pic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3071802" y="1711316"/>
            <a:ext cx="3538560" cy="431800"/>
            <a:chOff x="748" y="1389"/>
            <a:chExt cx="1043" cy="272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748" y="1389"/>
              <a:ext cx="0" cy="27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791" y="1389"/>
              <a:ext cx="0" cy="27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748" y="1525"/>
              <a:ext cx="1043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3352796" y="500041"/>
            <a:ext cx="3214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10 дм</a:t>
            </a:r>
            <a:endParaRPr lang="ru-RU" sz="6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 rot="16200000" flipV="1">
            <a:off x="5568960" y="2925761"/>
            <a:ext cx="2359039" cy="361948"/>
            <a:chOff x="748" y="1389"/>
            <a:chExt cx="1043" cy="272"/>
          </a:xfrm>
        </p:grpSpPr>
        <p:sp>
          <p:nvSpPr>
            <p:cNvPr id="12" name="Line 5"/>
            <p:cNvSpPr>
              <a:spLocks noChangeShapeType="1"/>
            </p:cNvSpPr>
            <p:nvPr/>
          </p:nvSpPr>
          <p:spPr bwMode="auto">
            <a:xfrm>
              <a:off x="748" y="1389"/>
              <a:ext cx="0" cy="27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6"/>
            <p:cNvSpPr>
              <a:spLocks noChangeShapeType="1"/>
            </p:cNvSpPr>
            <p:nvPr/>
          </p:nvSpPr>
          <p:spPr bwMode="auto">
            <a:xfrm>
              <a:off x="1791" y="1389"/>
              <a:ext cx="0" cy="27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748" y="1525"/>
              <a:ext cx="1043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209742" y="2619885"/>
            <a:ext cx="19342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5 дм</a:t>
            </a:r>
            <a:endParaRPr lang="ru-RU" sz="6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500041"/>
            <a:ext cx="33575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</a:rPr>
              <a:t>С. 60, № 3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5294152"/>
            <a:ext cx="2153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r>
              <a:rPr lang="ru-RU" sz="6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= ?</a:t>
            </a:r>
            <a:endParaRPr lang="ru-RU" sz="6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4989835"/>
            <a:ext cx="6605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1538" y="3857628"/>
            <a:ext cx="6700862" cy="2309810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Picture 2" descr="http://www.roditeli.com.ua/site/file_uploads/znaika_logo_whit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77" y="785794"/>
            <a:ext cx="1357322" cy="1357322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43122" y="959306"/>
            <a:ext cx="688659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300" dirty="0" smtClean="0">
                <a:latin typeface="Arial Narrow" pitchFamily="34" charset="0"/>
                <a:cs typeface="Arial" pitchFamily="34" charset="0"/>
              </a:rPr>
              <a:t>Начертить прямоугольник </a:t>
            </a:r>
          </a:p>
          <a:p>
            <a:pPr algn="ctr"/>
            <a:r>
              <a:rPr lang="ru-RU" sz="3800" b="1" spc="300" dirty="0" smtClean="0">
                <a:latin typeface="Arial Narrow" pitchFamily="34" charset="0"/>
                <a:cs typeface="Arial" pitchFamily="34" charset="0"/>
              </a:rPr>
              <a:t>со сторонами 1 дм и 3 см. </a:t>
            </a:r>
          </a:p>
          <a:p>
            <a:pPr algn="ctr"/>
            <a:r>
              <a:rPr lang="ru-RU" sz="3800" b="1" spc="300" dirty="0" smtClean="0">
                <a:latin typeface="Arial Narrow" pitchFamily="34" charset="0"/>
                <a:cs typeface="Arial" pitchFamily="34" charset="0"/>
              </a:rPr>
              <a:t>Найти площадь.</a:t>
            </a:r>
            <a:endParaRPr lang="ru-RU" sz="3800" b="1" spc="300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4688625"/>
            <a:ext cx="7315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spc="300" dirty="0" smtClean="0">
                <a:latin typeface="Arial Narrow" pitchFamily="34" charset="0"/>
              </a:rPr>
              <a:t>2. Найти площадь.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3857628"/>
            <a:ext cx="7458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spc="300" dirty="0" smtClean="0">
                <a:latin typeface="Arial Narrow" pitchFamily="34" charset="0"/>
              </a:rPr>
              <a:t>1. Перевести  дм в см.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3183062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300" dirty="0" smtClean="0">
                <a:latin typeface="Arial Narrow" pitchFamily="34" charset="0"/>
              </a:rPr>
              <a:t>План решения.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Certificate">
  <a:themeElements>
    <a:clrScheme name="Certificate 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00CCFF"/>
      </a:hlink>
      <a:folHlink>
        <a:srgbClr val="B2B2B2"/>
      </a:folHlink>
    </a:clrScheme>
    <a:fontScheme name="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00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Certificate</Template>
  <TotalTime>1108</TotalTime>
  <Words>255</Words>
  <Application>Microsoft Office PowerPoint</Application>
  <PresentationFormat>Экран (4:3)</PresentationFormat>
  <Paragraphs>97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Certificate</vt:lpstr>
      <vt:lpstr>          3 класс</vt:lpstr>
      <vt:lpstr>     Урок математики   </vt:lpstr>
      <vt:lpstr>Слайд 3</vt:lpstr>
      <vt:lpstr>Квадратный дециметр</vt:lpstr>
      <vt:lpstr>Слайд 5</vt:lpstr>
      <vt:lpstr>Слайд 6</vt:lpstr>
      <vt:lpstr>Слайд 7</vt:lpstr>
      <vt:lpstr>Слайд 8</vt:lpstr>
      <vt:lpstr>Слайд 9</vt:lpstr>
      <vt:lpstr>       </vt:lpstr>
      <vt:lpstr>Задача</vt:lpstr>
      <vt:lpstr>Слайд 12</vt:lpstr>
      <vt:lpstr>Слайд 13</vt:lpstr>
      <vt:lpstr>Домашнее задание</vt:lpstr>
      <vt:lpstr>Слайд 15</vt:lpstr>
      <vt:lpstr>Слайд 16</vt:lpstr>
      <vt:lpstr>Слайд 17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3 класс</dc:title>
  <dc:creator>Лариса</dc:creator>
  <cp:lastModifiedBy>Нина Александровна</cp:lastModifiedBy>
  <cp:revision>110</cp:revision>
  <dcterms:created xsi:type="dcterms:W3CDTF">2008-01-12T15:11:58Z</dcterms:created>
  <dcterms:modified xsi:type="dcterms:W3CDTF">2010-11-20T20:41:14Z</dcterms:modified>
</cp:coreProperties>
</file>