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1DCF4-E189-40C6-B2BB-6733E8349264}" type="datetimeFigureOut">
              <a:rPr lang="ru-RU"/>
              <a:pPr>
                <a:defRPr/>
              </a:pPr>
              <a:t>11.11.2010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A9F93-C161-4F25-A0E3-32AA03ECF5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3496B-034E-414F-B42D-30BC12247E0D}" type="datetimeFigureOut">
              <a:rPr lang="ru-RU"/>
              <a:pPr>
                <a:defRPr/>
              </a:pPr>
              <a:t>11.11.2010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B6D26-6AB0-43F9-B357-6FD2F90F27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530B9-D0B6-4A97-9564-B59E1F6AFFB1}" type="datetimeFigureOut">
              <a:rPr lang="ru-RU"/>
              <a:pPr>
                <a:defRPr/>
              </a:pPr>
              <a:t>11.11.2010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A098A-EB9A-478B-A20F-97BFC6001C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3CE80-4632-4DAC-A1EC-84F3769C1F1E}" type="datetimeFigureOut">
              <a:rPr lang="ru-RU"/>
              <a:pPr>
                <a:defRPr/>
              </a:pPr>
              <a:t>11.11.2010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FA61C-C753-44FC-891E-25E17C7861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3B674-1164-40CE-A000-78A66FBC1D32}" type="datetimeFigureOut">
              <a:rPr lang="ru-RU"/>
              <a:pPr>
                <a:defRPr/>
              </a:pPr>
              <a:t>11.11.2010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F7ABC-30C8-4AF4-B9C0-2D8D8F210D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7D5A3-CC94-4A84-B2CB-F10A65F70EEB}" type="datetimeFigureOut">
              <a:rPr lang="ru-RU"/>
              <a:pPr>
                <a:defRPr/>
              </a:pPr>
              <a:t>11.11.2010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F66DF-8ECC-4BD1-AAD9-9EC6E59E6F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D5DBD-ACA1-45F5-B809-89497671DEAB}" type="datetimeFigureOut">
              <a:rPr lang="ru-RU"/>
              <a:pPr>
                <a:defRPr/>
              </a:pPr>
              <a:t>11.11.2010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2FA50-8637-4071-98E8-A96876C076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29BA3-7AC7-466D-A523-CAB6DEAB42CA}" type="datetimeFigureOut">
              <a:rPr lang="ru-RU"/>
              <a:pPr>
                <a:defRPr/>
              </a:pPr>
              <a:t>11.11.2010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DD45E-23A2-4B47-96AA-BD3ECFC402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6C429-DBA7-4D4C-BEFB-EF6E33717875}" type="datetimeFigureOut">
              <a:rPr lang="ru-RU"/>
              <a:pPr>
                <a:defRPr/>
              </a:pPr>
              <a:t>11.11.2010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4864B-E167-429A-9834-67C6A66903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CDC8A-B1D1-4319-8543-2A0AD544BF09}" type="datetimeFigureOut">
              <a:rPr lang="ru-RU"/>
              <a:pPr>
                <a:defRPr/>
              </a:pPr>
              <a:t>11.11.2010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83D12-65D1-4C4B-8192-C3B3B5159B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EC756-2AD7-427F-9292-F7234ADB3DD4}" type="datetimeFigureOut">
              <a:rPr lang="ru-RU"/>
              <a:pPr>
                <a:defRPr/>
              </a:pPr>
              <a:t>11.11.2010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AD092-6F27-4876-B593-37597D9D12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D21382F-4824-4DDC-9D46-EC9B3AC7BDD2}" type="datetimeFigureOut">
              <a:rPr lang="ru-RU"/>
              <a:pPr>
                <a:defRPr/>
              </a:pPr>
              <a:t>11.11.2010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A871F59-8C90-4C77-A297-8F4A6C9D4E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736"/>
            <a:ext cx="7772400" cy="2155831"/>
          </a:xfrm>
          <a:ln w="44450"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76200" contourW="12700" prstMaterial="dkEdge">
            <a:bevelT prst="relaxedInset"/>
            <a:extrusionClr>
              <a:schemeClr val="accent1">
                <a:lumMod val="75000"/>
              </a:schemeClr>
            </a:extrusionClr>
            <a:contourClr>
              <a:srgbClr val="FF0000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развитие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рефлексивного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мышления на уроках физической культуры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5282999"/>
            <a:ext cx="8346452" cy="64633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Автор: Морозов Валерий Павлович, учитель физической культуры</a:t>
            </a:r>
          </a:p>
          <a:p>
            <a:pPr algn="ctr"/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Асаковской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школы Одинцовского района Московской области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4574" y="285728"/>
            <a:ext cx="5057756" cy="369881"/>
          </a:xfrm>
          <a:ln w="44450"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76200" contourW="12700" prstMaterial="dkEdge">
            <a:bevelT prst="relaxedInset"/>
            <a:extrusionClr>
              <a:schemeClr val="accent1">
                <a:lumMod val="75000"/>
              </a:schemeClr>
            </a:extrusionClr>
            <a:contourClr>
              <a:srgbClr val="FF0000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развитие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рефлексивного мышления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8" y="928688"/>
            <a:ext cx="8429625" cy="5643562"/>
          </a:xfrm>
          <a:ln w="41275">
            <a:solidFill>
              <a:srgbClr val="FF0000"/>
            </a:solidFill>
          </a:ln>
        </p:spPr>
        <p:txBody>
          <a:bodyPr rtlCol="0" anchor="ctr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chemeClr val="tx1"/>
                </a:solidFill>
              </a:rPr>
              <a:t>Важнейшей составной частью тактического мастерства спортсмена и основой игровой </a:t>
            </a:r>
            <a:r>
              <a:rPr lang="ru-RU" b="1" dirty="0" smtClean="0">
                <a:solidFill>
                  <a:schemeClr val="tx1"/>
                </a:solidFill>
              </a:rPr>
              <a:t>интуиции</a:t>
            </a:r>
            <a:r>
              <a:rPr lang="ru-RU" b="1" dirty="0">
                <a:solidFill>
                  <a:schemeClr val="tx1"/>
                </a:solidFill>
              </a:rPr>
              <a:t>, которая позволяет предугадывать действия соперника, например, опытному вратарю — </a:t>
            </a:r>
            <a:r>
              <a:rPr lang="ru-RU" b="1" dirty="0" smtClean="0">
                <a:solidFill>
                  <a:schemeClr val="tx1"/>
                </a:solidFill>
              </a:rPr>
              <a:t>направление </a:t>
            </a:r>
            <a:r>
              <a:rPr lang="ru-RU" b="1" dirty="0">
                <a:solidFill>
                  <a:schemeClr val="tx1"/>
                </a:solidFill>
              </a:rPr>
              <a:t>полета мяча после удара </a:t>
            </a:r>
            <a:r>
              <a:rPr lang="ru-RU" b="1" dirty="0" smtClean="0">
                <a:solidFill>
                  <a:schemeClr val="tx1"/>
                </a:solidFill>
              </a:rPr>
              <a:t>нападающего</a:t>
            </a:r>
            <a:r>
              <a:rPr lang="ru-RU" b="1" dirty="0">
                <a:solidFill>
                  <a:schemeClr val="tx1"/>
                </a:solidFill>
              </a:rPr>
              <a:t>, волейболисту — обманные действия </a:t>
            </a:r>
            <a:r>
              <a:rPr lang="ru-RU" b="1" dirty="0" smtClean="0">
                <a:solidFill>
                  <a:schemeClr val="tx1"/>
                </a:solidFill>
              </a:rPr>
              <a:t>соперника</a:t>
            </a:r>
            <a:r>
              <a:rPr lang="ru-RU" b="1" dirty="0">
                <a:solidFill>
                  <a:schemeClr val="tx1"/>
                </a:solidFill>
              </a:rPr>
              <a:t>, является рефлексивное мышление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На уроках и на секционных занятиях тоже можно развивать способность мыслить рефлексивно.</a:t>
            </a: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4574" y="285728"/>
            <a:ext cx="5057756" cy="369881"/>
          </a:xfrm>
          <a:ln w="44450"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76200" contourW="12700" prstMaterial="dkEdge">
            <a:bevelT prst="relaxedInset"/>
            <a:extrusionClr>
              <a:schemeClr val="accent1">
                <a:lumMod val="75000"/>
              </a:schemeClr>
            </a:extrusionClr>
            <a:contourClr>
              <a:srgbClr val="FF0000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развитие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рефлексивного мышления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928670"/>
            <a:ext cx="8429684" cy="5643602"/>
          </a:xfrm>
          <a:ln w="41275">
            <a:solidFill>
              <a:srgbClr val="FF0000"/>
            </a:solidFill>
          </a:ln>
        </p:spPr>
        <p:txBody>
          <a:bodyPr rtlCol="0" anchor="ctr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b="1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Упражнения: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3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Игра </a:t>
            </a:r>
            <a:r>
              <a:rPr lang="ru-RU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«Телепатия</a:t>
            </a:r>
            <a:r>
              <a:rPr lang="ru-RU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»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/>
              <a:t> </a:t>
            </a:r>
            <a:r>
              <a:rPr lang="ru-RU" b="1" dirty="0">
                <a:solidFill>
                  <a:schemeClr val="tx1"/>
                </a:solidFill>
              </a:rPr>
              <a:t>В игре </a:t>
            </a:r>
            <a:r>
              <a:rPr lang="ru-RU" b="1" dirty="0" smtClean="0">
                <a:solidFill>
                  <a:schemeClr val="tx1"/>
                </a:solidFill>
              </a:rPr>
              <a:t>принимают </a:t>
            </a:r>
            <a:r>
              <a:rPr lang="ru-RU" b="1" dirty="0">
                <a:solidFill>
                  <a:schemeClr val="tx1"/>
                </a:solidFill>
              </a:rPr>
              <a:t>участие два ученика. Они стоят напротив друг друга и по сигналу учителя или самостоятельно начинают одновременно выполнять заранее </a:t>
            </a:r>
            <a:r>
              <a:rPr lang="ru-RU" b="1" dirty="0" smtClean="0">
                <a:solidFill>
                  <a:schemeClr val="tx1"/>
                </a:solidFill>
              </a:rPr>
              <a:t>обусловленные </a:t>
            </a:r>
            <a:r>
              <a:rPr lang="ru-RU" b="1" dirty="0">
                <a:solidFill>
                  <a:schemeClr val="tx1"/>
                </a:solidFill>
              </a:rPr>
              <a:t>движения на счет «Один, два, три!». Например: «Один!» — левая рука в сторону (</a:t>
            </a:r>
            <a:r>
              <a:rPr lang="ru-RU" b="1" dirty="0" smtClean="0">
                <a:solidFill>
                  <a:schemeClr val="tx1"/>
                </a:solidFill>
              </a:rPr>
              <a:t>выполняет </a:t>
            </a:r>
            <a:r>
              <a:rPr lang="ru-RU" b="1" dirty="0">
                <a:solidFill>
                  <a:schemeClr val="tx1"/>
                </a:solidFill>
              </a:rPr>
              <a:t>первый игрок), второй тем временем </a:t>
            </a:r>
            <a:r>
              <a:rPr lang="ru-RU" b="1" dirty="0" smtClean="0">
                <a:solidFill>
                  <a:schemeClr val="tx1"/>
                </a:solidFill>
              </a:rPr>
              <a:t>поднимает </a:t>
            </a:r>
            <a:r>
              <a:rPr lang="ru-RU" b="1" dirty="0">
                <a:solidFill>
                  <a:schemeClr val="tx1"/>
                </a:solidFill>
              </a:rPr>
              <a:t>правую руку в сторону, как в зеркале </a:t>
            </a:r>
            <a:r>
              <a:rPr lang="ru-RU" b="1" dirty="0" smtClean="0">
                <a:solidFill>
                  <a:schemeClr val="tx1"/>
                </a:solidFill>
              </a:rPr>
              <a:t>отражая </a:t>
            </a:r>
            <a:r>
              <a:rPr lang="ru-RU" b="1" dirty="0">
                <a:solidFill>
                  <a:schemeClr val="tx1"/>
                </a:solidFill>
              </a:rPr>
              <a:t>движения первого; «Два!» — правая рука в сторону (второй поднимает левую руку в </a:t>
            </a:r>
            <a:r>
              <a:rPr lang="ru-RU" b="1" dirty="0" smtClean="0">
                <a:solidFill>
                  <a:schemeClr val="tx1"/>
                </a:solidFill>
              </a:rPr>
              <a:t>сторону</a:t>
            </a:r>
            <a:r>
              <a:rPr lang="ru-RU" b="1" dirty="0">
                <a:solidFill>
                  <a:schemeClr val="tx1"/>
                </a:solidFill>
              </a:rPr>
              <a:t>). На счет «Три!» первый игрок может опустить вниз обе руки или одну, а второй должен угадать и зеркально отобразить его движение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rgbClr val="FF0000"/>
                </a:solidFill>
              </a:rPr>
              <a:t>Задача второго участника — подстраиваться под первого, т.е. добиваться зеркального </a:t>
            </a:r>
            <a:r>
              <a:rPr lang="ru-RU" b="1" dirty="0" smtClean="0">
                <a:solidFill>
                  <a:srgbClr val="FF0000"/>
                </a:solidFill>
              </a:rPr>
              <a:t>совпадения </a:t>
            </a:r>
            <a:r>
              <a:rPr lang="ru-RU" b="1" dirty="0">
                <a:solidFill>
                  <a:srgbClr val="FF0000"/>
                </a:solidFill>
              </a:rPr>
              <a:t>своего действия с действием первого. </a:t>
            </a:r>
            <a:r>
              <a:rPr lang="ru-RU" b="1" dirty="0" smtClean="0">
                <a:solidFill>
                  <a:srgbClr val="FF0000"/>
                </a:solidFill>
              </a:rPr>
              <a:t>Задача </a:t>
            </a:r>
            <a:r>
              <a:rPr lang="ru-RU" b="1" dirty="0">
                <a:solidFill>
                  <a:srgbClr val="FF0000"/>
                </a:solidFill>
              </a:rPr>
              <a:t>первого — уходить от подстройки, </a:t>
            </a:r>
            <a:r>
              <a:rPr lang="ru-RU" b="1" dirty="0" smtClean="0">
                <a:solidFill>
                  <a:srgbClr val="FF0000"/>
                </a:solidFill>
              </a:rPr>
              <a:t>добиваться </a:t>
            </a:r>
            <a:r>
              <a:rPr lang="ru-RU" b="1" dirty="0">
                <a:solidFill>
                  <a:srgbClr val="FF0000"/>
                </a:solidFill>
              </a:rPr>
              <a:t>несовпадения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4574" y="285728"/>
            <a:ext cx="5057756" cy="369881"/>
          </a:xfrm>
          <a:ln w="44450"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76200" contourW="12700" prstMaterial="dkEdge">
            <a:bevelT prst="relaxedInset"/>
            <a:extrusionClr>
              <a:schemeClr val="accent1">
                <a:lumMod val="75000"/>
              </a:schemeClr>
            </a:extrusionClr>
            <a:contourClr>
              <a:srgbClr val="FF0000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развитие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рефлексивного мышления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928670"/>
            <a:ext cx="8429684" cy="5643602"/>
          </a:xfrm>
          <a:ln w="41275">
            <a:solidFill>
              <a:srgbClr val="FF0000"/>
            </a:solidFill>
          </a:ln>
        </p:spPr>
        <p:txBody>
          <a:bodyPr rtlCol="0" anchor="ctr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Комплекс </a:t>
            </a:r>
            <a:r>
              <a:rPr lang="ru-RU" b="1" dirty="0" err="1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общеразвивающих</a:t>
            </a:r>
            <a:r>
              <a:rPr lang="ru-RU" b="1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упражнений: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100" b="1" dirty="0" smtClean="0">
                <a:solidFill>
                  <a:schemeClr val="tx1"/>
                </a:solidFill>
              </a:rPr>
              <a:t>Каждое упражнение желательно выполнять не более     </a:t>
            </a:r>
            <a:r>
              <a:rPr lang="ru-RU" sz="3100" b="1" dirty="0">
                <a:solidFill>
                  <a:schemeClr val="tx1"/>
                </a:solidFill>
              </a:rPr>
              <a:t>1 мин. на 4 счета; на счет 4 второй игрок пытается угадать движения первого. Участники могут стоять как друг против друга (тогда один из них сам </a:t>
            </a:r>
            <a:r>
              <a:rPr lang="ru-RU" sz="3100" b="1" dirty="0" smtClean="0">
                <a:solidFill>
                  <a:schemeClr val="tx1"/>
                </a:solidFill>
              </a:rPr>
              <a:t>придумывает </a:t>
            </a:r>
            <a:r>
              <a:rPr lang="ru-RU" sz="3100" b="1" dirty="0">
                <a:solidFill>
                  <a:schemeClr val="tx1"/>
                </a:solidFill>
              </a:rPr>
              <a:t>упражнения), так и в шеренге. В этом </a:t>
            </a:r>
            <a:r>
              <a:rPr lang="ru-RU" sz="3100" b="1" dirty="0" smtClean="0">
                <a:solidFill>
                  <a:schemeClr val="tx1"/>
                </a:solidFill>
              </a:rPr>
              <a:t>случае </a:t>
            </a:r>
            <a:r>
              <a:rPr lang="ru-RU" sz="3100" b="1" dirty="0">
                <a:solidFill>
                  <a:schemeClr val="tx1"/>
                </a:solidFill>
              </a:rPr>
              <a:t>учитель является участником игры, а все </a:t>
            </a:r>
            <a:r>
              <a:rPr lang="ru-RU" sz="3100" b="1" dirty="0" smtClean="0">
                <a:solidFill>
                  <a:schemeClr val="tx1"/>
                </a:solidFill>
              </a:rPr>
              <a:t>остальные </a:t>
            </a:r>
            <a:r>
              <a:rPr lang="ru-RU" sz="3100" b="1" dirty="0">
                <a:solidFill>
                  <a:schemeClr val="tx1"/>
                </a:solidFill>
              </a:rPr>
              <a:t>ученики пытаются угадать его движение на счет 4. </a:t>
            </a:r>
            <a:endParaRPr lang="ru-RU" sz="31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100" b="1" dirty="0" smtClean="0">
                <a:solidFill>
                  <a:schemeClr val="tx1"/>
                </a:solidFill>
              </a:rPr>
              <a:t>Задуманное </a:t>
            </a:r>
            <a:r>
              <a:rPr lang="ru-RU" sz="3100" b="1" dirty="0">
                <a:solidFill>
                  <a:schemeClr val="tx1"/>
                </a:solidFill>
              </a:rPr>
              <a:t>упражнение </a:t>
            </a:r>
            <a:r>
              <a:rPr lang="ru-RU" sz="3100" b="1" dirty="0" smtClean="0">
                <a:solidFill>
                  <a:schemeClr val="tx1"/>
                </a:solidFill>
              </a:rPr>
              <a:t>предварительно </a:t>
            </a:r>
            <a:r>
              <a:rPr lang="ru-RU" sz="3100" b="1" dirty="0">
                <a:solidFill>
                  <a:schemeClr val="tx1"/>
                </a:solidFill>
              </a:rPr>
              <a:t>показывают участникам. Если учитель </a:t>
            </a:r>
            <a:r>
              <a:rPr lang="ru-RU" sz="3100" b="1" dirty="0" smtClean="0">
                <a:solidFill>
                  <a:schemeClr val="tx1"/>
                </a:solidFill>
              </a:rPr>
              <a:t>переиграл </a:t>
            </a:r>
            <a:r>
              <a:rPr lang="ru-RU" sz="3100" b="1" dirty="0">
                <a:solidFill>
                  <a:schemeClr val="tx1"/>
                </a:solidFill>
              </a:rPr>
              <a:t>кого-то из учеников, тот делает шаг вперед</a:t>
            </a:r>
            <a:r>
              <a:rPr lang="ru-RU" sz="3100" b="1" dirty="0" smtClean="0">
                <a:solidFill>
                  <a:schemeClr val="tx1"/>
                </a:solidFill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100" b="1" dirty="0" smtClean="0">
                <a:solidFill>
                  <a:schemeClr val="tx1"/>
                </a:solidFill>
              </a:rPr>
              <a:t> </a:t>
            </a:r>
            <a:r>
              <a:rPr lang="ru-RU" sz="3100" b="1" dirty="0">
                <a:solidFill>
                  <a:schemeClr val="tx1"/>
                </a:solidFill>
              </a:rPr>
              <a:t>Итоги подводят по окончании выполнения всего комплекса упражнений. </a:t>
            </a: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4574" y="285728"/>
            <a:ext cx="5057756" cy="369881"/>
          </a:xfrm>
          <a:ln w="44450"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76200" contourW="12700" prstMaterial="dkEdge">
            <a:bevelT prst="relaxedInset"/>
            <a:extrusionClr>
              <a:schemeClr val="accent1">
                <a:lumMod val="75000"/>
              </a:schemeClr>
            </a:extrusionClr>
            <a:contourClr>
              <a:srgbClr val="FF0000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развитие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рефлексивного мышления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928670"/>
            <a:ext cx="8501122" cy="5643602"/>
          </a:xfrm>
          <a:ln w="41275">
            <a:solidFill>
              <a:srgbClr val="FF0000"/>
            </a:solidFill>
          </a:ln>
        </p:spPr>
        <p:txBody>
          <a:bodyPr rtlCol="0" anchor="ctr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Упражнения:</a:t>
            </a:r>
            <a:endParaRPr lang="ru-RU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sz="3100" b="1" dirty="0" smtClean="0">
                <a:solidFill>
                  <a:schemeClr val="tx1"/>
                </a:solidFill>
              </a:rPr>
              <a:t>1. И.п</a:t>
            </a:r>
            <a:r>
              <a:rPr lang="ru-RU" sz="3100" b="1" dirty="0">
                <a:solidFill>
                  <a:schemeClr val="tx1"/>
                </a:solidFill>
              </a:rPr>
              <a:t>. — о.с; </a:t>
            </a:r>
            <a:r>
              <a:rPr lang="ru-RU" sz="3100" b="1" dirty="0" smtClean="0">
                <a:solidFill>
                  <a:schemeClr val="tx1"/>
                </a:solidFill>
              </a:rPr>
              <a:t>1 - руки </a:t>
            </a:r>
            <a:r>
              <a:rPr lang="ru-RU" sz="3100" b="1" dirty="0">
                <a:solidFill>
                  <a:schemeClr val="tx1"/>
                </a:solidFill>
              </a:rPr>
              <a:t>через стороны вверх; </a:t>
            </a:r>
            <a:r>
              <a:rPr lang="ru-RU" sz="3100" b="1" dirty="0" smtClean="0">
                <a:solidFill>
                  <a:schemeClr val="tx1"/>
                </a:solidFill>
              </a:rPr>
              <a:t>2 - руки </a:t>
            </a:r>
            <a:r>
              <a:rPr lang="ru-RU" sz="3100" b="1" dirty="0">
                <a:solidFill>
                  <a:schemeClr val="tx1"/>
                </a:solidFill>
              </a:rPr>
              <a:t>в стороны; </a:t>
            </a:r>
            <a:r>
              <a:rPr lang="ru-RU" sz="3100" b="1" dirty="0" smtClean="0">
                <a:solidFill>
                  <a:schemeClr val="tx1"/>
                </a:solidFill>
              </a:rPr>
              <a:t>3 - </a:t>
            </a:r>
            <a:r>
              <a:rPr lang="ru-RU" sz="3100" b="1" dirty="0">
                <a:solidFill>
                  <a:schemeClr val="tx1"/>
                </a:solidFill>
              </a:rPr>
              <a:t>руки вверх; </a:t>
            </a:r>
            <a:r>
              <a:rPr lang="ru-RU" sz="3100" b="1" dirty="0" smtClean="0">
                <a:solidFill>
                  <a:schemeClr val="tx1"/>
                </a:solidFill>
              </a:rPr>
              <a:t>4 - руки </a:t>
            </a:r>
            <a:r>
              <a:rPr lang="ru-RU" sz="3100" b="1" dirty="0">
                <a:solidFill>
                  <a:schemeClr val="tx1"/>
                </a:solidFill>
              </a:rPr>
              <a:t>в стороны или в </a:t>
            </a:r>
            <a:r>
              <a:rPr lang="ru-RU" sz="3100" b="1" dirty="0" smtClean="0">
                <a:solidFill>
                  <a:schemeClr val="tx1"/>
                </a:solidFill>
              </a:rPr>
              <a:t>и.п.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31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100" b="1" dirty="0" smtClean="0">
                <a:solidFill>
                  <a:srgbClr val="C00000"/>
                </a:solidFill>
              </a:rPr>
              <a:t>2. И.п</a:t>
            </a:r>
            <a:r>
              <a:rPr lang="ru-RU" sz="3100" b="1" dirty="0">
                <a:solidFill>
                  <a:srgbClr val="C00000"/>
                </a:solidFill>
              </a:rPr>
              <a:t>. — правая рука вверху; </a:t>
            </a:r>
            <a:r>
              <a:rPr lang="ru-RU" sz="3100" b="1" dirty="0" smtClean="0">
                <a:solidFill>
                  <a:srgbClr val="C00000"/>
                </a:solidFill>
              </a:rPr>
              <a:t>1-3 - три пружинистых рывка </a:t>
            </a:r>
            <a:r>
              <a:rPr lang="ru-RU" sz="3100" b="1" dirty="0">
                <a:solidFill>
                  <a:srgbClr val="C00000"/>
                </a:solidFill>
              </a:rPr>
              <a:t>руками назад; </a:t>
            </a:r>
            <a:r>
              <a:rPr lang="ru-RU" sz="3100" b="1" dirty="0" smtClean="0">
                <a:solidFill>
                  <a:srgbClr val="C00000"/>
                </a:solidFill>
              </a:rPr>
              <a:t>4 - то </a:t>
            </a:r>
            <a:r>
              <a:rPr lang="ru-RU" sz="3100" b="1" dirty="0">
                <a:solidFill>
                  <a:srgbClr val="C00000"/>
                </a:solidFill>
              </a:rPr>
              <a:t>же или смена </a:t>
            </a:r>
            <a:r>
              <a:rPr lang="ru-RU" sz="3100" b="1" dirty="0" smtClean="0">
                <a:solidFill>
                  <a:srgbClr val="C00000"/>
                </a:solidFill>
              </a:rPr>
              <a:t>положения </a:t>
            </a:r>
            <a:r>
              <a:rPr lang="ru-RU" sz="3100" b="1" dirty="0">
                <a:solidFill>
                  <a:srgbClr val="C00000"/>
                </a:solidFill>
              </a:rPr>
              <a:t>рук</a:t>
            </a:r>
            <a:r>
              <a:rPr lang="ru-RU" sz="3100" b="1" dirty="0" smtClean="0">
                <a:solidFill>
                  <a:srgbClr val="C00000"/>
                </a:solidFill>
              </a:rPr>
              <a:t>.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3100" b="1" dirty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100" b="1" dirty="0">
                <a:solidFill>
                  <a:schemeClr val="tx1"/>
                </a:solidFill>
              </a:rPr>
              <a:t>   </a:t>
            </a:r>
            <a:r>
              <a:rPr lang="ru-RU" sz="3100" b="1" dirty="0" smtClean="0">
                <a:solidFill>
                  <a:schemeClr val="tx1"/>
                </a:solidFill>
              </a:rPr>
              <a:t>3.  И.п</a:t>
            </a:r>
            <a:r>
              <a:rPr lang="ru-RU" sz="3100" b="1" dirty="0">
                <a:solidFill>
                  <a:schemeClr val="tx1"/>
                </a:solidFill>
              </a:rPr>
              <a:t>. — руки перед грудью, согнутые в </a:t>
            </a:r>
            <a:r>
              <a:rPr lang="ru-RU" sz="3100" b="1" dirty="0" smtClean="0">
                <a:solidFill>
                  <a:schemeClr val="tx1"/>
                </a:solidFill>
              </a:rPr>
              <a:t>локтях</a:t>
            </a:r>
            <a:r>
              <a:rPr lang="ru-RU" sz="3100" b="1" dirty="0">
                <a:solidFill>
                  <a:schemeClr val="tx1"/>
                </a:solidFill>
              </a:rPr>
              <a:t>, локти разведены в стороны; </a:t>
            </a:r>
            <a:r>
              <a:rPr lang="ru-RU" sz="3100" b="1" dirty="0" smtClean="0">
                <a:solidFill>
                  <a:schemeClr val="tx1"/>
                </a:solidFill>
              </a:rPr>
              <a:t>1-3 - три рывка </a:t>
            </a:r>
            <a:r>
              <a:rPr lang="ru-RU" sz="3100" b="1" dirty="0">
                <a:solidFill>
                  <a:schemeClr val="tx1"/>
                </a:solidFill>
              </a:rPr>
              <a:t>согнутыми руками назад; </a:t>
            </a:r>
            <a:r>
              <a:rPr lang="ru-RU" sz="3100" b="1" dirty="0" smtClean="0">
                <a:solidFill>
                  <a:schemeClr val="tx1"/>
                </a:solidFill>
              </a:rPr>
              <a:t>4 - рывок прямыми </a:t>
            </a:r>
            <a:r>
              <a:rPr lang="ru-RU" sz="3100" b="1" dirty="0">
                <a:solidFill>
                  <a:schemeClr val="tx1"/>
                </a:solidFill>
              </a:rPr>
              <a:t>или согнутыми руками назад</a:t>
            </a:r>
            <a:r>
              <a:rPr lang="ru-RU" sz="3100" b="1" dirty="0" smtClean="0">
                <a:solidFill>
                  <a:schemeClr val="tx1"/>
                </a:solidFill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3100" b="1" dirty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100" b="1" dirty="0">
                <a:solidFill>
                  <a:srgbClr val="C00000"/>
                </a:solidFill>
              </a:rPr>
              <a:t>  </a:t>
            </a:r>
            <a:r>
              <a:rPr lang="ru-RU" sz="3100" b="1" dirty="0" smtClean="0">
                <a:solidFill>
                  <a:srgbClr val="C00000"/>
                </a:solidFill>
              </a:rPr>
              <a:t>4.  </a:t>
            </a:r>
            <a:r>
              <a:rPr lang="ru-RU" sz="3100" b="1" dirty="0">
                <a:solidFill>
                  <a:srgbClr val="C00000"/>
                </a:solidFill>
              </a:rPr>
              <a:t>И.п. —руки на поясе; </a:t>
            </a:r>
            <a:r>
              <a:rPr lang="ru-RU" sz="3100" b="1" dirty="0" smtClean="0">
                <a:solidFill>
                  <a:srgbClr val="C00000"/>
                </a:solidFill>
              </a:rPr>
              <a:t>1-3 - три пружинящих </a:t>
            </a:r>
            <a:r>
              <a:rPr lang="ru-RU" sz="3100" b="1" dirty="0">
                <a:solidFill>
                  <a:srgbClr val="C00000"/>
                </a:solidFill>
              </a:rPr>
              <a:t>наклона туловища вправо; </a:t>
            </a:r>
            <a:r>
              <a:rPr lang="ru-RU" sz="3100" b="1" dirty="0" smtClean="0">
                <a:solidFill>
                  <a:srgbClr val="C00000"/>
                </a:solidFill>
              </a:rPr>
              <a:t>4 - и.п</a:t>
            </a:r>
            <a:r>
              <a:rPr lang="ru-RU" sz="3100" b="1" dirty="0">
                <a:solidFill>
                  <a:srgbClr val="C00000"/>
                </a:solidFill>
              </a:rPr>
              <a:t>. или еще один наклон вправо.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4574" y="285728"/>
            <a:ext cx="5057756" cy="369881"/>
          </a:xfrm>
          <a:ln w="44450"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76200" contourW="12700" prstMaterial="dkEdge">
            <a:bevelT prst="relaxedInset"/>
            <a:extrusionClr>
              <a:schemeClr val="accent1">
                <a:lumMod val="75000"/>
              </a:schemeClr>
            </a:extrusionClr>
            <a:contourClr>
              <a:srgbClr val="FF0000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развитие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рефлексивного мышления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928670"/>
            <a:ext cx="8429684" cy="5643602"/>
          </a:xfrm>
          <a:ln w="41275">
            <a:solidFill>
              <a:srgbClr val="FF0000"/>
            </a:solidFill>
          </a:ln>
        </p:spPr>
        <p:txBody>
          <a:bodyPr rtlCol="0" anchor="ctr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Упражнения: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dirty="0"/>
              <a:t> </a:t>
            </a:r>
            <a:r>
              <a:rPr lang="ru-RU" sz="3000" b="1" dirty="0" smtClean="0">
                <a:solidFill>
                  <a:srgbClr val="C00000"/>
                </a:solidFill>
              </a:rPr>
              <a:t>5.  И.п</a:t>
            </a:r>
            <a:r>
              <a:rPr lang="ru-RU" sz="3000" b="1" dirty="0">
                <a:solidFill>
                  <a:srgbClr val="C00000"/>
                </a:solidFill>
              </a:rPr>
              <a:t>. </a:t>
            </a:r>
            <a:r>
              <a:rPr lang="ru-RU" sz="3000" b="1" dirty="0" smtClean="0">
                <a:solidFill>
                  <a:srgbClr val="C00000"/>
                </a:solidFill>
              </a:rPr>
              <a:t>— руки </a:t>
            </a:r>
            <a:r>
              <a:rPr lang="ru-RU" sz="3000" b="1" dirty="0">
                <a:solidFill>
                  <a:srgbClr val="C00000"/>
                </a:solidFill>
              </a:rPr>
              <a:t>на поясе; 1-2 </a:t>
            </a:r>
            <a:r>
              <a:rPr lang="ru-RU" sz="3000" b="1" dirty="0" smtClean="0">
                <a:solidFill>
                  <a:srgbClr val="C00000"/>
                </a:solidFill>
              </a:rPr>
              <a:t>— два пружинящих </a:t>
            </a:r>
            <a:r>
              <a:rPr lang="ru-RU" sz="3000" b="1" dirty="0">
                <a:solidFill>
                  <a:srgbClr val="C00000"/>
                </a:solidFill>
              </a:rPr>
              <a:t>наклона вперед, руками коснуться пола; </a:t>
            </a:r>
            <a:r>
              <a:rPr lang="ru-RU" sz="3000" b="1" dirty="0" smtClean="0">
                <a:solidFill>
                  <a:srgbClr val="C00000"/>
                </a:solidFill>
              </a:rPr>
              <a:t>3 — </a:t>
            </a:r>
            <a:r>
              <a:rPr lang="ru-RU" sz="3000" b="1" dirty="0">
                <a:solidFill>
                  <a:srgbClr val="C00000"/>
                </a:solidFill>
              </a:rPr>
              <a:t>присед, руки вперед; 4 — и.п. или и.п. с </a:t>
            </a:r>
            <a:r>
              <a:rPr lang="ru-RU" sz="3000" b="1" dirty="0" smtClean="0">
                <a:solidFill>
                  <a:srgbClr val="C00000"/>
                </a:solidFill>
              </a:rPr>
              <a:t>наклоном </a:t>
            </a:r>
            <a:r>
              <a:rPr lang="ru-RU" sz="3000" b="1" dirty="0">
                <a:solidFill>
                  <a:srgbClr val="C00000"/>
                </a:solidFill>
              </a:rPr>
              <a:t>вперед</a:t>
            </a:r>
            <a:r>
              <a:rPr lang="ru-RU" sz="3000" b="1" dirty="0" smtClean="0">
                <a:solidFill>
                  <a:srgbClr val="C00000"/>
                </a:solidFill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3000" b="1" dirty="0">
              <a:solidFill>
                <a:srgbClr val="C00000"/>
              </a:solidFill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 startAt="6"/>
              <a:defRPr/>
            </a:pPr>
            <a:r>
              <a:rPr lang="ru-RU" sz="3000" b="1" dirty="0" smtClean="0">
                <a:solidFill>
                  <a:schemeClr val="tx1"/>
                </a:solidFill>
              </a:rPr>
              <a:t>И.п</a:t>
            </a:r>
            <a:r>
              <a:rPr lang="ru-RU" sz="3000" b="1" dirty="0">
                <a:solidFill>
                  <a:schemeClr val="tx1"/>
                </a:solidFill>
              </a:rPr>
              <a:t>. — руки на поясе; 1 — прыжком ноги врозь; </a:t>
            </a:r>
            <a:r>
              <a:rPr lang="ru-RU" sz="3000" b="1" dirty="0" smtClean="0">
                <a:solidFill>
                  <a:schemeClr val="tx1"/>
                </a:solidFill>
              </a:rPr>
              <a:t> 2 </a:t>
            </a:r>
            <a:r>
              <a:rPr lang="ru-RU" sz="3000" b="1" dirty="0">
                <a:solidFill>
                  <a:schemeClr val="tx1"/>
                </a:solidFill>
              </a:rPr>
              <a:t>— и.п.; 3 — прыжком ноги врозь; 4 — и.п. или прыжком одна нога впереди другой</a:t>
            </a:r>
            <a:r>
              <a:rPr lang="ru-RU" sz="3000" b="1" dirty="0" smtClean="0">
                <a:solidFill>
                  <a:schemeClr val="tx1"/>
                </a:solidFill>
              </a:rPr>
              <a:t>.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3000" b="1" dirty="0">
              <a:solidFill>
                <a:srgbClr val="C0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000" b="1" dirty="0" smtClean="0">
                <a:solidFill>
                  <a:srgbClr val="C00000"/>
                </a:solidFill>
              </a:rPr>
              <a:t>7.  И.п</a:t>
            </a:r>
            <a:r>
              <a:rPr lang="ru-RU" sz="3000" b="1" dirty="0">
                <a:solidFill>
                  <a:srgbClr val="C00000"/>
                </a:solidFill>
              </a:rPr>
              <a:t>. — руки на поясе; 1-3 —три прыжка на месте; 4 — прыжком поворот направо или налево.</a:t>
            </a: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4574" y="285728"/>
            <a:ext cx="5057756" cy="369881"/>
          </a:xfrm>
          <a:ln w="44450"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76200" contourW="12700" prstMaterial="dkEdge">
            <a:bevelT prst="relaxedInset"/>
            <a:extrusionClr>
              <a:schemeClr val="accent1">
                <a:lumMod val="75000"/>
              </a:schemeClr>
            </a:extrusionClr>
            <a:contourClr>
              <a:srgbClr val="FF0000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развитие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рефлексивного мышления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928670"/>
            <a:ext cx="8429684" cy="5643602"/>
          </a:xfrm>
          <a:ln w="41275">
            <a:solidFill>
              <a:srgbClr val="FF0000"/>
            </a:solidFill>
          </a:ln>
        </p:spPr>
        <p:txBody>
          <a:bodyPr rtlCol="0" anchor="ctr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Упражнения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баскетбольным мячом: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     1.  Игроки </a:t>
            </a:r>
            <a:r>
              <a:rPr lang="ru-RU" b="1" dirty="0">
                <a:solidFill>
                  <a:srgbClr val="FF0000"/>
                </a:solidFill>
              </a:rPr>
              <a:t>стоят друг против друга на </a:t>
            </a:r>
            <a:r>
              <a:rPr lang="ru-RU" b="1" dirty="0" smtClean="0">
                <a:solidFill>
                  <a:srgbClr val="FF0000"/>
                </a:solidFill>
              </a:rPr>
              <a:t>расстоянии    </a:t>
            </a:r>
            <a:r>
              <a:rPr lang="ru-RU" b="1" dirty="0">
                <a:solidFill>
                  <a:srgbClr val="FF0000"/>
                </a:solidFill>
              </a:rPr>
              <a:t>2-3 м с мячами. Второй игрок зеркально </a:t>
            </a:r>
            <a:r>
              <a:rPr lang="ru-RU" b="1" dirty="0" smtClean="0">
                <a:solidFill>
                  <a:srgbClr val="FF0000"/>
                </a:solidFill>
              </a:rPr>
              <a:t>повторяет </a:t>
            </a:r>
            <a:r>
              <a:rPr lang="ru-RU" b="1" dirty="0">
                <a:solidFill>
                  <a:srgbClr val="FF0000"/>
                </a:solidFill>
              </a:rPr>
              <a:t>действия первого: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1"/>
                </a:solidFill>
              </a:rPr>
              <a:t>а). вращение </a:t>
            </a:r>
            <a:r>
              <a:rPr lang="ru-RU" b="1" dirty="0">
                <a:solidFill>
                  <a:schemeClr val="tx1"/>
                </a:solidFill>
              </a:rPr>
              <a:t>мяча вокруг туловища: 1 — </a:t>
            </a:r>
            <a:r>
              <a:rPr lang="ru-RU" b="1" dirty="0" smtClean="0">
                <a:solidFill>
                  <a:schemeClr val="tx1"/>
                </a:solidFill>
              </a:rPr>
              <a:t>оборот </a:t>
            </a:r>
            <a:r>
              <a:rPr lang="ru-RU" b="1" dirty="0">
                <a:solidFill>
                  <a:schemeClr val="tx1"/>
                </a:solidFill>
              </a:rPr>
              <a:t>мяча в правую сторону; 2 — оборот в левую; </a:t>
            </a:r>
            <a:r>
              <a:rPr lang="ru-RU" b="1" dirty="0" smtClean="0">
                <a:solidFill>
                  <a:schemeClr val="tx1"/>
                </a:solidFill>
              </a:rPr>
              <a:t>3 — </a:t>
            </a:r>
            <a:r>
              <a:rPr lang="ru-RU" b="1" dirty="0">
                <a:solidFill>
                  <a:schemeClr val="tx1"/>
                </a:solidFill>
              </a:rPr>
              <a:t>оборот в правую; 4 — оборот в правую или в левую сторону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i="1" dirty="0">
                <a:solidFill>
                  <a:srgbClr val="FF0000"/>
                </a:solidFill>
              </a:rPr>
              <a:t>После каждого счета должна быть четкая фиксация мяча обеими руками </a:t>
            </a:r>
            <a:r>
              <a:rPr lang="ru-RU" b="1" i="1" dirty="0" smtClean="0">
                <a:solidFill>
                  <a:srgbClr val="FF0000"/>
                </a:solidFill>
              </a:rPr>
              <a:t>перед </a:t>
            </a:r>
            <a:r>
              <a:rPr lang="ru-RU" b="1" i="1" dirty="0">
                <a:solidFill>
                  <a:srgbClr val="FF0000"/>
                </a:solidFill>
              </a:rPr>
              <a:t>собой с короткой остановкой движений рук</a:t>
            </a:r>
            <a:r>
              <a:rPr lang="ru-RU" b="1" i="1" dirty="0" smtClean="0">
                <a:solidFill>
                  <a:srgbClr val="FF0000"/>
                </a:solidFill>
              </a:rPr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chemeClr val="tx1"/>
                </a:solidFill>
              </a:rPr>
              <a:t>б). ведение мяча перед собой то правой, то левой рукой. На счет 4 второй игрок должен угадать, какой рукой первый выполнит удар мячом об пол.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4574" y="285728"/>
            <a:ext cx="5057756" cy="369881"/>
          </a:xfrm>
          <a:ln w="44450"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76200" contourW="12700" prstMaterial="dkEdge">
            <a:bevelT prst="relaxedInset"/>
            <a:extrusionClr>
              <a:schemeClr val="accent1">
                <a:lumMod val="75000"/>
              </a:schemeClr>
            </a:extrusionClr>
            <a:contourClr>
              <a:srgbClr val="FF0000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развитие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рефлексивного мышления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928670"/>
            <a:ext cx="8429684" cy="5643602"/>
          </a:xfrm>
          <a:ln w="41275">
            <a:solidFill>
              <a:srgbClr val="FF0000"/>
            </a:solidFill>
          </a:ln>
        </p:spPr>
        <p:txBody>
          <a:bodyPr rtlCol="0" anchor="ctr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Упражнения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баскетбольным мячом: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AutoNum type="arabicPeriod" startAt="2"/>
              <a:defRPr/>
            </a:pPr>
            <a:r>
              <a:rPr lang="ru-RU" b="1" dirty="0" smtClean="0">
                <a:solidFill>
                  <a:schemeClr val="tx1"/>
                </a:solidFill>
              </a:rPr>
              <a:t>Игроки </a:t>
            </a:r>
            <a:r>
              <a:rPr lang="ru-RU" b="1" dirty="0">
                <a:solidFill>
                  <a:schemeClr val="tx1"/>
                </a:solidFill>
              </a:rPr>
              <a:t>стоят лицом к стене в 2 м от нее с мячами в руках: 1 — передача мяча в стену </a:t>
            </a:r>
            <a:r>
              <a:rPr lang="ru-RU" b="1" dirty="0" smtClean="0">
                <a:solidFill>
                  <a:schemeClr val="tx1"/>
                </a:solidFill>
              </a:rPr>
              <a:t>и ловля</a:t>
            </a:r>
            <a:r>
              <a:rPr lang="ru-RU" b="1" dirty="0">
                <a:solidFill>
                  <a:schemeClr val="tx1"/>
                </a:solidFill>
              </a:rPr>
              <a:t>; 2 — удар мяча об пол перед туловищем одной рукой; 3 — передача мяча в стену, ловля; 4 — удар об пол или передача мяча в стену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1"/>
                </a:solidFill>
              </a:rPr>
              <a:t>3.  Игроки </a:t>
            </a:r>
            <a:r>
              <a:rPr lang="ru-RU" b="1" dirty="0">
                <a:solidFill>
                  <a:schemeClr val="tx1"/>
                </a:solidFill>
              </a:rPr>
              <a:t>стоят в 1 м от щита, лицом к </a:t>
            </a:r>
            <a:r>
              <a:rPr lang="ru-RU" b="1" dirty="0" smtClean="0">
                <a:solidFill>
                  <a:schemeClr val="tx1"/>
                </a:solidFill>
              </a:rPr>
              <a:t>нему, один </a:t>
            </a:r>
            <a:r>
              <a:rPr lang="ru-RU" b="1" dirty="0">
                <a:solidFill>
                  <a:schemeClr val="tx1"/>
                </a:solidFill>
              </a:rPr>
              <a:t>с правой, другой с левой стороны </a:t>
            </a:r>
            <a:r>
              <a:rPr lang="ru-RU" b="1" dirty="0" smtClean="0">
                <a:solidFill>
                  <a:schemeClr val="tx1"/>
                </a:solidFill>
              </a:rPr>
              <a:t>от кольца</a:t>
            </a:r>
            <a:r>
              <a:rPr lang="ru-RU" b="1" dirty="0">
                <a:solidFill>
                  <a:schemeClr val="tx1"/>
                </a:solidFill>
              </a:rPr>
              <a:t>: 1 — бросок мяча в щит, ловля; 2-3 — то же </a:t>
            </a:r>
            <a:r>
              <a:rPr lang="ru-RU" b="1" dirty="0" smtClean="0">
                <a:solidFill>
                  <a:schemeClr val="tx1"/>
                </a:solidFill>
              </a:rPr>
              <a:t>самое</a:t>
            </a:r>
            <a:r>
              <a:rPr lang="ru-RU" b="1" dirty="0">
                <a:solidFill>
                  <a:schemeClr val="tx1"/>
                </a:solidFill>
              </a:rPr>
              <a:t>; 4 — бросок мяча в щит или в кольцо.</a:t>
            </a: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791</Words>
  <Application>Microsoft Office PowerPoint</Application>
  <PresentationFormat>Экран (4:3)</PresentationFormat>
  <Paragraphs>50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Calibri</vt:lpstr>
      <vt:lpstr>Тема Office</vt:lpstr>
      <vt:lpstr> развитие рефлексивного мышления на уроках физической культуры</vt:lpstr>
      <vt:lpstr> развитие рефлексивного мышления</vt:lpstr>
      <vt:lpstr> развитие рефлексивного мышления</vt:lpstr>
      <vt:lpstr> развитие рефлексивного мышления</vt:lpstr>
      <vt:lpstr> развитие рефлексивного мышления</vt:lpstr>
      <vt:lpstr> развитие рефлексивного мышления</vt:lpstr>
      <vt:lpstr> развитие рефлексивного мышления</vt:lpstr>
      <vt:lpstr> развитие рефлексивного мышления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развитии рефлексивного мышления</dc:title>
  <dc:creator>Валера</dc:creator>
  <cp:lastModifiedBy>Valued Acer Customer</cp:lastModifiedBy>
  <cp:revision>13</cp:revision>
  <dcterms:created xsi:type="dcterms:W3CDTF">2007-06-03T05:14:37Z</dcterms:created>
  <dcterms:modified xsi:type="dcterms:W3CDTF">2010-11-11T17:26:40Z</dcterms:modified>
</cp:coreProperties>
</file>