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5" r:id="rId2"/>
    <p:sldId id="274" r:id="rId3"/>
    <p:sldId id="267" r:id="rId4"/>
    <p:sldId id="270" r:id="rId5"/>
    <p:sldId id="266" r:id="rId6"/>
    <p:sldId id="256" r:id="rId7"/>
    <p:sldId id="258" r:id="rId8"/>
    <p:sldId id="281" r:id="rId9"/>
    <p:sldId id="259" r:id="rId10"/>
    <p:sldId id="261" r:id="rId11"/>
    <p:sldId id="262" r:id="rId12"/>
    <p:sldId id="263" r:id="rId13"/>
    <p:sldId id="264" r:id="rId14"/>
    <p:sldId id="278" r:id="rId15"/>
    <p:sldId id="276" r:id="rId16"/>
    <p:sldId id="277" r:id="rId17"/>
    <p:sldId id="265" r:id="rId18"/>
    <p:sldId id="28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03.09.2014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03.09.2014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03.09.2014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03.09.2014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03.09.2014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03.09.2014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03.09.2014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03.09.2014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571480"/>
            <a:ext cx="82868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Monotype Corsiva"/>
              </a:rPr>
              <a:t>Тема урока</a:t>
            </a:r>
          </a:p>
          <a:p>
            <a:pPr algn="ctr"/>
            <a:r>
              <a:rPr lang="ru-RU" sz="48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Monotype Corsiva"/>
              </a:rPr>
              <a:t>Биология – наука о живом мире.</a:t>
            </a:r>
            <a:endParaRPr lang="ru-RU" sz="48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FF"/>
              </a:solidFill>
              <a:latin typeface="Monotype Corsiva"/>
            </a:endParaRPr>
          </a:p>
        </p:txBody>
      </p:sp>
      <p:sp>
        <p:nvSpPr>
          <p:cNvPr id="3" name="Прямоугольник 2"/>
          <p:cNvSpPr/>
          <p:nvPr/>
        </p:nvSpPr>
        <p:spPr>
          <a:xfrm rot="10800000" flipV="1">
            <a:off x="1428728" y="3359874"/>
            <a:ext cx="7215237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Monotype Corsiva"/>
              </a:rPr>
              <a:t> </a:t>
            </a:r>
            <a:r>
              <a:rPr lang="ru-RU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Monotype Corsiva"/>
              </a:rPr>
              <a:t>Подготовила  учитель биологии  МОБУ «Целинная ООШ»  поселок   </a:t>
            </a:r>
            <a:r>
              <a:rPr lang="ru-RU" sz="3200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Monotype Corsiva"/>
              </a:rPr>
              <a:t>Новосельский</a:t>
            </a:r>
            <a:r>
              <a:rPr lang="ru-RU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Monotype Corsiva"/>
              </a:rPr>
              <a:t>  </a:t>
            </a:r>
            <a:r>
              <a:rPr lang="ru-RU" sz="3200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Monotype Corsiva"/>
              </a:rPr>
              <a:t>Ясненского</a:t>
            </a:r>
            <a:r>
              <a:rPr lang="ru-RU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Monotype Corsiva"/>
              </a:rPr>
              <a:t> района Оренбургской области Павлоградская Екатерина Игоревна</a:t>
            </a:r>
            <a:endParaRPr lang="ru-RU" sz="3200" dirty="0" smtClean="0"/>
          </a:p>
          <a:p>
            <a:r>
              <a:rPr lang="ru-RU" dirty="0" smtClean="0"/>
              <a:t> </a:t>
            </a:r>
          </a:p>
          <a:p>
            <a:pPr algn="ctr"/>
            <a:r>
              <a:rPr lang="ru-RU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Monotype Corsiva"/>
              </a:rPr>
              <a:t> </a:t>
            </a:r>
            <a:endParaRPr lang="ru-RU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FF"/>
              </a:solidFill>
              <a:latin typeface="Monotype Corsiv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52"/>
            <a:ext cx="8643998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42852"/>
            <a:ext cx="8429684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8715436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8786874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1"/>
            <a:ext cx="75439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Monotype Corsiva" pitchFamily="66" charset="0"/>
              </a:rPr>
              <a:t>Физкультминутка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 rot="10800000" flipV="1">
            <a:off x="285720" y="486029"/>
            <a:ext cx="8429684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 Мы устали, засиделись,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Нам размяться захотелось.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Отложили мы тетрадки,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Приступили мы к зарядке	 Одна рука вверх, другая вниз, рывками менять руки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То на стену посмотрели,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То в окошко поглядели.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Вправо, влево, поворот,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 А потом наоборот	.  (Повороты корпусом)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Приседанья начинаем,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 Ноги до конца сгибаем.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Вверх и вниз, вверх и вниз,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Приседать не торопись!	 (Приседания)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И в последний раз присели, А теперь за парты сели.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0"/>
            <a:ext cx="82868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Monotype Corsiva"/>
              </a:rPr>
              <a:t>Рефлексия</a:t>
            </a:r>
            <a:endParaRPr lang="ru-RU" sz="48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FF"/>
              </a:solidFill>
              <a:latin typeface="Monotype Corsiva"/>
            </a:endParaRPr>
          </a:p>
        </p:txBody>
      </p:sp>
      <p:pic>
        <p:nvPicPr>
          <p:cNvPr id="3" name="Picture 4" descr="portfe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16" y="4429132"/>
            <a:ext cx="1981200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57158" y="1000109"/>
            <a:ext cx="8572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  <a:latin typeface="Monotype Corsiva" pitchFamily="66" charset="0"/>
              </a:rPr>
              <a:t>Закончите  письменно некоторые из предложений. Выбирайте  по два-три наиболее значимых лично для вас положения</a:t>
            </a:r>
            <a:endParaRPr lang="ru-RU" sz="24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2000240"/>
            <a:ext cx="821537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1)  </a:t>
            </a: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    А вы знаете, что сегодня на уроке </a:t>
            </a:r>
            <a:r>
              <a:rPr lang="ru-RU" sz="2400" b="1" dirty="0" err="1" smtClean="0">
                <a:solidFill>
                  <a:srgbClr val="002060"/>
                </a:solidFill>
                <a:latin typeface="Monotype Corsiva" pitchFamily="66" charset="0"/>
              </a:rPr>
              <a:t>я_____</a:t>
            </a: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 .</a:t>
            </a:r>
            <a:b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2)      Больше всего мне </a:t>
            </a:r>
            <a:r>
              <a:rPr lang="ru-RU" sz="2400" b="1" dirty="0" err="1" smtClean="0">
                <a:solidFill>
                  <a:srgbClr val="002060"/>
                </a:solidFill>
                <a:latin typeface="Monotype Corsiva" pitchFamily="66" charset="0"/>
              </a:rPr>
              <a:t>понравилось_________</a:t>
            </a: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 .</a:t>
            </a:r>
            <a:b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3)      Самым интересным сегодня на уроке </a:t>
            </a:r>
            <a:r>
              <a:rPr lang="ru-RU" sz="2400" b="1" dirty="0" err="1" smtClean="0">
                <a:solidFill>
                  <a:srgbClr val="002060"/>
                </a:solidFill>
                <a:latin typeface="Monotype Corsiva" pitchFamily="66" charset="0"/>
              </a:rPr>
              <a:t>было_________</a:t>
            </a: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.</a:t>
            </a:r>
            <a:b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4)      Самым сложным для меня сегодня </a:t>
            </a:r>
            <a:r>
              <a:rPr lang="ru-RU" sz="2400" b="1" dirty="0" err="1" smtClean="0">
                <a:solidFill>
                  <a:srgbClr val="002060"/>
                </a:solidFill>
                <a:latin typeface="Monotype Corsiva" pitchFamily="66" charset="0"/>
              </a:rPr>
              <a:t>было__________</a:t>
            </a: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.</a:t>
            </a:r>
            <a:b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5)      Сегодня на уроке я </a:t>
            </a:r>
            <a:r>
              <a:rPr lang="ru-RU" sz="2400" b="1" dirty="0" err="1" smtClean="0">
                <a:solidFill>
                  <a:srgbClr val="002060"/>
                </a:solidFill>
                <a:latin typeface="Monotype Corsiva" pitchFamily="66" charset="0"/>
              </a:rPr>
              <a:t>почувствовал_________</a:t>
            </a: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.</a:t>
            </a:r>
            <a:b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6)       Сегодня я </a:t>
            </a:r>
            <a:r>
              <a:rPr lang="ru-RU" sz="2400" b="1" dirty="0" err="1" smtClean="0">
                <a:solidFill>
                  <a:srgbClr val="002060"/>
                </a:solidFill>
                <a:latin typeface="Monotype Corsiva" pitchFamily="66" charset="0"/>
              </a:rPr>
              <a:t>понял____________</a:t>
            </a: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.</a:t>
            </a:r>
            <a:b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7)       Сегодня я </a:t>
            </a:r>
            <a:r>
              <a:rPr lang="ru-RU" sz="2400" b="1" dirty="0" err="1" smtClean="0">
                <a:solidFill>
                  <a:srgbClr val="002060"/>
                </a:solidFill>
                <a:latin typeface="Monotype Corsiva" pitchFamily="66" charset="0"/>
              </a:rPr>
              <a:t>научился_________</a:t>
            </a: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.</a:t>
            </a:r>
            <a:b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8)       Сегодня я </a:t>
            </a:r>
            <a:r>
              <a:rPr lang="ru-RU" sz="2400" b="1" dirty="0" err="1" smtClean="0">
                <a:solidFill>
                  <a:srgbClr val="002060"/>
                </a:solidFill>
                <a:latin typeface="Monotype Corsiva" pitchFamily="66" charset="0"/>
              </a:rPr>
              <a:t>задумался_______________</a:t>
            </a: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.</a:t>
            </a:r>
            <a:b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9)       Сегодняшний урок показал </a:t>
            </a:r>
            <a:r>
              <a:rPr lang="ru-RU" sz="2400" b="1" dirty="0" err="1" smtClean="0">
                <a:solidFill>
                  <a:srgbClr val="002060"/>
                </a:solidFill>
                <a:latin typeface="Monotype Corsiva" pitchFamily="66" charset="0"/>
              </a:rPr>
              <a:t>мне____________</a:t>
            </a: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.</a:t>
            </a:r>
            <a:b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10)    На будущее мне надо иметь в </a:t>
            </a:r>
            <a:r>
              <a:rPr lang="ru-RU" sz="2400" b="1" dirty="0" err="1" smtClean="0">
                <a:solidFill>
                  <a:srgbClr val="002060"/>
                </a:solidFill>
                <a:latin typeface="Monotype Corsiva" pitchFamily="66" charset="0"/>
              </a:rPr>
              <a:t>виду__________</a:t>
            </a: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.</a:t>
            </a:r>
            <a:r>
              <a:rPr lang="ru-RU" sz="2400" dirty="0" smtClean="0">
                <a:latin typeface="Monotype Corsiva" pitchFamily="66" charset="0"/>
              </a:rPr>
              <a:t/>
            </a:r>
            <a:br>
              <a:rPr lang="ru-RU" sz="2400" dirty="0" smtClean="0">
                <a:latin typeface="Monotype Corsiva" pitchFamily="66" charset="0"/>
              </a:rPr>
            </a:br>
            <a:endParaRPr lang="ru-RU" sz="2400" dirty="0">
              <a:latin typeface="Monotype Corsiva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85918" y="428604"/>
            <a:ext cx="50006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Monotype Corsiva"/>
              </a:rPr>
              <a:t>«Мой багаж знаний»</a:t>
            </a:r>
            <a:endParaRPr lang="ru-RU" sz="48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FF"/>
              </a:solidFill>
              <a:latin typeface="Monotype Corsiva"/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0800000" flipV="1">
            <a:off x="285717" y="1109402"/>
            <a:ext cx="8572561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Monotype Corsiva"/>
              </a:rPr>
              <a:t>Сегодня на уроке мы узнали:</a:t>
            </a:r>
          </a:p>
          <a:p>
            <a:pPr marL="914400" indent="-914400"/>
            <a:r>
              <a:rPr lang="ru-RU" sz="44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Monotype Corsiva"/>
              </a:rPr>
              <a:t>1</a:t>
            </a:r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Monotype Corsiva"/>
              </a:rPr>
              <a:t>. От чего зависела жизнь людей в древности?</a:t>
            </a:r>
          </a:p>
          <a:p>
            <a:pPr marL="914400" indent="-914400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Monotype Corsiva"/>
              </a:rPr>
              <a:t>2.Какое разнообразие живых организмов.</a:t>
            </a:r>
          </a:p>
          <a:p>
            <a:pPr marL="914400" indent="-914400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Monotype Corsiva"/>
              </a:rPr>
              <a:t>3. Узнали как человек связан с живой природой?</a:t>
            </a:r>
          </a:p>
          <a:p>
            <a:pPr marL="914400" indent="-914400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Monotype Corsiva"/>
              </a:rPr>
              <a:t>4. Что изучает наука биология?</a:t>
            </a:r>
          </a:p>
          <a:p>
            <a:pPr marL="914400" indent="-914400" algn="ctr">
              <a:buAutoNum type="arabicPeriod"/>
            </a:pPr>
            <a:endParaRPr lang="ru-RU" sz="48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FF"/>
              </a:solidFill>
              <a:latin typeface="Monotype Corsiv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 rot="10800000" flipV="1">
            <a:off x="142844" y="1426125"/>
            <a:ext cx="8715436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9125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ДОМАШНЕЕ ЗАДАНИЕ: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912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Изучить текст параграфа 1 учебника и выполнить задания в конце параграфа.  Выполнить задания 1 – 3 и 5 в рабочей тетради.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912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Творческое задание: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 подготовить сообщение по материалам энциклопедий и дополнительной литературы или Интернета о разнообразии живых организмов на Земле.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 rot="10800000" flipV="1">
            <a:off x="685800" y="357167"/>
            <a:ext cx="7772400" cy="500066"/>
          </a:xfrm>
          <a:prstGeom prst="rect">
            <a:avLst/>
          </a:prstGeom>
        </p:spPr>
        <p:txBody>
          <a:bodyPr>
            <a:normAutofit fontScale="7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Использованы источники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sp>
        <p:nvSpPr>
          <p:cNvPr id="3" name="Подзаголовок 2"/>
          <p:cNvSpPr txBox="1">
            <a:spLocks/>
          </p:cNvSpPr>
          <p:nvPr/>
        </p:nvSpPr>
        <p:spPr>
          <a:xfrm>
            <a:off x="642910" y="1071546"/>
            <a:ext cx="7786742" cy="342902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учебник И.Н. Пономарёва И.В. Николаев О.А. Корнилова  Издательство центр «Вента – Граф»  Москва 2013 г.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Конструктор уроков по биологии Издательство Просвещение «Сфера» 2011 г.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Monotype Corsiva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2"/>
          <p:cNvSpPr>
            <a:spLocks noChangeArrowheads="1" noChangeShapeType="1" noTextEdit="1"/>
          </p:cNvSpPr>
          <p:nvPr/>
        </p:nvSpPr>
        <p:spPr bwMode="auto">
          <a:xfrm>
            <a:off x="285721" y="571480"/>
            <a:ext cx="8572560" cy="5378470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Monotype Corsiva"/>
              </a:rPr>
              <a:t>Здравствуйте,</a:t>
            </a:r>
          </a:p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Monotype Corsiva"/>
              </a:rPr>
              <a:t>ребята!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28604"/>
            <a:ext cx="8572560" cy="5786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60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1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28860" y="214290"/>
            <a:ext cx="4143404" cy="302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0" y="3357562"/>
            <a:ext cx="4344697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5720" y="3357562"/>
            <a:ext cx="4255008" cy="3264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214290"/>
            <a:ext cx="8572560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Рисунок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8501122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1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285728"/>
            <a:ext cx="5143536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1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14744" y="3143248"/>
            <a:ext cx="5072098" cy="3404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4290"/>
            <a:ext cx="8501122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Эркер">
      <a:dk1>
        <a:sysClr val="windowText" lastClr="000000"/>
      </a:dk1>
      <a:lt1>
        <a:sysClr val="window" lastClr="F4F4F4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226</TotalTime>
  <Words>198</Words>
  <PresentationFormat>Экран (4:3)</PresentationFormat>
  <Paragraphs>36</Paragraphs>
  <Slides>18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33</cp:revision>
  <dcterms:modified xsi:type="dcterms:W3CDTF">2014-09-03T15:22:25Z</dcterms:modified>
</cp:coreProperties>
</file>