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5" r:id="rId3"/>
    <p:sldId id="273" r:id="rId4"/>
    <p:sldId id="274" r:id="rId5"/>
    <p:sldId id="276" r:id="rId6"/>
    <p:sldId id="277" r:id="rId7"/>
    <p:sldId id="278" r:id="rId8"/>
    <p:sldId id="279" r:id="rId9"/>
    <p:sldId id="280" r:id="rId10"/>
    <p:sldId id="282" r:id="rId11"/>
    <p:sldId id="284" r:id="rId12"/>
    <p:sldId id="285" r:id="rId13"/>
    <p:sldId id="286" r:id="rId14"/>
    <p:sldId id="287" r:id="rId15"/>
    <p:sldId id="288" r:id="rId16"/>
    <p:sldId id="262" r:id="rId17"/>
    <p:sldId id="272" r:id="rId18"/>
    <p:sldId id="271" r:id="rId19"/>
    <p:sldId id="270" r:id="rId20"/>
    <p:sldId id="269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6EBF7F-5515-41FE-B0B1-AB18EFE52E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030318-2F09-44FE-B27B-ED868B7D85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19E3F4-69E1-42C7-8656-3C5E65576F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5224E7-5252-4F8F-A25B-35A4B1B5A5D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780D7-3849-4994-8AD6-42328B4760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22398-2B01-49A1-B852-866741C51A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55C35-CEBB-4F6B-8A5C-84D491528D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914143-58B7-4BE2-8FDD-10C5545271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3096C5-D5B6-4D7A-82D4-F29E019EA2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C451A6-9421-4EA1-A35B-EE2ED96242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5F06FF-488D-4D13-927F-E462AFE07D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DDB91BC-4A45-4261-B862-5429CABD496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nigafund.ru/resources/authors/photos/12298/original/_.jpg?1373974651" TargetMode="External"/><Relationship Id="rId7" Type="http://schemas.openxmlformats.org/officeDocument/2006/relationships/hyperlink" Target="http://www.24smi.com/img_info_2000_2000_b92d89dbb7325c09b6fe7c7a34334d2869ee7c5a.jpg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&#1072;&#1089;&#1090;&#1088;&#1072;&#1093;&#1072;&#1085;&#1100;.&#1088;&#1092;/sites/default/files/styles/news_full/public/images/teasers/trediakovskiy_v..jpg" TargetMode="External"/><Relationship Id="rId5" Type="http://schemas.openxmlformats.org/officeDocument/2006/relationships/hyperlink" Target="http://to-name.ru/images/biography/work/radischev-aleksandr.jpg" TargetMode="External"/><Relationship Id="rId4" Type="http://schemas.openxmlformats.org/officeDocument/2006/relationships/hyperlink" Target="http://ruskline.ru/images/2010/17969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chern.tulobl.ru/New%20Folder/gogolpage6-1.jpg" TargetMode="External"/><Relationship Id="rId7" Type="http://schemas.openxmlformats.org/officeDocument/2006/relationships/hyperlink" Target="http://library.ime.ru/jirbis/images/stories/calendar/january/febrary_kzd/lermon.jpg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pravmir.ru/wp-content/uploads/2011/04/21236.b.jpg" TargetMode="External"/><Relationship Id="rId5" Type="http://schemas.openxmlformats.org/officeDocument/2006/relationships/hyperlink" Target="http://pochit.ru/pars_docs/refs/62/61877/61877_html_m4be92a1f.jpg" TargetMode="External"/><Relationship Id="rId4" Type="http://schemas.openxmlformats.org/officeDocument/2006/relationships/hyperlink" Target="http://topstylemagazine.com/files/images/file_13547144255320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bukharapiter.ru/paint/arhiv/russia/kiprensky/5.jpg" TargetMode="External"/><Relationship Id="rId7" Type="http://schemas.openxmlformats.org/officeDocument/2006/relationships/hyperlink" Target="http://www.2do2go.ru/uploads/full/5cfcf00899ebcf1c445ad4060734511b_w960_h2048.jpg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ramteatr.ru/sites/default/files/Griboyedov.jpg" TargetMode="External"/><Relationship Id="rId5" Type="http://schemas.openxmlformats.org/officeDocument/2006/relationships/hyperlink" Target="http://upload.wikimedia.org/wikipedia/commons/3/38/Zhukovsky_1815.jpg" TargetMode="External"/><Relationship Id="rId4" Type="http://schemas.openxmlformats.org/officeDocument/2006/relationships/hyperlink" Target="http://img13.nnm.me/1/1/2/b/e/9e17292f1871a674503cd2571ab.jpg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rybinsk-biblioteka.ru/images/stories/foto/filials/fil15/new/nekrasov_masterskaya.jpg" TargetMode="External"/><Relationship Id="rId7" Type="http://schemas.openxmlformats.org/officeDocument/2006/relationships/hyperlink" Target="http://4.bp.blogspot.com/-wByzfW8mQbA/T-WTKFImj2I/AAAAAAAAAX8/9yRZPGiMliw/s1600/%D0%A2%D0%BE%D0%BB%D1%81%D1%82%D0%BE%D0%B9+%D0%9B.%D0%9D..jpg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900igr.net/datai/literatura/Biografija-Saltykova-SCHedrina/0004-002-Biografija-Saltykova-SCHedrina.png" TargetMode="External"/><Relationship Id="rId5" Type="http://schemas.openxmlformats.org/officeDocument/2006/relationships/hyperlink" Target="http://artcyclopedia.ru/img/big/006340396.jpg" TargetMode="External"/><Relationship Id="rId4" Type="http://schemas.openxmlformats.org/officeDocument/2006/relationships/hyperlink" Target="http://www.postershop.ru/upload/iblock/2da/%20bcblp%20xyfwyai%2040f5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uia95.com/Cours%20UIA/2009%202010/Argenteuil/6a00d8341c5b2553ef0105368f1646970b-800wi.jpg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photogallerys.ru/art/01/artonline938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2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20445" y="2143116"/>
            <a:ext cx="8223507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  <a:t>Русские писатели 18-19</a:t>
            </a:r>
            <a:r>
              <a:rPr kumimoji="0" lang="en-US" sz="6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  <a:t> </a:t>
            </a:r>
            <a:r>
              <a:rPr kumimoji="0" lang="ru-RU" sz="6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  <a:t>веков</a:t>
            </a:r>
            <a:r>
              <a:rPr kumimoji="0" lang="ru-RU" sz="66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  <a:t> </a:t>
            </a:r>
            <a:endParaRPr kumimoji="0" lang="ru-RU" sz="66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nnetable" pitchFamily="2" charset="0"/>
              <a:ea typeface="+mj-ea"/>
              <a:cs typeface="Times New Roman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285852" y="3898891"/>
            <a:ext cx="6772300" cy="1752600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(Интерактивная игра-раскраска)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Составила учитель русского языка и литературы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высшей</a:t>
            </a:r>
            <a:r>
              <a:rPr kumimoji="0" lang="ru-RU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квалификационной категории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МАОУ Гимназия №1 города Балаково Саратовской </a:t>
            </a: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области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Бардина 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Татьяна Александровна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2013-2014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9600" dirty="0" smtClean="0">
                <a:latin typeface="Connetable" pitchFamily="2" charset="0"/>
              </a:rPr>
              <a:t>Кто перед вами?</a:t>
            </a:r>
            <a:endParaRPr lang="ru-RU" sz="9600" dirty="0">
              <a:latin typeface="Connetable" pitchFamily="2" charset="0"/>
            </a:endParaRPr>
          </a:p>
        </p:txBody>
      </p:sp>
      <p:pic>
        <p:nvPicPr>
          <p:cNvPr id="12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500034" y="1500174"/>
            <a:ext cx="3034598" cy="4916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500174"/>
            <a:ext cx="3034598" cy="4916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4929190" y="3571876"/>
            <a:ext cx="341244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Фёдор Михайлович Достоевский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1500174"/>
            <a:ext cx="405538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Афанасий Афанасьевич Фет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72066" y="2500306"/>
            <a:ext cx="298381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Антон Павлович Чехов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57752" y="4786322"/>
            <a:ext cx="369819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Александр Сергеевич Грибоедов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9600" dirty="0" smtClean="0">
                <a:latin typeface="Connetable" pitchFamily="2" charset="0"/>
              </a:rPr>
              <a:t>Задание №3</a:t>
            </a:r>
            <a:endParaRPr lang="ru-RU" sz="9600" dirty="0">
              <a:latin typeface="Connetabl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4214842"/>
          </a:xfrm>
        </p:spPr>
        <p:txBody>
          <a:bodyPr/>
          <a:lstStyle/>
          <a:p>
            <a:pPr marL="3175" indent="439738"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Данное задание в формате ЕГЭ. Дано три портрета и четыре имени напротив. Соотнесите портреты с именами, записав ваш вариант ответа. Кликнув по стрелке в центре слайда, вы увидите правильный вариант ответа.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9600" dirty="0" smtClean="0">
                <a:latin typeface="Connetable" pitchFamily="2" charset="0"/>
              </a:rPr>
              <a:t>В формате ЕГЭ</a:t>
            </a:r>
            <a:endParaRPr lang="ru-RU" sz="9600" dirty="0">
              <a:latin typeface="Connetable" pitchFamily="2" charset="0"/>
            </a:endParaRPr>
          </a:p>
        </p:txBody>
      </p:sp>
      <p:pic>
        <p:nvPicPr>
          <p:cNvPr id="5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8" name="Группа 7"/>
          <p:cNvGrpSpPr/>
          <p:nvPr/>
        </p:nvGrpSpPr>
        <p:grpSpPr>
          <a:xfrm>
            <a:off x="357158" y="1643050"/>
            <a:ext cx="1685079" cy="1285884"/>
            <a:chOff x="357158" y="1643050"/>
            <a:chExt cx="1685079" cy="1285884"/>
          </a:xfrm>
        </p:grpSpPr>
        <p:pic>
          <p:nvPicPr>
            <p:cNvPr id="614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28662" y="1643050"/>
              <a:ext cx="1113575" cy="128588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7" name="Прямоугольник 6"/>
            <p:cNvSpPr/>
            <p:nvPr/>
          </p:nvSpPr>
          <p:spPr>
            <a:xfrm>
              <a:off x="357158" y="1857364"/>
              <a:ext cx="68480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4714876" y="2714620"/>
            <a:ext cx="414340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2. Иван Александрович Гончаров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428596" y="3143248"/>
            <a:ext cx="1646896" cy="1294138"/>
            <a:chOff x="428596" y="3143248"/>
            <a:chExt cx="1646896" cy="1294138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00100" y="3143248"/>
              <a:ext cx="1075392" cy="129413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428596" y="3357562"/>
              <a:ext cx="68320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Б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4786314" y="1643050"/>
            <a:ext cx="326956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1. Иван Андреевич Крылов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428596" y="4857760"/>
            <a:ext cx="1571620" cy="1191804"/>
            <a:chOff x="428596" y="4857760"/>
            <a:chExt cx="1571620" cy="1191804"/>
          </a:xfrm>
        </p:grpSpPr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71538" y="4857760"/>
              <a:ext cx="928678" cy="1191804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15" name="Прямоугольник 14"/>
            <p:cNvSpPr/>
            <p:nvPr/>
          </p:nvSpPr>
          <p:spPr>
            <a:xfrm>
              <a:off x="428596" y="5000636"/>
              <a:ext cx="684804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17" name="Прямоугольник 16"/>
          <p:cNvSpPr/>
          <p:nvPr/>
        </p:nvSpPr>
        <p:spPr>
          <a:xfrm>
            <a:off x="4786314" y="3857628"/>
            <a:ext cx="391250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3. Николай Семёнович Лесков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57752" y="5072074"/>
            <a:ext cx="319333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4. Иван Сергеевич Тургенев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Стрелка вправо с вырезом 18"/>
          <p:cNvSpPr/>
          <p:nvPr/>
        </p:nvSpPr>
        <p:spPr>
          <a:xfrm>
            <a:off x="2857488" y="3357562"/>
            <a:ext cx="1785950" cy="500066"/>
          </a:xfrm>
          <a:prstGeom prst="notch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33333E-6 L 0.3375 0.06158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7037E-6 L 0.33177 -0.33611 " pathEditMode="fixed" rAng="0" ptsTypes="AA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" y="-16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0.33577 -0.06412 " pathEditMode="fixed" rAng="0" ptsTypes="AA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" y="-3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9600" dirty="0" smtClean="0">
                <a:latin typeface="Connetable" pitchFamily="2" charset="0"/>
              </a:rPr>
              <a:t>В формате ЕГЭ</a:t>
            </a:r>
            <a:endParaRPr lang="ru-RU" sz="9600" dirty="0">
              <a:latin typeface="Connetable" pitchFamily="2" charset="0"/>
            </a:endParaRPr>
          </a:p>
        </p:txBody>
      </p:sp>
      <p:pic>
        <p:nvPicPr>
          <p:cNvPr id="5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714876" y="2714620"/>
            <a:ext cx="414340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2. Иван Александрович Гончаров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86314" y="1643050"/>
            <a:ext cx="407196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1. Николай Васильевич Гоголь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86314" y="3857628"/>
            <a:ext cx="391250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3. Николай Семёнович Лесков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57752" y="5072074"/>
            <a:ext cx="364333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4. Михаил Юрьевич Лермонтов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Стрелка вправо с вырезом 18"/>
          <p:cNvSpPr/>
          <p:nvPr/>
        </p:nvSpPr>
        <p:spPr>
          <a:xfrm>
            <a:off x="2857488" y="3357562"/>
            <a:ext cx="1785950" cy="500066"/>
          </a:xfrm>
          <a:prstGeom prst="notch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500034" y="1643050"/>
            <a:ext cx="1571636" cy="1193502"/>
            <a:chOff x="500034" y="1643050"/>
            <a:chExt cx="1571636" cy="1193502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142976" y="1643050"/>
              <a:ext cx="928694" cy="1193502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0" name="Прямоугольник 19"/>
            <p:cNvSpPr/>
            <p:nvPr/>
          </p:nvSpPr>
          <p:spPr>
            <a:xfrm>
              <a:off x="500034" y="1714488"/>
              <a:ext cx="68480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71472" y="3071810"/>
            <a:ext cx="1484972" cy="1057268"/>
            <a:chOff x="571472" y="3071810"/>
            <a:chExt cx="1484972" cy="1057268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214414" y="3071810"/>
              <a:ext cx="842030" cy="105726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571472" y="3143248"/>
              <a:ext cx="68320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Б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571472" y="4429132"/>
            <a:ext cx="1785950" cy="1146289"/>
            <a:chOff x="571472" y="4429132"/>
            <a:chExt cx="1785950" cy="1146289"/>
          </a:xfrm>
        </p:grpSpPr>
        <p:pic>
          <p:nvPicPr>
            <p:cNvPr id="7172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214414" y="4429132"/>
              <a:ext cx="1143008" cy="1146289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571472" y="4572008"/>
              <a:ext cx="68480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0.32796 0.2469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" y="12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0.325 0.2270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" y="11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85185E-6 L 0.30851 -0.491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" y="-24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9600" dirty="0" smtClean="0">
                <a:latin typeface="Connetable" pitchFamily="2" charset="0"/>
              </a:rPr>
              <a:t>В формате ЕГЭ</a:t>
            </a:r>
            <a:endParaRPr lang="ru-RU" sz="9600" dirty="0">
              <a:latin typeface="Connetable" pitchFamily="2" charset="0"/>
            </a:endParaRPr>
          </a:p>
        </p:txBody>
      </p:sp>
      <p:pic>
        <p:nvPicPr>
          <p:cNvPr id="5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714876" y="2714620"/>
            <a:ext cx="414340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2. Лев Николаевич Толстой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86314" y="1643050"/>
            <a:ext cx="407196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1. Николай Васильевич Гоголь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86314" y="3857628"/>
            <a:ext cx="391250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3. Фёдор Иванович Тютчев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857752" y="5072074"/>
            <a:ext cx="407196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4. Михаил </a:t>
            </a:r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Евграфович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Салтыков-Щедрин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Стрелка вправо с вырезом 18"/>
          <p:cNvSpPr/>
          <p:nvPr/>
        </p:nvSpPr>
        <p:spPr>
          <a:xfrm>
            <a:off x="2857488" y="3357562"/>
            <a:ext cx="1785950" cy="500066"/>
          </a:xfrm>
          <a:prstGeom prst="notch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2"/>
          <p:cNvGrpSpPr/>
          <p:nvPr/>
        </p:nvGrpSpPr>
        <p:grpSpPr>
          <a:xfrm>
            <a:off x="428596" y="1571612"/>
            <a:ext cx="1571622" cy="1228716"/>
            <a:chOff x="428596" y="1571612"/>
            <a:chExt cx="1571622" cy="1228716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00100" y="1571612"/>
              <a:ext cx="1000118" cy="122871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428596" y="1643050"/>
              <a:ext cx="68480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428596" y="3000372"/>
            <a:ext cx="1594203" cy="1143150"/>
            <a:chOff x="428596" y="3000372"/>
            <a:chExt cx="1594203" cy="1143150"/>
          </a:xfrm>
        </p:grpSpPr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00100" y="3000372"/>
              <a:ext cx="1022699" cy="114315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4" name="Прямоугольник 23"/>
            <p:cNvSpPr/>
            <p:nvPr/>
          </p:nvSpPr>
          <p:spPr>
            <a:xfrm>
              <a:off x="428596" y="3143248"/>
              <a:ext cx="68320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Б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428596" y="4500570"/>
            <a:ext cx="1523994" cy="1163943"/>
            <a:chOff x="428596" y="4500570"/>
            <a:chExt cx="1523994" cy="1163943"/>
          </a:xfrm>
        </p:grpSpPr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00100" y="4500570"/>
              <a:ext cx="952490" cy="116394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7" name="Прямоугольник 26"/>
            <p:cNvSpPr/>
            <p:nvPr/>
          </p:nvSpPr>
          <p:spPr>
            <a:xfrm>
              <a:off x="428596" y="4643446"/>
              <a:ext cx="68480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34358 0.422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" y="21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33333E-6 L 0.33455 -0.1259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" y="-6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047 L 0.33038 -0.1780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-8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9600" dirty="0" smtClean="0">
                <a:latin typeface="Connetable" pitchFamily="2" charset="0"/>
              </a:rPr>
              <a:t>В формате ЕГЭ</a:t>
            </a:r>
            <a:endParaRPr lang="ru-RU" sz="9600" dirty="0">
              <a:latin typeface="Connetable" pitchFamily="2" charset="0"/>
            </a:endParaRPr>
          </a:p>
        </p:txBody>
      </p:sp>
      <p:pic>
        <p:nvPicPr>
          <p:cNvPr id="5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4214810" y="2714620"/>
            <a:ext cx="414340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2. Антон Павлович Чехов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43438" y="1643050"/>
            <a:ext cx="450056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1. Афанасий Афанасьевич Фет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29124" y="3857628"/>
            <a:ext cx="391250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3. Фёдор Иванович Тютчев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43438" y="5072074"/>
            <a:ext cx="4286248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4. Николай Михайлович Карамзин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Стрелка вправо с вырезом 18"/>
          <p:cNvSpPr/>
          <p:nvPr/>
        </p:nvSpPr>
        <p:spPr>
          <a:xfrm>
            <a:off x="2857488" y="3357562"/>
            <a:ext cx="1785950" cy="500066"/>
          </a:xfrm>
          <a:prstGeom prst="notched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>
            <a:off x="357158" y="1500174"/>
            <a:ext cx="1552569" cy="1232910"/>
            <a:chOff x="357158" y="1500174"/>
            <a:chExt cx="1552569" cy="1232910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00100" y="1500174"/>
              <a:ext cx="909627" cy="123291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357158" y="1643050"/>
              <a:ext cx="68480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428596" y="3000372"/>
            <a:ext cx="1512449" cy="1131401"/>
            <a:chOff x="428596" y="3000372"/>
            <a:chExt cx="1512449" cy="1131401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00100" y="3000372"/>
              <a:ext cx="940945" cy="113140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3" name="Прямоугольник 22"/>
            <p:cNvSpPr/>
            <p:nvPr/>
          </p:nvSpPr>
          <p:spPr>
            <a:xfrm>
              <a:off x="428596" y="3143248"/>
              <a:ext cx="68320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Б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28596" y="4429132"/>
            <a:ext cx="1474352" cy="1201916"/>
            <a:chOff x="428596" y="4429132"/>
            <a:chExt cx="1474352" cy="1201916"/>
          </a:xfrm>
        </p:grpSpPr>
        <p:pic>
          <p:nvPicPr>
            <p:cNvPr id="9220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000100" y="4429132"/>
              <a:ext cx="902848" cy="1201916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428596" y="4572008"/>
              <a:ext cx="68480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</a:t>
              </a:r>
              <a:endParaRPr lang="ru-RU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81481E-6 L 0.34462 -0.0710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" y="-3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2.59259E-6 L 0.33907 -0.1354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-68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0.35677 -0.002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" y="-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14678" y="214290"/>
            <a:ext cx="5614998" cy="12969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  <a:t>Источники.</a:t>
            </a:r>
            <a:b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</a:b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  <a:t>Русские писатели 18 века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457200" y="1500174"/>
            <a:ext cx="8229600" cy="4625989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Сумароков Александр Петрович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http://www.knigafund.ru/resources/authors/photos/12298/original/_.jpg?1373974651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Карамзин Николай Михайлович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4"/>
              </a:rPr>
              <a:t>http://ruskline.ru/images/2010/17969.jpg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Радищев Александр Николаевич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5"/>
              </a:rPr>
              <a:t>http://to-name.ru/images/biography/work/radischev-aleksandr.jpg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Тредиаковский Василий Кириллович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6"/>
              </a:rPr>
              <a:t>http://</a:t>
            </a:r>
            <a:r>
              <a:rPr kumimoji="0" lang="ru-RU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6"/>
              </a:rPr>
              <a:t>астрахань.рф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6"/>
              </a:rPr>
              <a:t>/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6"/>
              </a:rPr>
              <a:t>sites/default/files/styles/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6"/>
              </a:rPr>
              <a:t>news_full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6"/>
              </a:rPr>
              <a:t>/public/images/teasers/</a:t>
            </a:r>
            <a:r>
              <a:rPr kumimoji="0" lang="en-US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6"/>
              </a:rPr>
              <a:t>trediakovskiy_v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6"/>
              </a:rPr>
              <a:t>..jpg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Ломоносов Михаил Васильевич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7"/>
              </a:rPr>
              <a:t>http://www.24smi.com/img_info_2000_2000_b92d89dbb7325c09b6fe7c7a34334d2869ee7c5a.jpg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428596" y="1643050"/>
            <a:ext cx="8258204" cy="4483113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Тургенев Иван Сергеевич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3"/>
              </a:rPr>
              <a:t>http://chern.tulobl.ru/New%20Folder/gogolpage6-1.jpg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Гончаров Иван Александрович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4"/>
              </a:rPr>
              <a:t>http://topstylemagazine.com/files/images/file_13547144255320.jpg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Островский Александр Николаевич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5"/>
              </a:rPr>
              <a:t>http://pochit.ru/pars_docs/refs/62/61877/61877_html_m4be92a1f.jpg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Гоголь Николай Васильевич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6"/>
              </a:rPr>
              <a:t>http://www.pravmir.ru/wp-content/uploads/2011/04/21236.b.jpg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Лермонтов Михаил Юрьевич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hlinkClick r:id="rId7"/>
              </a:rPr>
              <a:t>http://library.ime.ru/jirbis/images/stories/calendar/january/febrary_kzd/lermon.jpg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14678" y="214290"/>
            <a:ext cx="5614998" cy="12969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  <a:t>Источники.</a:t>
            </a:r>
            <a:b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</a:b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  <a:t>Русские писатели 19 века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1714488"/>
            <a:ext cx="8229600" cy="4411675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Пушкин Александр Сергеевич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http://bukharapiter.ru/paint/arhiv/russia/kiprensky/5.jpg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Крылов Иван Андреевич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/>
              </a:rPr>
              <a:t>http://img13.nnm.me/1/1/2/b/e/9e17292f1871a674503cd2571ab.jpg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Жуковский Василий Андреевич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http://upload.wikimedia.org/wikipedia/commons/3/38/Zhukovsky_1815.jpg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Грибоедов Александр Сергеевич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6"/>
              </a:rPr>
              <a:t>http://www.dramteatr.ru/sites/default/files/Griboyedov.jpg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Лесков Николай Семенович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7"/>
              </a:rPr>
              <a:t>http://www.2do2go.ru/uploads/full/5cfcf00899ebcf1c445ad4060734511b_w960_h2048.jpg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14678" y="214290"/>
            <a:ext cx="5614998" cy="12969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  <a:t>Источники.</a:t>
            </a:r>
            <a:b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</a:b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  <a:t>Русские писатели 19 века</a:t>
            </a:r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1714488"/>
            <a:ext cx="8229600" cy="4714908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Некрасов Николай Алексеевич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http://rybinsk-biblioteka.ru/images/stories/foto/filials/fil15/new/nekrasov_masterskaya.jpg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Тютчев Федор Иванович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/>
              </a:rPr>
              <a:t>http://www.postershop.ru/upload/iblock/2da/%20bcblp%20xyfwyai%2040f50.JPG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Фет Афанасий Афанасьевич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5"/>
              </a:rPr>
              <a:t>http://artcyclopedia.ru/img/big/006340396.jpg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Салтыков-Щедрин Михаил </a:t>
            </a:r>
            <a:r>
              <a:rPr kumimoji="0" lang="ru-RU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Евграфович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6"/>
              </a:rPr>
              <a:t>http://900igr.net/datai/literatura/Biografija-Saltykova-SCHedrina/0004-002-Biografija-Saltykova-SCHedrina.png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Толстой Лев Николаевич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7"/>
              </a:rPr>
              <a:t>http://4.bp.blogspot.com/-wByzfW8mQbA/T-WTKFImj2I/AAAAAAAAAX8/9yRZPGiMliw/s1600/%D0%A2%D0%BE%D0%BB%D1%81%D1%82%D0%BE%D0%B9+%D0%9B.%D0%9D..jpg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14678" y="214290"/>
            <a:ext cx="5614998" cy="12969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  <a:t>Источники.</a:t>
            </a:r>
            <a:b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</a:b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  <a:t>Русские писатели 19 века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9600" dirty="0" smtClean="0">
                <a:latin typeface="Connetable" pitchFamily="2" charset="0"/>
              </a:rPr>
              <a:t>Инструкция </a:t>
            </a:r>
            <a:endParaRPr lang="ru-RU" sz="9600" dirty="0">
              <a:latin typeface="Connetabl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57298"/>
            <a:ext cx="4038600" cy="5000660"/>
          </a:xfrm>
        </p:spPr>
        <p:txBody>
          <a:bodyPr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Использование игры возможно на уроках разного типа,  разных этапах урока с разными целями: 1. на этапе формирования темы; 2. с целью проверки полученных знаний; 3. для подготовки к ЕГЭ по теме «Русские писатели 18-19 веков».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2928934"/>
            <a:ext cx="4038600" cy="2768601"/>
          </a:xfrm>
        </p:spPr>
        <p:txBody>
          <a:bodyPr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Чтобы перейти к следующему слайду нажмите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3857628"/>
            <a:ext cx="764041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457200" y="1571612"/>
            <a:ext cx="8229600" cy="48577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Достоевский Федор Михайлович </a:t>
            </a: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http://uia95.com/Cours%20UIA/2009%202010/Argenteuil/6a00d8341c5b2553ef0105368f1646970b-800wi.jpg</a:t>
            </a:r>
            <a:endParaRPr kumimoji="0" lang="ru-RU" sz="25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Чехов Антон Павлович </a:t>
            </a:r>
            <a:r>
              <a:rPr kumimoji="0" 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4"/>
              </a:rPr>
              <a:t>http://www.photogallerys.ru/art/01/artonline938.jpg</a:t>
            </a:r>
            <a:endParaRPr kumimoji="0" lang="ru-RU" sz="25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214678" y="214290"/>
            <a:ext cx="5614998" cy="129697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  <a:t>Источники.</a:t>
            </a:r>
            <a:b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</a:b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nnetable" pitchFamily="2" charset="0"/>
                <a:ea typeface="+mj-ea"/>
                <a:cs typeface="Times New Roman" pitchFamily="18" charset="0"/>
              </a:rPr>
              <a:t>Русские писатели 19 века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9600" dirty="0" smtClean="0">
                <a:latin typeface="Connetable" pitchFamily="2" charset="0"/>
              </a:rPr>
              <a:t>Задание №1</a:t>
            </a:r>
            <a:endParaRPr lang="ru-RU" sz="9600" dirty="0">
              <a:latin typeface="Connetabl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4214842"/>
          </a:xfrm>
        </p:spPr>
        <p:txBody>
          <a:bodyPr/>
          <a:lstStyle/>
          <a:p>
            <a:pPr marL="3175" indent="439738"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Найдите среди представленных картинок портреты писателей 18 века.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Кликайте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по картинке. При неправильном ответе картинка исчезнет. Правильный ответ разукрасит портрет писателя и выведет на экран имя.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57158" y="714356"/>
            <a:ext cx="1143008" cy="1367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screen">
            <a:grayscl/>
          </a:blip>
          <a:srcRect/>
          <a:stretch>
            <a:fillRect/>
          </a:stretch>
        </p:blipFill>
        <p:spPr bwMode="auto">
          <a:xfrm>
            <a:off x="357158" y="714356"/>
            <a:ext cx="1143008" cy="13670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0" y="2214554"/>
            <a:ext cx="19288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netable" pitchFamily="2" charset="0"/>
              </a:rPr>
              <a:t>Александр Петрович </a:t>
            </a:r>
          </a:p>
          <a:p>
            <a:pPr algn="ctr"/>
            <a:r>
              <a:rPr lang="ru-RU" sz="2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netable" pitchFamily="2" charset="0"/>
              </a:rPr>
              <a:t>Сумароков</a:t>
            </a:r>
            <a:endParaRPr lang="ru-RU" sz="2400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nnetable" pitchFamily="2" charset="0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857356" y="2000240"/>
            <a:ext cx="1073247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screen">
            <a:grayscl/>
          </a:blip>
          <a:srcRect/>
          <a:stretch>
            <a:fillRect/>
          </a:stretch>
        </p:blipFill>
        <p:spPr bwMode="auto">
          <a:xfrm>
            <a:off x="1857356" y="2000240"/>
            <a:ext cx="1073247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571604" y="785794"/>
            <a:ext cx="17145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netable" pitchFamily="2" charset="0"/>
              </a:rPr>
              <a:t>Николай </a:t>
            </a:r>
            <a:r>
              <a:rPr lang="ru-RU" sz="2400" b="1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netable" pitchFamily="2" charset="0"/>
              </a:rPr>
              <a:t>М</a:t>
            </a:r>
            <a:r>
              <a:rPr lang="ru-RU" sz="2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netable" pitchFamily="2" charset="0"/>
              </a:rPr>
              <a:t>ихайлович Карамзин</a:t>
            </a:r>
            <a:endParaRPr lang="ru-RU" sz="2400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nnetable" pitchFamily="2" charset="0"/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143636" y="3429000"/>
            <a:ext cx="1158594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screen">
            <a:grayscl/>
          </a:blip>
          <a:srcRect/>
          <a:stretch>
            <a:fillRect/>
          </a:stretch>
        </p:blipFill>
        <p:spPr bwMode="auto">
          <a:xfrm>
            <a:off x="6143636" y="3429000"/>
            <a:ext cx="1158594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5786446" y="5143512"/>
            <a:ext cx="184080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netable" pitchFamily="2" charset="0"/>
              </a:rPr>
              <a:t>Александр Николаевич Радищев</a:t>
            </a:r>
            <a:endParaRPr lang="ru-RU" sz="2400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nnetable" pitchFamily="2" charset="0"/>
            </a:endParaRP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572396" y="1928802"/>
            <a:ext cx="1190624" cy="1490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6" cstate="screen">
            <a:grayscl/>
          </a:blip>
          <a:srcRect/>
          <a:stretch>
            <a:fillRect/>
          </a:stretch>
        </p:blipFill>
        <p:spPr bwMode="auto">
          <a:xfrm>
            <a:off x="7572396" y="1928802"/>
            <a:ext cx="1190624" cy="14906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Прямоугольник 19"/>
          <p:cNvSpPr/>
          <p:nvPr/>
        </p:nvSpPr>
        <p:spPr>
          <a:xfrm>
            <a:off x="7215206" y="785794"/>
            <a:ext cx="19287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netable" pitchFamily="2" charset="0"/>
              </a:rPr>
              <a:t>Василий Кириллович </a:t>
            </a:r>
            <a:r>
              <a:rPr lang="ru-RU" sz="2400" b="1" dirty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netable" pitchFamily="2" charset="0"/>
              </a:rPr>
              <a:t>Т</a:t>
            </a:r>
            <a:r>
              <a:rPr lang="ru-RU" sz="2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netable" pitchFamily="2" charset="0"/>
              </a:rPr>
              <a:t>редиаковский</a:t>
            </a:r>
            <a:endParaRPr lang="ru-RU" sz="2400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nnetable" pitchFamily="2" charset="0"/>
            </a:endParaRP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785918" y="4857760"/>
            <a:ext cx="1200142" cy="14416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7" cstate="screen">
            <a:grayscl/>
          </a:blip>
          <a:srcRect/>
          <a:stretch>
            <a:fillRect/>
          </a:stretch>
        </p:blipFill>
        <p:spPr bwMode="auto">
          <a:xfrm>
            <a:off x="1785918" y="4857760"/>
            <a:ext cx="1200142" cy="14416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Прямоугольник 22"/>
          <p:cNvSpPr/>
          <p:nvPr/>
        </p:nvSpPr>
        <p:spPr>
          <a:xfrm>
            <a:off x="1500166" y="3643314"/>
            <a:ext cx="176936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none" spc="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nnetable" pitchFamily="2" charset="0"/>
              </a:rPr>
              <a:t>Михаил Васильевич Ломоносов</a:t>
            </a:r>
            <a:endParaRPr lang="ru-RU" sz="2400" b="1" cap="none" spc="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nnetable" pitchFamily="2" charset="0"/>
            </a:endParaRPr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8" cstate="screen">
            <a:grayscl/>
          </a:blip>
          <a:srcRect/>
          <a:stretch>
            <a:fillRect/>
          </a:stretch>
        </p:blipFill>
        <p:spPr bwMode="auto">
          <a:xfrm>
            <a:off x="7572396" y="4929198"/>
            <a:ext cx="1260461" cy="1366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9" cstate="screen">
            <a:grayscl/>
          </a:blip>
          <a:srcRect/>
          <a:stretch>
            <a:fillRect/>
          </a:stretch>
        </p:blipFill>
        <p:spPr bwMode="auto">
          <a:xfrm>
            <a:off x="6143636" y="642918"/>
            <a:ext cx="1142990" cy="1438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10" cstate="screen">
            <a:grayscl/>
          </a:blip>
          <a:srcRect/>
          <a:stretch>
            <a:fillRect/>
          </a:stretch>
        </p:blipFill>
        <p:spPr bwMode="auto">
          <a:xfrm>
            <a:off x="342864" y="3429000"/>
            <a:ext cx="1228740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11" cstate="screen">
            <a:grayscl/>
          </a:blip>
          <a:srcRect/>
          <a:stretch>
            <a:fillRect/>
          </a:stretch>
        </p:blipFill>
        <p:spPr bwMode="auto">
          <a:xfrm>
            <a:off x="3214678" y="3429000"/>
            <a:ext cx="1229662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12" cstate="screen">
            <a:grayscl/>
          </a:blip>
          <a:srcRect/>
          <a:stretch>
            <a:fillRect/>
          </a:stretch>
        </p:blipFill>
        <p:spPr bwMode="auto">
          <a:xfrm>
            <a:off x="4714876" y="2000240"/>
            <a:ext cx="1071570" cy="14287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13" cstate="screen">
            <a:grayscl/>
          </a:blip>
          <a:srcRect/>
          <a:stretch>
            <a:fillRect/>
          </a:stretch>
        </p:blipFill>
        <p:spPr bwMode="auto">
          <a:xfrm>
            <a:off x="4643438" y="4857760"/>
            <a:ext cx="1224052" cy="1413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73" name="Picture 13"/>
          <p:cNvPicPr>
            <a:picLocks noChangeAspect="1" noChangeArrowheads="1"/>
          </p:cNvPicPr>
          <p:nvPr/>
        </p:nvPicPr>
        <p:blipFill>
          <a:blip r:embed="rId14" cstate="screen">
            <a:grayscl/>
          </a:blip>
          <a:srcRect/>
          <a:stretch>
            <a:fillRect/>
          </a:stretch>
        </p:blipFill>
        <p:spPr bwMode="auto">
          <a:xfrm>
            <a:off x="3286116" y="714356"/>
            <a:ext cx="1087326" cy="1395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53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53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53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53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7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53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7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53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72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53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73"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7" grpId="0"/>
      <p:bldP spid="20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9600" dirty="0" smtClean="0">
                <a:latin typeface="Connetable" pitchFamily="2" charset="0"/>
              </a:rPr>
              <a:t>Задание №2</a:t>
            </a:r>
            <a:endParaRPr lang="ru-RU" sz="9600" dirty="0">
              <a:latin typeface="Connetable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3116"/>
            <a:ext cx="8229600" cy="4214842"/>
          </a:xfrm>
        </p:spPr>
        <p:txBody>
          <a:bodyPr/>
          <a:lstStyle/>
          <a:p>
            <a:pPr marL="3175" indent="439738"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Перед вами портреты писателей 19 века.  Кликните по выбранному имени. Правильный ответ выделится подчеркиванием. Неправильный  исчезнет с экрана.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9600" dirty="0" smtClean="0">
                <a:latin typeface="Connetable" pitchFamily="2" charset="0"/>
              </a:rPr>
              <a:t>Кто перед вами?</a:t>
            </a:r>
            <a:endParaRPr lang="ru-RU" sz="9600" dirty="0">
              <a:latin typeface="Connetable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285720" y="1550533"/>
            <a:ext cx="4000528" cy="5036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571612"/>
            <a:ext cx="4000528" cy="5036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143504" y="1500174"/>
            <a:ext cx="314327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Михаил Юрьевич Лермонтов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143504" y="2571744"/>
            <a:ext cx="291237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Антон Павлович Чехов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3504" y="3571876"/>
            <a:ext cx="376963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Александр Сергеевич Грибоедов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Прямоугольник 13"/>
          <p:cNvSpPr/>
          <p:nvPr/>
        </p:nvSpPr>
        <p:spPr>
          <a:xfrm>
            <a:off x="4929190" y="4714884"/>
            <a:ext cx="405538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Александр Николаевич Островский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9600" dirty="0" smtClean="0">
                <a:latin typeface="Connetable" pitchFamily="2" charset="0"/>
              </a:rPr>
              <a:t>Кто перед вами?</a:t>
            </a:r>
            <a:endParaRPr lang="ru-RU" sz="9600" dirty="0">
              <a:latin typeface="Connetable" pitchFamily="2" charset="0"/>
            </a:endParaRPr>
          </a:p>
        </p:txBody>
      </p:sp>
      <p:pic>
        <p:nvPicPr>
          <p:cNvPr id="12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357159" y="1714487"/>
            <a:ext cx="4259589" cy="4952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9" y="1714488"/>
            <a:ext cx="4259587" cy="4952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5286380" y="5000636"/>
            <a:ext cx="3483881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Фёдор Михайлович Достоевский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3504" y="4000504"/>
            <a:ext cx="362675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Иван Александрович Гончаров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86380" y="2857496"/>
            <a:ext cx="287918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Иван Андреевич Крылов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14942" y="1643050"/>
            <a:ext cx="371477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Александр Сергеевич Грибоедов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9600" dirty="0" smtClean="0">
                <a:latin typeface="Connetable" pitchFamily="2" charset="0"/>
              </a:rPr>
              <a:t>Кто перед вами?</a:t>
            </a:r>
            <a:endParaRPr lang="ru-RU" sz="9600" dirty="0">
              <a:latin typeface="Connetable" pitchFamily="2" charset="0"/>
            </a:endParaRPr>
          </a:p>
        </p:txBody>
      </p:sp>
      <p:pic>
        <p:nvPicPr>
          <p:cNvPr id="12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357158" y="1714488"/>
            <a:ext cx="4109736" cy="4775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5143504" y="2714620"/>
            <a:ext cx="3698195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Александр Сергеевич Пушкин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14942" y="1571612"/>
            <a:ext cx="284093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Иван Сергеевич Тургенев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143504" y="3857628"/>
            <a:ext cx="362675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Николай Семёнович Лесков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72066" y="4857760"/>
            <a:ext cx="380679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Николай Васильевич Гоголь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714488"/>
            <a:ext cx="4109736" cy="4775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1143000"/>
          </a:xfrm>
        </p:spPr>
        <p:txBody>
          <a:bodyPr/>
          <a:lstStyle/>
          <a:p>
            <a:r>
              <a:rPr lang="ru-RU" sz="9600" dirty="0" smtClean="0">
                <a:latin typeface="Connetable" pitchFamily="2" charset="0"/>
              </a:rPr>
              <a:t>Кто перед вами?</a:t>
            </a:r>
            <a:endParaRPr lang="ru-RU" sz="9600" dirty="0">
              <a:latin typeface="Connetable" pitchFamily="2" charset="0"/>
            </a:endParaRPr>
          </a:p>
        </p:txBody>
      </p:sp>
      <p:pic>
        <p:nvPicPr>
          <p:cNvPr id="12" name="Picture 3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02413" y="5929330"/>
            <a:ext cx="1241587" cy="92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428596" y="2000240"/>
            <a:ext cx="4117981" cy="44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000240"/>
            <a:ext cx="4117981" cy="44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5214942" y="1928802"/>
            <a:ext cx="341244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Василий Андреевич Жуковский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3504" y="3000372"/>
            <a:ext cx="355531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Михаил </a:t>
            </a:r>
            <a:r>
              <a:rPr lang="ru-RU" sz="28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Евграфович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Салтыков-Щедрин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286380" y="4143380"/>
            <a:ext cx="291237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Лев Николаевич Толстой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86380" y="5214950"/>
            <a:ext cx="291237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Фёдор Иванович Тютчев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446</TotalTime>
  <Words>536</Words>
  <Application>Microsoft PowerPoint</Application>
  <PresentationFormat>Экран (4:3)</PresentationFormat>
  <Paragraphs>120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Оформление по умолчанию</vt:lpstr>
      <vt:lpstr>Слайд 1</vt:lpstr>
      <vt:lpstr>Инструкция </vt:lpstr>
      <vt:lpstr>Задание №1</vt:lpstr>
      <vt:lpstr>Слайд 4</vt:lpstr>
      <vt:lpstr>Задание №2</vt:lpstr>
      <vt:lpstr>Кто перед вами?</vt:lpstr>
      <vt:lpstr>Кто перед вами?</vt:lpstr>
      <vt:lpstr>Кто перед вами?</vt:lpstr>
      <vt:lpstr>Кто перед вами?</vt:lpstr>
      <vt:lpstr>Кто перед вами?</vt:lpstr>
      <vt:lpstr>Задание №3</vt:lpstr>
      <vt:lpstr>В формате ЕГЭ</vt:lpstr>
      <vt:lpstr>В формате ЕГЭ</vt:lpstr>
      <vt:lpstr>В формате ЕГЭ</vt:lpstr>
      <vt:lpstr>В формате ЕГЭ</vt:lpstr>
      <vt:lpstr>Слайд 16</vt:lpstr>
      <vt:lpstr>Слайд 17</vt:lpstr>
      <vt:lpstr>Слайд 18</vt:lpstr>
      <vt:lpstr>Слайд 19</vt:lpstr>
      <vt:lpstr>Слайд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_Wizard_</dc:creator>
  <cp:lastModifiedBy>Admin</cp:lastModifiedBy>
  <cp:revision>78</cp:revision>
  <dcterms:created xsi:type="dcterms:W3CDTF">2006-04-27T19:19:47Z</dcterms:created>
  <dcterms:modified xsi:type="dcterms:W3CDTF">2014-07-19T20:54:15Z</dcterms:modified>
</cp:coreProperties>
</file>