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59" r:id="rId5"/>
    <p:sldId id="260" r:id="rId6"/>
    <p:sldId id="261" r:id="rId7"/>
    <p:sldId id="262" r:id="rId8"/>
    <p:sldId id="263" r:id="rId9"/>
    <p:sldId id="264" r:id="rId10"/>
    <p:sldId id="265" r:id="rId11"/>
    <p:sldId id="257" r:id="rId12"/>
  </p:sldIdLst>
  <p:sldSz cx="12192000" cy="6858000"/>
  <p:notesSz cx="6858000" cy="9144000"/>
  <p:custDataLst>
    <p:tags r:id="rId1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F7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89" d="100"/>
          <a:sy n="89" d="100"/>
        </p:scale>
        <p:origin x="16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38890914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69895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075796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533613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033189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9DF2F9D-334F-413C-A115-E6B712EE92D7}" type="datetimeFigureOut">
              <a:rPr lang="ru-RU" smtClean="0"/>
              <a:t>20.07.2014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815257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9DF2F9D-334F-413C-A115-E6B712EE92D7}" type="datetimeFigureOut">
              <a:rPr lang="ru-RU" smtClean="0"/>
              <a:t>20.07.2014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1194834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9DF2F9D-334F-413C-A115-E6B712EE92D7}" type="datetimeFigureOut">
              <a:rPr lang="ru-RU" smtClean="0"/>
              <a:t>20.07.2014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2796887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9DF2F9D-334F-413C-A115-E6B712EE92D7}" type="datetimeFigureOut">
              <a:rPr lang="ru-RU" smtClean="0"/>
              <a:t>20.07.2014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40451404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9DF2F9D-334F-413C-A115-E6B712EE92D7}" type="datetimeFigureOut">
              <a:rPr lang="ru-RU" smtClean="0"/>
              <a:t>20.07.2014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2163411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9DF2F9D-334F-413C-A115-E6B712EE92D7}" type="datetimeFigureOut">
              <a:rPr lang="ru-RU" smtClean="0"/>
              <a:t>20.07.2014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23A695-C4AB-4F95-87D3-98863E5AA063}" type="slidenum">
              <a:rPr lang="ru-RU" smtClean="0"/>
              <a:t>‹#›</a:t>
            </a:fld>
            <a:endParaRPr lang="ru-RU"/>
          </a:p>
        </p:txBody>
      </p:sp>
    </p:spTree>
    <p:extLst>
      <p:ext uri="{BB962C8B-B14F-4D97-AF65-F5344CB8AC3E}">
        <p14:creationId xmlns:p14="http://schemas.microsoft.com/office/powerpoint/2010/main" val="634339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9000">
              <a:srgbClr val="00B0F0"/>
            </a:gs>
            <a:gs pos="98000">
              <a:schemeClr val="accent1">
                <a:lumMod val="45000"/>
                <a:lumOff val="55000"/>
              </a:schemeClr>
            </a:gs>
            <a:gs pos="83000">
              <a:schemeClr val="accent1">
                <a:lumMod val="45000"/>
                <a:lumOff val="55000"/>
              </a:schemeClr>
            </a:gs>
            <a:gs pos="100000">
              <a:schemeClr val="accent1">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DF2F9D-334F-413C-A115-E6B712EE92D7}" type="datetimeFigureOut">
              <a:rPr lang="ru-RU" smtClean="0"/>
              <a:t>20.07.2014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23A695-C4AB-4F95-87D3-98863E5AA063}" type="slidenum">
              <a:rPr lang="ru-RU" smtClean="0"/>
              <a:t>‹#›</a:t>
            </a:fld>
            <a:endParaRPr lang="ru-RU"/>
          </a:p>
        </p:txBody>
      </p:sp>
    </p:spTree>
    <p:extLst>
      <p:ext uri="{BB962C8B-B14F-4D97-AF65-F5344CB8AC3E}">
        <p14:creationId xmlns:p14="http://schemas.microsoft.com/office/powerpoint/2010/main" val="81879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static.kinokopilka.tv/system/images/playlists/images/001/155/686/1155686_original.jpg" TargetMode="External"/><Relationship Id="rId3" Type="http://schemas.openxmlformats.org/officeDocument/2006/relationships/hyperlink" Target="http://mywishlist.ru/pic/i/wish/orig/002/704/876.jpeg" TargetMode="External"/><Relationship Id="rId7" Type="http://schemas.openxmlformats.org/officeDocument/2006/relationships/hyperlink" Target="http://upload.wikimedia.org/wikipedia/commons/thumb/1/1a/St_Pauls_aerial.jpg/1280px-St_Pauls_aerial.jpg" TargetMode="External"/><Relationship Id="rId2" Type="http://schemas.openxmlformats.org/officeDocument/2006/relationships/hyperlink" Target="http://f9.ifotki.info/org/8765102a3f009b9ed3f65f4cc423201a58512f107333952.jp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thumb/c/c0/Tate_Britain_%285822081512%29_%282%29.jpg/1280px-Tate_Britain_%285822081512%29_%282%29.jpg" TargetMode="External"/><Relationship Id="rId5" Type="http://schemas.openxmlformats.org/officeDocument/2006/relationships/hyperlink" Target="http://lrojas.webs.com/globe-theatre01.jpg" TargetMode="External"/><Relationship Id="rId4" Type="http://schemas.openxmlformats.org/officeDocument/2006/relationships/hyperlink" Target="http://ourschoollife.ucoz.ru/_ph/2/291239239.jpg"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05000" y="1231900"/>
            <a:ext cx="7708900" cy="646331"/>
          </a:xfrm>
          <a:prstGeom prst="rect">
            <a:avLst/>
          </a:prstGeom>
          <a:noFill/>
        </p:spPr>
        <p:txBody>
          <a:bodyPr wrap="square" rtlCol="0">
            <a:spAutoFit/>
          </a:bodyPr>
          <a:lstStyle/>
          <a:p>
            <a:pPr algn="ctr"/>
            <a:r>
              <a:rPr lang="ru-RU" sz="3600" b="1" dirty="0" smtClean="0">
                <a:ln>
                  <a:solidFill>
                    <a:schemeClr val="tx1"/>
                  </a:solidFill>
                </a:ln>
                <a:solidFill>
                  <a:srgbClr val="C00000"/>
                </a:solidFill>
                <a:effectLst>
                  <a:outerShdw blurRad="38100" dist="38100" dir="2700000" algn="tl">
                    <a:srgbClr val="000000">
                      <a:alpha val="43137"/>
                    </a:srgbClr>
                  </a:outerShdw>
                </a:effectLst>
              </a:rPr>
              <a:t>Интерактивная игра-раскраска</a:t>
            </a:r>
            <a:endParaRPr lang="ru-RU" sz="3600" b="1" dirty="0">
              <a:ln>
                <a:solidFill>
                  <a:schemeClr val="tx1"/>
                </a:solidFill>
              </a:ln>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1854200" y="2146300"/>
            <a:ext cx="7759700" cy="923330"/>
          </a:xfrm>
          <a:prstGeom prst="rect">
            <a:avLst/>
          </a:prstGeom>
          <a:noFill/>
        </p:spPr>
        <p:txBody>
          <a:bodyPr wrap="square" rtlCol="0">
            <a:spAutoFit/>
          </a:bodyPr>
          <a:lstStyle/>
          <a:p>
            <a:pPr algn="ctr"/>
            <a:r>
              <a:rPr lang="en-US" sz="5400" b="1" dirty="0" smtClean="0">
                <a:ln>
                  <a:solidFill>
                    <a:schemeClr val="tx1"/>
                  </a:solidFill>
                </a:ln>
                <a:solidFill>
                  <a:srgbClr val="C00000"/>
                </a:solidFill>
                <a:effectLst>
                  <a:outerShdw blurRad="50800" dist="38100" dir="16200000" rotWithShape="0">
                    <a:prstClr val="black">
                      <a:alpha val="40000"/>
                    </a:prstClr>
                  </a:outerShdw>
                </a:effectLst>
              </a:rPr>
              <a:t>London Landmarks</a:t>
            </a:r>
            <a:endParaRPr lang="ru-RU" sz="5400" b="1" dirty="0">
              <a:ln>
                <a:solidFill>
                  <a:schemeClr val="tx1"/>
                </a:solidFill>
              </a:ln>
              <a:solidFill>
                <a:srgbClr val="C00000"/>
              </a:solidFill>
              <a:effectLst>
                <a:outerShdw blurRad="50800" dist="38100" dir="16200000" rotWithShape="0">
                  <a:prstClr val="black">
                    <a:alpha val="40000"/>
                  </a:prstClr>
                </a:outerShdw>
              </a:effectLst>
            </a:endParaRPr>
          </a:p>
        </p:txBody>
      </p:sp>
      <p:sp>
        <p:nvSpPr>
          <p:cNvPr id="7" name="TextBox 6"/>
          <p:cNvSpPr txBox="1"/>
          <p:nvPr/>
        </p:nvSpPr>
        <p:spPr>
          <a:xfrm>
            <a:off x="6350000" y="4559300"/>
            <a:ext cx="4521200" cy="1938992"/>
          </a:xfrm>
          <a:prstGeom prst="rect">
            <a:avLst/>
          </a:prstGeom>
          <a:noFill/>
        </p:spPr>
        <p:txBody>
          <a:bodyPr wrap="square" rtlCol="0">
            <a:spAutoFit/>
          </a:bodyPr>
          <a:lstStyle/>
          <a:p>
            <a:pPr algn="ctr"/>
            <a:r>
              <a:rPr lang="ru-RU" sz="2400" dirty="0" smtClean="0"/>
              <a:t>Автор</a:t>
            </a:r>
          </a:p>
          <a:p>
            <a:pPr algn="ctr"/>
            <a:r>
              <a:rPr lang="ru-RU" sz="2400" dirty="0" smtClean="0"/>
              <a:t>Федотова Ирина Владимировна</a:t>
            </a:r>
          </a:p>
          <a:p>
            <a:pPr algn="ctr"/>
            <a:r>
              <a:rPr lang="ru-RU" sz="2400" dirty="0" smtClean="0"/>
              <a:t>Учитель английского языка</a:t>
            </a:r>
          </a:p>
          <a:p>
            <a:pPr algn="ctr"/>
            <a:r>
              <a:rPr lang="ru-RU" sz="2400" dirty="0" smtClean="0"/>
              <a:t>ГБОУ № 638 Пушкинского района Санкт - Петербурга</a:t>
            </a:r>
            <a:endParaRPr lang="ru-RU" sz="2400" dirty="0"/>
          </a:p>
        </p:txBody>
      </p:sp>
      <p:sp>
        <p:nvSpPr>
          <p:cNvPr id="8" name="Управляющая кнопка: далее 7">
            <a:hlinkClick r:id="" action="ppaction://hlinkshowjump?jump=nextslide" highlightClick="1"/>
          </p:cNvPr>
          <p:cNvSpPr/>
          <p:nvPr/>
        </p:nvSpPr>
        <p:spPr>
          <a:xfrm>
            <a:off x="11317044" y="6032500"/>
            <a:ext cx="747955"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hlinkClick r:id="rId2" action="ppaction://hlinksldjump" tooltip="Интернет - ресурсы"/>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174" y="6119409"/>
            <a:ext cx="285831" cy="285831"/>
          </a:xfrm>
          <a:prstGeom prst="rect">
            <a:avLst/>
          </a:prstGeom>
        </p:spPr>
      </p:pic>
    </p:spTree>
    <p:extLst>
      <p:ext uri="{BB962C8B-B14F-4D97-AF65-F5344CB8AC3E}">
        <p14:creationId xmlns:p14="http://schemas.microsoft.com/office/powerpoint/2010/main" val="19595327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7907" y="2249543"/>
            <a:ext cx="5867400" cy="1446550"/>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n-US" sz="8800" b="1" dirty="0" smtClean="0">
                <a:ln>
                  <a:solidFill>
                    <a:schemeClr val="tx1"/>
                  </a:solidFill>
                </a:ln>
                <a:solidFill>
                  <a:srgbClr val="C00000"/>
                </a:solidFill>
                <a:effectLst>
                  <a:innerShdw blurRad="63500" dist="50800" dir="18900000">
                    <a:prstClr val="black">
                      <a:alpha val="50000"/>
                    </a:prstClr>
                  </a:innerShdw>
                </a:effectLst>
                <a:latin typeface="Monotype Corsiva" panose="03010101010201010101" pitchFamily="66" charset="0"/>
              </a:rPr>
              <a:t>Thank you </a:t>
            </a:r>
            <a:endParaRPr lang="ru-RU" sz="8800" b="1" dirty="0">
              <a:ln>
                <a:solidFill>
                  <a:schemeClr val="tx1"/>
                </a:solidFill>
              </a:ln>
              <a:solidFill>
                <a:srgbClr val="C00000"/>
              </a:solidFill>
              <a:effectLst>
                <a:innerShdw blurRad="63500" dist="50800" dir="18900000">
                  <a:prstClr val="black">
                    <a:alpha val="50000"/>
                  </a:prstClr>
                </a:innerShdw>
              </a:effectLst>
              <a:latin typeface="Monotype Corsiva" panose="03010101010201010101" pitchFamily="66" charset="0"/>
            </a:endParaRPr>
          </a:p>
        </p:txBody>
      </p:sp>
      <p:sp>
        <p:nvSpPr>
          <p:cNvPr id="3" name="Управляющая кнопка: в начало 2">
            <a:hlinkClick r:id="" action="ppaction://hlinkshowjump?jump=firstslide" highlightClick="1"/>
          </p:cNvPr>
          <p:cNvSpPr/>
          <p:nvPr/>
        </p:nvSpPr>
        <p:spPr>
          <a:xfrm>
            <a:off x="839096" y="5787614"/>
            <a:ext cx="957431" cy="268942"/>
          </a:xfrm>
          <a:prstGeom prst="actionButtonBeginning">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0724548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Прямоугольник 1"/>
          <p:cNvSpPr/>
          <p:nvPr/>
        </p:nvSpPr>
        <p:spPr>
          <a:xfrm>
            <a:off x="2148166" y="1348903"/>
            <a:ext cx="7974780" cy="5262979"/>
          </a:xfrm>
          <a:prstGeom prst="rect">
            <a:avLst/>
          </a:prstGeom>
        </p:spPr>
        <p:txBody>
          <a:bodyPr wrap="square">
            <a:spAutoFit/>
          </a:bodyPr>
          <a:lstStyle/>
          <a:p>
            <a:endParaRPr lang="en-US" sz="1200" dirty="0" smtClean="0"/>
          </a:p>
          <a:p>
            <a:r>
              <a:rPr lang="en-US" sz="1200" dirty="0" smtClean="0">
                <a:hlinkClick r:id="rId2"/>
              </a:rPr>
              <a:t>http://</a:t>
            </a:r>
            <a:r>
              <a:rPr lang="en-US" sz="1200" dirty="0" smtClean="0">
                <a:hlinkClick r:id="rId2"/>
              </a:rPr>
              <a:t>f9.ifotki.info/org/8765102a3f009b9ed3f65f4cc423201a58512f107333952.jpg</a:t>
            </a:r>
            <a:r>
              <a:rPr lang="ru-RU" sz="1200" dirty="0" smtClean="0"/>
              <a:t> - </a:t>
            </a:r>
            <a:r>
              <a:rPr lang="ru-RU" sz="1200" b="1" dirty="0" err="1"/>
              <a:t>Букинге́мский</a:t>
            </a:r>
            <a:r>
              <a:rPr lang="ru-RU" sz="1200" dirty="0"/>
              <a:t> </a:t>
            </a:r>
            <a:r>
              <a:rPr lang="ru-RU" sz="1200" b="1" dirty="0"/>
              <a:t>дворец</a:t>
            </a:r>
            <a:endParaRPr lang="en-US" sz="1200" dirty="0" smtClean="0"/>
          </a:p>
          <a:p>
            <a:endParaRPr lang="en-US" sz="1200" dirty="0"/>
          </a:p>
          <a:p>
            <a:r>
              <a:rPr lang="en-US" sz="1200" dirty="0" smtClean="0">
                <a:hlinkClick r:id="rId3"/>
              </a:rPr>
              <a:t>http://</a:t>
            </a:r>
            <a:r>
              <a:rPr lang="en-US" sz="1200" dirty="0" smtClean="0">
                <a:hlinkClick r:id="rId3"/>
              </a:rPr>
              <a:t>mywishlist.ru/pic/i/wish/orig/002/704/876.jpeg</a:t>
            </a:r>
            <a:r>
              <a:rPr lang="ru-RU" sz="1200" dirty="0" smtClean="0"/>
              <a:t>  - Дом Парламента в Лондоне</a:t>
            </a:r>
            <a:endParaRPr lang="en-US" sz="1200" dirty="0" smtClean="0"/>
          </a:p>
          <a:p>
            <a:endParaRPr lang="en-US" sz="1200" dirty="0"/>
          </a:p>
          <a:p>
            <a:r>
              <a:rPr lang="en-US" sz="1200" dirty="0" smtClean="0">
                <a:hlinkClick r:id="rId4"/>
              </a:rPr>
              <a:t>http://ourschoollife.ucoz.ru/_</a:t>
            </a:r>
            <a:r>
              <a:rPr lang="en-US" sz="1200" dirty="0" smtClean="0">
                <a:hlinkClick r:id="rId4"/>
              </a:rPr>
              <a:t>ph/2/291239239.jpg</a:t>
            </a:r>
            <a:r>
              <a:rPr lang="ru-RU" sz="1200" dirty="0" smtClean="0"/>
              <a:t> - Тауэр</a:t>
            </a:r>
            <a:endParaRPr lang="en-US" sz="1200" dirty="0" smtClean="0"/>
          </a:p>
          <a:p>
            <a:endParaRPr lang="en-US" sz="1200" dirty="0"/>
          </a:p>
          <a:p>
            <a:r>
              <a:rPr lang="en-US" sz="1200" dirty="0" smtClean="0">
                <a:hlinkClick r:id="rId5"/>
              </a:rPr>
              <a:t>http://</a:t>
            </a:r>
            <a:r>
              <a:rPr lang="en-US" sz="1200" dirty="0" smtClean="0">
                <a:hlinkClick r:id="rId5"/>
              </a:rPr>
              <a:t>lrojas.webs.com/globe-theatre01.jpg</a:t>
            </a:r>
            <a:r>
              <a:rPr lang="ru-RU" sz="1200" dirty="0" smtClean="0"/>
              <a:t>  театр Глобус</a:t>
            </a:r>
            <a:endParaRPr lang="en-US" sz="1200" dirty="0" smtClean="0"/>
          </a:p>
          <a:p>
            <a:endParaRPr lang="en-US" sz="1200" dirty="0" smtClean="0"/>
          </a:p>
          <a:p>
            <a:r>
              <a:rPr lang="en-US" sz="1200" dirty="0" smtClean="0">
                <a:hlinkClick r:id="rId6"/>
              </a:rPr>
              <a:t>http://upload.wikimedia.org/wikipedia/commons/thumb/c/c0/Tate_Britain_%285822081512%29_%282%29.jpg/1280px-Tate_Britain_%285822081512%29_%</a:t>
            </a:r>
            <a:r>
              <a:rPr lang="en-US" sz="1200" dirty="0" smtClean="0">
                <a:hlinkClick r:id="rId6"/>
              </a:rPr>
              <a:t>282%29.jpg</a:t>
            </a:r>
            <a:r>
              <a:rPr lang="ru-RU" sz="1200" dirty="0" smtClean="0"/>
              <a:t>  </a:t>
            </a:r>
            <a:r>
              <a:rPr lang="en-US" sz="1200" dirty="0" smtClean="0"/>
              <a:t>- </a:t>
            </a:r>
            <a:r>
              <a:rPr lang="ru-RU" sz="1200" dirty="0" smtClean="0"/>
              <a:t>Британский музей</a:t>
            </a:r>
            <a:r>
              <a:rPr lang="en-US" sz="1200" dirty="0" smtClean="0"/>
              <a:t> </a:t>
            </a:r>
            <a:r>
              <a:rPr lang="ru-RU" sz="1200" dirty="0" smtClean="0"/>
              <a:t>(</a:t>
            </a:r>
            <a:r>
              <a:rPr lang="en-US" sz="1200" dirty="0" smtClean="0"/>
              <a:t>Tate</a:t>
            </a:r>
            <a:r>
              <a:rPr lang="ru-RU" sz="1200" dirty="0" smtClean="0"/>
              <a:t> </a:t>
            </a:r>
            <a:r>
              <a:rPr lang="en-US" sz="1200" dirty="0" smtClean="0"/>
              <a:t>Britain)</a:t>
            </a:r>
            <a:endParaRPr lang="en-US" sz="1200" dirty="0" smtClean="0"/>
          </a:p>
          <a:p>
            <a:endParaRPr lang="en-US" sz="1200" dirty="0"/>
          </a:p>
          <a:p>
            <a:r>
              <a:rPr lang="en-US" sz="1200" dirty="0" smtClean="0">
                <a:hlinkClick r:id="rId7"/>
              </a:rPr>
              <a:t>http://</a:t>
            </a:r>
            <a:r>
              <a:rPr lang="en-US" sz="1200" dirty="0" smtClean="0">
                <a:hlinkClick r:id="rId7"/>
              </a:rPr>
              <a:t>upload.wikimedia.org/wikipedia/commons/thumb/1/1a/St_Pauls_aerial.jpg/1280px-St_Pauls_aerial.jpg</a:t>
            </a:r>
            <a:r>
              <a:rPr lang="en-US" sz="1200" dirty="0" smtClean="0"/>
              <a:t> - </a:t>
            </a:r>
            <a:r>
              <a:rPr lang="ru-RU" sz="1200" dirty="0" smtClean="0"/>
              <a:t>собор Святого Павла </a:t>
            </a:r>
            <a:endParaRPr lang="en-US" sz="1200" dirty="0"/>
          </a:p>
          <a:p>
            <a:r>
              <a:rPr lang="en-US" sz="1200" dirty="0">
                <a:hlinkClick r:id="rId8"/>
              </a:rPr>
              <a:t>http://</a:t>
            </a:r>
            <a:r>
              <a:rPr lang="en-US" sz="1200" dirty="0" smtClean="0">
                <a:hlinkClick r:id="rId8"/>
              </a:rPr>
              <a:t>static.kinokopilka.tv/system/images/playlists/images/001/155/686/1155686_original.jpg</a:t>
            </a:r>
            <a:r>
              <a:rPr lang="ru-RU" sz="1200" dirty="0" smtClean="0"/>
              <a:t>  </a:t>
            </a:r>
            <a:r>
              <a:rPr lang="ru-RU" sz="1200" smtClean="0"/>
              <a:t>- книга</a:t>
            </a:r>
            <a:endParaRPr lang="en-US" sz="1200" dirty="0" smtClean="0"/>
          </a:p>
          <a:p>
            <a:endParaRPr lang="en-US" sz="1200" dirty="0" smtClean="0"/>
          </a:p>
          <a:p>
            <a:endParaRPr lang="en-US" sz="1200" dirty="0" smtClean="0"/>
          </a:p>
          <a:p>
            <a:endParaRPr lang="en-US" sz="1200" dirty="0" smtClean="0"/>
          </a:p>
          <a:p>
            <a:endParaRPr lang="en-US" sz="1200" dirty="0"/>
          </a:p>
          <a:p>
            <a:endParaRPr lang="en-US" sz="1200" dirty="0" smtClean="0"/>
          </a:p>
          <a:p>
            <a:endParaRPr lang="en-US" sz="1200" dirty="0"/>
          </a:p>
          <a:p>
            <a:endParaRPr lang="en-US" sz="1200" dirty="0"/>
          </a:p>
          <a:p>
            <a:endParaRPr lang="en-US" sz="1200" dirty="0" smtClean="0"/>
          </a:p>
          <a:p>
            <a:endParaRPr lang="en-US" sz="1200" dirty="0" smtClean="0"/>
          </a:p>
          <a:p>
            <a:endParaRPr lang="en-US" sz="1200" dirty="0"/>
          </a:p>
          <a:p>
            <a:endParaRPr lang="en-US" sz="1200" dirty="0" smtClean="0"/>
          </a:p>
          <a:p>
            <a:endParaRPr lang="en-US" sz="1200" dirty="0"/>
          </a:p>
          <a:p>
            <a:endParaRPr lang="ru-RU" sz="1200" dirty="0"/>
          </a:p>
        </p:txBody>
      </p:sp>
      <p:sp>
        <p:nvSpPr>
          <p:cNvPr id="5" name="TextBox 4"/>
          <p:cNvSpPr txBox="1"/>
          <p:nvPr/>
        </p:nvSpPr>
        <p:spPr>
          <a:xfrm>
            <a:off x="4991100" y="609600"/>
            <a:ext cx="1991507" cy="369332"/>
          </a:xfrm>
          <a:prstGeom prst="rect">
            <a:avLst/>
          </a:prstGeom>
          <a:noFill/>
        </p:spPr>
        <p:txBody>
          <a:bodyPr wrap="none" rtlCol="0">
            <a:spAutoFit/>
          </a:bodyPr>
          <a:lstStyle/>
          <a:p>
            <a:r>
              <a:rPr lang="ru-RU" dirty="0" smtClean="0"/>
              <a:t>Интернет-ресурсы</a:t>
            </a:r>
            <a:endParaRPr lang="ru-RU" dirty="0"/>
          </a:p>
        </p:txBody>
      </p:sp>
    </p:spTree>
    <p:extLst>
      <p:ext uri="{BB962C8B-B14F-4D97-AF65-F5344CB8AC3E}">
        <p14:creationId xmlns:p14="http://schemas.microsoft.com/office/powerpoint/2010/main" val="1785149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9000">
              <a:srgbClr val="00B0F0"/>
            </a:gs>
            <a:gs pos="98000">
              <a:schemeClr val="accent1">
                <a:lumMod val="45000"/>
                <a:lumOff val="55000"/>
              </a:schemeClr>
            </a:gs>
            <a:gs pos="27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TextBox 3"/>
          <p:cNvSpPr txBox="1"/>
          <p:nvPr/>
        </p:nvSpPr>
        <p:spPr>
          <a:xfrm>
            <a:off x="1739900" y="850900"/>
            <a:ext cx="8748806" cy="3970318"/>
          </a:xfrm>
          <a:prstGeom prst="rect">
            <a:avLst/>
          </a:prstGeom>
          <a:noFill/>
        </p:spPr>
        <p:txBody>
          <a:bodyPr wrap="square" rtlCol="0">
            <a:spAutoFit/>
          </a:bodyPr>
          <a:lstStyle/>
          <a:p>
            <a:r>
              <a:rPr lang="ru-RU" sz="2400" dirty="0" smtClean="0"/>
              <a:t>Для того, чтобы прочитать задание кликните на                      .</a:t>
            </a:r>
          </a:p>
          <a:p>
            <a:endParaRPr lang="ru-RU" sz="2400" dirty="0"/>
          </a:p>
          <a:p>
            <a:endParaRPr lang="ru-RU" sz="2400" dirty="0" smtClean="0"/>
          </a:p>
          <a:p>
            <a:r>
              <a:rPr lang="ru-RU" sz="2400" dirty="0" smtClean="0"/>
              <a:t>Чтобы проверить себя  жмите левой кнопкой мыши на вариант ответа. При правильном ответе появится красочная фотография с видом Лондона.</a:t>
            </a:r>
          </a:p>
          <a:p>
            <a:r>
              <a:rPr lang="ru-RU" sz="2400" dirty="0" smtClean="0"/>
              <a:t>При переходе на следующий слайд кликните на                   .</a:t>
            </a:r>
          </a:p>
          <a:p>
            <a:endParaRPr lang="ru-RU" sz="2400" dirty="0" smtClean="0"/>
          </a:p>
          <a:p>
            <a:r>
              <a:rPr lang="ru-RU" sz="2400" dirty="0" smtClean="0"/>
              <a:t>В конце игры для перехода на первый слайд нажмите на</a:t>
            </a:r>
            <a:endParaRPr lang="ru-RU" sz="2400" dirty="0"/>
          </a:p>
          <a:p>
            <a:pPr algn="ctr"/>
            <a:r>
              <a:rPr lang="ru-RU" sz="3600" b="1" dirty="0" smtClean="0">
                <a:solidFill>
                  <a:schemeClr val="accent4">
                    <a:lumMod val="60000"/>
                    <a:lumOff val="40000"/>
                  </a:schemeClr>
                </a:solidFill>
                <a:effectLst>
                  <a:innerShdw blurRad="63500" dist="50800" dir="16200000">
                    <a:prstClr val="black">
                      <a:alpha val="50000"/>
                    </a:prstClr>
                  </a:innerShdw>
                </a:effectLst>
              </a:rPr>
              <a:t>Желаю удачи!</a:t>
            </a:r>
            <a:endParaRPr lang="ru-RU" sz="3600" b="1" dirty="0">
              <a:solidFill>
                <a:schemeClr val="accent4">
                  <a:lumMod val="60000"/>
                  <a:lumOff val="40000"/>
                </a:schemeClr>
              </a:solidFill>
              <a:effectLst>
                <a:innerShdw blurRad="63500" dist="50800" dir="16200000">
                  <a:prstClr val="black">
                    <a:alpha val="50000"/>
                  </a:prstClr>
                </a:innerShdw>
              </a:effectLst>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4500" y="895878"/>
            <a:ext cx="833318" cy="730250"/>
          </a:xfrm>
          <a:prstGeom prst="rect">
            <a:avLst/>
          </a:prstGeom>
        </p:spPr>
      </p:pic>
      <p:sp>
        <p:nvSpPr>
          <p:cNvPr id="6" name="Управляющая кнопка: далее 5">
            <a:hlinkClick r:id="" action="ppaction://noaction" highlightClick="1"/>
          </p:cNvPr>
          <p:cNvSpPr/>
          <p:nvPr/>
        </p:nvSpPr>
        <p:spPr>
          <a:xfrm>
            <a:off x="8280400" y="3157185"/>
            <a:ext cx="747955"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a:hlinkClick r:id="rId3" action="ppaction://hlinksldjump"/>
          </p:cNvPr>
          <p:cNvSpPr txBox="1"/>
          <p:nvPr/>
        </p:nvSpPr>
        <p:spPr>
          <a:xfrm>
            <a:off x="3492500" y="5266258"/>
            <a:ext cx="5918200" cy="110799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ru-RU" sz="6600" b="1" dirty="0" smtClean="0">
                <a:ln>
                  <a:solidFill>
                    <a:schemeClr val="tx1"/>
                  </a:solidFill>
                </a:ln>
                <a:solidFill>
                  <a:srgbClr val="C00000"/>
                </a:solidFill>
                <a:effectLst>
                  <a:outerShdw blurRad="63500" sx="102000" sy="102000" algn="ctr" rotWithShape="0">
                    <a:prstClr val="black">
                      <a:alpha val="40000"/>
                    </a:prstClr>
                  </a:outerShdw>
                </a:effectLst>
              </a:rPr>
              <a:t>Начать игру</a:t>
            </a:r>
            <a:endParaRPr lang="ru-RU" sz="6600" b="1" dirty="0">
              <a:ln>
                <a:solidFill>
                  <a:schemeClr val="tx1"/>
                </a:solidFill>
              </a:ln>
              <a:solidFill>
                <a:srgbClr val="C00000"/>
              </a:solidFill>
              <a:effectLst>
                <a:outerShdw blurRad="63500" sx="102000" sy="102000" algn="ctr" rotWithShape="0">
                  <a:prstClr val="black">
                    <a:alpha val="40000"/>
                  </a:prstClr>
                </a:outerShdw>
              </a:effectLst>
            </a:endParaRPr>
          </a:p>
        </p:txBody>
      </p:sp>
      <p:sp>
        <p:nvSpPr>
          <p:cNvPr id="8" name="TextBox 7"/>
          <p:cNvSpPr txBox="1"/>
          <p:nvPr/>
        </p:nvSpPr>
        <p:spPr>
          <a:xfrm>
            <a:off x="3924300" y="139700"/>
            <a:ext cx="4013200" cy="584775"/>
          </a:xfrm>
          <a:prstGeom prst="rect">
            <a:avLst/>
          </a:prstGeom>
          <a:noFill/>
        </p:spPr>
        <p:txBody>
          <a:bodyPr wrap="square" rtlCol="0">
            <a:spAutoFit/>
          </a:bodyPr>
          <a:lstStyle/>
          <a:p>
            <a:pPr algn="ctr"/>
            <a:r>
              <a:rPr lang="ru-RU" sz="3200" b="1" dirty="0" smtClean="0">
                <a:solidFill>
                  <a:srgbClr val="C00000"/>
                </a:solidFill>
              </a:rPr>
              <a:t>Инструкция</a:t>
            </a:r>
            <a:endParaRPr lang="ru-RU" sz="3200" b="1" dirty="0">
              <a:solidFill>
                <a:srgbClr val="C00000"/>
              </a:solidFill>
            </a:endParaRPr>
          </a:p>
        </p:txBody>
      </p:sp>
      <p:sp>
        <p:nvSpPr>
          <p:cNvPr id="9" name="Управляющая кнопка: в начало 8">
            <a:hlinkClick r:id="" action="ppaction://noaction" highlightClick="1"/>
          </p:cNvPr>
          <p:cNvSpPr/>
          <p:nvPr/>
        </p:nvSpPr>
        <p:spPr>
          <a:xfrm>
            <a:off x="9523206" y="3884003"/>
            <a:ext cx="957431" cy="268942"/>
          </a:xfrm>
          <a:prstGeom prst="actionButtonBeginning">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922063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382782" y="211119"/>
            <a:ext cx="7143750" cy="4800600"/>
          </a:xfrm>
          <a:prstGeom prst="rect">
            <a:avLst/>
          </a:prstGeom>
        </p:spPr>
      </p:pic>
      <p:sp>
        <p:nvSpPr>
          <p:cNvPr id="4" name="TextBox 3"/>
          <p:cNvSpPr txBox="1"/>
          <p:nvPr/>
        </p:nvSpPr>
        <p:spPr>
          <a:xfrm>
            <a:off x="4518212" y="5914004"/>
            <a:ext cx="2915322" cy="461665"/>
          </a:xfrm>
          <a:prstGeom prst="rect">
            <a:avLst/>
          </a:prstGeom>
          <a:solidFill>
            <a:schemeClr val="accent5">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n-US" sz="2400" b="1" dirty="0" smtClean="0"/>
              <a:t>Buckingham Palace</a:t>
            </a:r>
            <a:endParaRPr lang="ru-RU" sz="2400" b="1"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82" y="211119"/>
            <a:ext cx="7143750" cy="4800600"/>
          </a:xfrm>
          <a:prstGeom prst="rect">
            <a:avLst/>
          </a:prstGeom>
        </p:spPr>
      </p:pic>
      <p:sp>
        <p:nvSpPr>
          <p:cNvPr id="11" name="Прямоугольник 10"/>
          <p:cNvSpPr/>
          <p:nvPr/>
        </p:nvSpPr>
        <p:spPr>
          <a:xfrm>
            <a:off x="8442797" y="5943575"/>
            <a:ext cx="2322302" cy="461665"/>
          </a:xfrm>
          <a:prstGeom prst="rect">
            <a:avLst/>
          </a:prstGeom>
          <a:solidFill>
            <a:schemeClr val="accent5">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Tower of London</a:t>
            </a:r>
            <a:endParaRPr lang="ru-RU" sz="2400" b="1" dirty="0"/>
          </a:p>
        </p:txBody>
      </p:sp>
      <p:sp>
        <p:nvSpPr>
          <p:cNvPr id="12" name="Прямоугольник 11"/>
          <p:cNvSpPr/>
          <p:nvPr/>
        </p:nvSpPr>
        <p:spPr>
          <a:xfrm>
            <a:off x="8017434" y="1943118"/>
            <a:ext cx="3759796" cy="2677656"/>
          </a:xfrm>
          <a:prstGeom prst="rect">
            <a:avLst/>
          </a:prstGeom>
          <a:solidFill>
            <a:schemeClr val="bg1"/>
          </a:solidFill>
        </p:spPr>
        <p:txBody>
          <a:bodyPr wrap="square">
            <a:spAutoFit/>
          </a:bodyPr>
          <a:lstStyle/>
          <a:p>
            <a:r>
              <a:rPr lang="en-US" sz="2400" b="1" dirty="0" smtClean="0"/>
              <a:t>It is one of the most popular landmarks in London. It is the London home of the British Royal family. The 600 room palace is surrounded by a 40 acre garden.</a:t>
            </a:r>
            <a:endParaRPr lang="ru-RU" sz="2400" b="1" dirty="0"/>
          </a:p>
        </p:txBody>
      </p:sp>
      <p:sp>
        <p:nvSpPr>
          <p:cNvPr id="13" name="Прямоугольник 12"/>
          <p:cNvSpPr/>
          <p:nvPr/>
        </p:nvSpPr>
        <p:spPr>
          <a:xfrm>
            <a:off x="382782" y="5914005"/>
            <a:ext cx="3577774" cy="461665"/>
          </a:xfrm>
          <a:prstGeom prst="rect">
            <a:avLst/>
          </a:prstGeom>
          <a:solidFill>
            <a:schemeClr val="accent5">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The Palace of Westminster</a:t>
            </a:r>
            <a:endParaRPr lang="ru-RU" sz="2400" b="1" dirty="0"/>
          </a:p>
        </p:txBody>
      </p:sp>
      <p:sp>
        <p:nvSpPr>
          <p:cNvPr id="15" name="Управляющая кнопка: далее 14">
            <a:hlinkClick r:id="" action="ppaction://hlinkshowjump?jump=nextslide" highlightClick="1"/>
          </p:cNvPr>
          <p:cNvSpPr/>
          <p:nvPr/>
        </p:nvSpPr>
        <p:spPr>
          <a:xfrm>
            <a:off x="11317044" y="6032500"/>
            <a:ext cx="747955"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6650" y="211119"/>
            <a:ext cx="1860496" cy="163038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1570143591"/>
      </p:ext>
    </p:extLst>
  </p:cSld>
  <p:clrMapOvr>
    <a:masterClrMapping/>
  </p:clrMapOvr>
  <mc:AlternateContent xmlns:mc="http://schemas.openxmlformats.org/markup-compatibility/2006" xmlns:p14="http://schemas.microsoft.com/office/powerpoint/2010/main">
    <mc:Choice Requires="p14">
      <p:transition spd="slow" p14:dur="275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4"/>
                                        </p:tgtEl>
                                      </p:cBhvr>
                                    </p:animEffect>
                                    <p:animScale>
                                      <p:cBhvr>
                                        <p:cTn id="13" dur="250" autoRev="1" fill="hold"/>
                                        <p:tgtEl>
                                          <p:spTgt spid="4"/>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31" presetClass="entr" presetSubtype="0"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childTnLst>
                          </p:cTn>
                        </p:par>
                      </p:childTnLst>
                    </p:cTn>
                  </p:par>
                </p:childTnLst>
              </p:cTn>
              <p:nextCondLst>
                <p:cond evt="onClick" delay="0">
                  <p:tgtEl>
                    <p:spTgt spid="4"/>
                  </p:tgtEl>
                </p:cond>
              </p:nextCondLst>
            </p:seq>
            <p:seq concurrent="1" nextAc="seek">
              <p:cTn id="23" restart="whenNotActive" fill="hold" evtFilter="cancelBubble" nodeType="interactiveSeq">
                <p:stCondLst>
                  <p:cond evt="onClick" delay="0">
                    <p:tgtEl>
                      <p:spTgt spid="11"/>
                    </p:tgtEl>
                  </p:cond>
                </p:stCondLst>
                <p:endSync evt="end" delay="0">
                  <p:rtn val="all"/>
                </p:endSync>
                <p:childTnLst>
                  <p:par>
                    <p:cTn id="24" fill="hold">
                      <p:stCondLst>
                        <p:cond delay="0"/>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9" restart="whenNotActive" fill="hold" evtFilter="cancelBubble" nodeType="interactiveSeq">
                <p:stCondLst>
                  <p:cond evt="onClick" delay="0">
                    <p:tgtEl>
                      <p:spTgt spid="3"/>
                    </p:tgtEl>
                  </p:cond>
                </p:stCondLst>
                <p:endSync evt="end" delay="0">
                  <p:rtn val="all"/>
                </p:endSync>
                <p:childTnLst>
                  <p:par>
                    <p:cTn id="30" fill="hold">
                      <p:stCondLst>
                        <p:cond delay="0"/>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childTnLst>
                    </p:cTn>
                  </p:par>
                </p:childTnLst>
              </p:cTn>
              <p:nextCondLst>
                <p:cond evt="onClick" delay="0">
                  <p:tgtEl>
                    <p:spTgt spid="3"/>
                  </p:tgtEl>
                </p:cond>
              </p:nextCondLst>
            </p:seq>
          </p:childTnLst>
        </p:cTn>
      </p:par>
    </p:tnLst>
    <p:bldLst>
      <p:bldP spid="4" grpId="0" animBg="1"/>
      <p:bldP spid="11" grpId="0" animBg="1"/>
      <p:bldP spid="12" grpId="0" animBg="1"/>
      <p:bldP spid="13"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172121" y="288364"/>
            <a:ext cx="6702633" cy="4347136"/>
          </a:xfrm>
          <a:prstGeom prst="rect">
            <a:avLst/>
          </a:prstGeom>
        </p:spPr>
      </p:pic>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122" y="288364"/>
            <a:ext cx="6702633" cy="4347136"/>
          </a:xfrm>
          <a:prstGeom prst="rect">
            <a:avLst/>
          </a:prstGeom>
        </p:spPr>
      </p:pic>
      <p:sp>
        <p:nvSpPr>
          <p:cNvPr id="5" name="Прямоугольник 4"/>
          <p:cNvSpPr/>
          <p:nvPr/>
        </p:nvSpPr>
        <p:spPr>
          <a:xfrm>
            <a:off x="7941071" y="5351035"/>
            <a:ext cx="2322302" cy="461665"/>
          </a:xfrm>
          <a:prstGeom prst="rect">
            <a:avLst/>
          </a:prstGeom>
          <a:solidFill>
            <a:srgbClr val="D2F7FC"/>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Tower of London</a:t>
            </a:r>
            <a:endParaRPr lang="ru-RU" sz="2400" b="1" dirty="0"/>
          </a:p>
        </p:txBody>
      </p:sp>
      <p:sp>
        <p:nvSpPr>
          <p:cNvPr id="7" name="TextBox 6"/>
          <p:cNvSpPr txBox="1"/>
          <p:nvPr/>
        </p:nvSpPr>
        <p:spPr>
          <a:xfrm>
            <a:off x="172123" y="5351035"/>
            <a:ext cx="2726249" cy="461665"/>
          </a:xfrm>
          <a:prstGeom prst="rect">
            <a:avLst/>
          </a:prstGeom>
          <a:solidFill>
            <a:srgbClr val="D2F7FC"/>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b="1" dirty="0" smtClean="0"/>
              <a:t>Buckingham Palace</a:t>
            </a:r>
            <a:endParaRPr lang="ru-RU" sz="2400" b="1" dirty="0"/>
          </a:p>
        </p:txBody>
      </p:sp>
      <p:sp>
        <p:nvSpPr>
          <p:cNvPr id="8" name="TextBox 7"/>
          <p:cNvSpPr txBox="1"/>
          <p:nvPr/>
        </p:nvSpPr>
        <p:spPr>
          <a:xfrm>
            <a:off x="4584876" y="5351035"/>
            <a:ext cx="2334409" cy="830997"/>
          </a:xfrm>
          <a:prstGeom prst="rect">
            <a:avLst/>
          </a:prstGeom>
          <a:solidFill>
            <a:srgbClr val="D2F7FC"/>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b="1" dirty="0" smtClean="0"/>
              <a:t>The Palace of Westminster</a:t>
            </a:r>
            <a:endParaRPr lang="ru-RU" sz="2400" b="1" dirty="0"/>
          </a:p>
        </p:txBody>
      </p:sp>
      <p:sp>
        <p:nvSpPr>
          <p:cNvPr id="9" name="Прямоугольник 8"/>
          <p:cNvSpPr/>
          <p:nvPr/>
        </p:nvSpPr>
        <p:spPr>
          <a:xfrm>
            <a:off x="7266518" y="1977747"/>
            <a:ext cx="4544482" cy="2677656"/>
          </a:xfrm>
          <a:prstGeom prst="rect">
            <a:avLst/>
          </a:prstGeom>
          <a:solidFill>
            <a:schemeClr val="bg1"/>
          </a:solidFill>
        </p:spPr>
        <p:txBody>
          <a:bodyPr wrap="square">
            <a:spAutoFit/>
          </a:bodyPr>
          <a:lstStyle/>
          <a:p>
            <a:r>
              <a:rPr lang="en-US" sz="2400" dirty="0" smtClean="0"/>
              <a:t>It is known also as the Houses of Parliament, where the two Houses of the Parliament of the United Kingdom (the House of Lords and the House of Commons) conduct their sittings. The Palace lies on the north bank of the River Thames. </a:t>
            </a:r>
            <a:endParaRPr lang="ru-RU" sz="2400" dirty="0"/>
          </a:p>
        </p:txBody>
      </p:sp>
      <p:sp>
        <p:nvSpPr>
          <p:cNvPr id="11" name="Управляющая кнопка: далее 10">
            <a:hlinkClick r:id="" action="ppaction://hlinkshowjump?jump=nextslide" highlightClick="1"/>
          </p:cNvPr>
          <p:cNvSpPr/>
          <p:nvPr/>
        </p:nvSpPr>
        <p:spPr>
          <a:xfrm>
            <a:off x="11295528" y="6032500"/>
            <a:ext cx="769471"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8050" y="288364"/>
            <a:ext cx="1655323" cy="1450586"/>
          </a:xfrm>
          <a:prstGeom prst="rect">
            <a:avLst/>
          </a:prstGeom>
        </p:spPr>
      </p:pic>
    </p:spTree>
    <p:extLst>
      <p:ext uri="{BB962C8B-B14F-4D97-AF65-F5344CB8AC3E}">
        <p14:creationId xmlns:p14="http://schemas.microsoft.com/office/powerpoint/2010/main" val="33979839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8"/>
                                        </p:tgtEl>
                                      </p:cBhvr>
                                    </p:animEffect>
                                    <p:animScale>
                                      <p:cBhvr>
                                        <p:cTn id="13" dur="250" autoRev="1" fill="hold"/>
                                        <p:tgtEl>
                                          <p:spTgt spid="8"/>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3000"/>
                                        <p:tgtEl>
                                          <p:spTgt spid="2"/>
                                        </p:tgtEl>
                                      </p:cBhvr>
                                    </p:animEffect>
                                  </p:childTnLst>
                                </p:cTn>
                              </p:par>
                              <p:par>
                                <p:cTn id="17" presetID="1" presetClass="entr" presetSubtype="0" fill="hold" grpId="0" nodeType="withEffect">
                                  <p:stCondLst>
                                    <p:cond delay="150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5" restart="whenNotActive" fill="hold" evtFilter="cancelBubble" nodeType="interactiveSeq">
                <p:stCondLst>
                  <p:cond evt="onClick" delay="0">
                    <p:tgtEl>
                      <p:spTgt spid="3"/>
                    </p:tgtEl>
                  </p:cond>
                </p:stCondLst>
                <p:endSync evt="end" delay="0">
                  <p:rtn val="all"/>
                </p:endSync>
                <p:childTnLst>
                  <p:par>
                    <p:cTn id="26" fill="hold">
                      <p:stCondLst>
                        <p:cond delay="0"/>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nextCondLst>
                <p:cond evt="onClick" delay="0">
                  <p:tgtEl>
                    <p:spTgt spid="3"/>
                  </p:tgtEl>
                </p:cond>
              </p:nextCondLst>
            </p:seq>
          </p:childTnLst>
        </p:cTn>
      </p:par>
    </p:tnLst>
    <p:bldLst>
      <p:bldP spid="5" grpId="0" animBg="1"/>
      <p:bldP spid="7" grpId="0" animBg="1"/>
      <p:bldP spid="8" grpId="0" animBg="1"/>
      <p:bldP spid="9"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8792" y="201519"/>
            <a:ext cx="5979458" cy="4469644"/>
          </a:xfrm>
          <a:prstGeom prst="rect">
            <a:avLst/>
          </a:prstGeom>
        </p:spPr>
      </p:pic>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792" y="201519"/>
            <a:ext cx="5979458" cy="4469644"/>
          </a:xfrm>
          <a:prstGeom prst="rect">
            <a:avLst/>
          </a:prstGeom>
        </p:spPr>
      </p:pic>
      <p:sp>
        <p:nvSpPr>
          <p:cNvPr id="3" name="Прямоугольник 2"/>
          <p:cNvSpPr/>
          <p:nvPr/>
        </p:nvSpPr>
        <p:spPr>
          <a:xfrm>
            <a:off x="4340863" y="5836913"/>
            <a:ext cx="2322302"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Tower of London</a:t>
            </a:r>
            <a:endParaRPr lang="ru-RU" sz="2400" b="1" dirty="0"/>
          </a:p>
        </p:txBody>
      </p:sp>
      <p:sp>
        <p:nvSpPr>
          <p:cNvPr id="4" name="TextBox 3"/>
          <p:cNvSpPr txBox="1"/>
          <p:nvPr/>
        </p:nvSpPr>
        <p:spPr>
          <a:xfrm>
            <a:off x="7455051" y="5652248"/>
            <a:ext cx="2334409" cy="830997"/>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n-US" sz="2400" b="1" dirty="0" smtClean="0"/>
              <a:t>The Palace of Westminster</a:t>
            </a:r>
            <a:endParaRPr lang="ru-RU" sz="2400" b="1" dirty="0"/>
          </a:p>
        </p:txBody>
      </p:sp>
      <p:sp>
        <p:nvSpPr>
          <p:cNvPr id="5" name="TextBox 4"/>
          <p:cNvSpPr txBox="1"/>
          <p:nvPr/>
        </p:nvSpPr>
        <p:spPr>
          <a:xfrm>
            <a:off x="891838" y="5652248"/>
            <a:ext cx="2280622" cy="830997"/>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n-US" sz="2400" b="1" dirty="0" smtClean="0"/>
              <a:t>Buckingham Palace</a:t>
            </a:r>
            <a:endParaRPr lang="ru-RU" sz="2400" b="1" dirty="0"/>
          </a:p>
        </p:txBody>
      </p:sp>
      <p:sp>
        <p:nvSpPr>
          <p:cNvPr id="8" name="Прямоугольник 7"/>
          <p:cNvSpPr/>
          <p:nvPr/>
        </p:nvSpPr>
        <p:spPr>
          <a:xfrm>
            <a:off x="6904859" y="2436341"/>
            <a:ext cx="4622443" cy="1938992"/>
          </a:xfrm>
          <a:prstGeom prst="rect">
            <a:avLst/>
          </a:prstGeom>
          <a:solidFill>
            <a:schemeClr val="bg1"/>
          </a:solidFill>
        </p:spPr>
        <p:txBody>
          <a:bodyPr wrap="square">
            <a:spAutoFit/>
          </a:bodyPr>
          <a:lstStyle/>
          <a:p>
            <a:r>
              <a:rPr lang="en-US" sz="2400" b="1" dirty="0" smtClean="0"/>
              <a:t>This royal fortress, on the north banks of the River Thames, was built by William the Conqueror, following his successful invasion in 1066.</a:t>
            </a:r>
            <a:endParaRPr lang="ru-RU" sz="2400" b="1" dirty="0"/>
          </a:p>
        </p:txBody>
      </p:sp>
      <p:sp>
        <p:nvSpPr>
          <p:cNvPr id="9" name="Управляющая кнопка: далее 8">
            <a:hlinkClick r:id="" action="ppaction://hlinkshowjump?jump=nextslide" highlightClick="1"/>
          </p:cNvPr>
          <p:cNvSpPr/>
          <p:nvPr/>
        </p:nvSpPr>
        <p:spPr>
          <a:xfrm>
            <a:off x="11295528" y="6032500"/>
            <a:ext cx="769471" cy="372740"/>
          </a:xfrm>
          <a:prstGeom prst="actionButtonForwardNex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5662" y="412750"/>
            <a:ext cx="1760838" cy="1543050"/>
          </a:xfrm>
          <a:prstGeom prst="rect">
            <a:avLst/>
          </a:prstGeom>
        </p:spPr>
      </p:pic>
    </p:spTree>
    <p:extLst>
      <p:ext uri="{BB962C8B-B14F-4D97-AF65-F5344CB8AC3E}">
        <p14:creationId xmlns:p14="http://schemas.microsoft.com/office/powerpoint/2010/main" val="8625062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3000"/>
                                        <p:tgtEl>
                                          <p:spTgt spid="2"/>
                                        </p:tgtEl>
                                      </p:cBhvr>
                                    </p:animEffect>
                                  </p:childTnLst>
                                </p:cTn>
                              </p:par>
                              <p:par>
                                <p:cTn id="17" presetID="1" presetClass="entr" presetSubtype="0" fill="hold" grpId="0" nodeType="withEffect">
                                  <p:stCondLst>
                                    <p:cond delay="200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3"/>
                  </p:tgtEl>
                </p:cond>
              </p:nextCondLst>
            </p:seq>
            <p:seq concurrent="1" nextAc="seek">
              <p:cTn id="19" restart="whenNotActive" fill="hold" evtFilter="cancelBubble" nodeType="interactiveSeq">
                <p:stCondLst>
                  <p:cond evt="onClick" delay="0">
                    <p:tgtEl>
                      <p:spTgt spid="4"/>
                    </p:tgtEl>
                  </p:cond>
                </p:stCondLst>
                <p:endSync evt="end" delay="0">
                  <p:rtn val="all"/>
                </p:endSync>
                <p:childTnLst>
                  <p:par>
                    <p:cTn id="20" fill="hold">
                      <p:stCondLst>
                        <p:cond delay="0"/>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25" restart="whenNotActive" fill="hold" evtFilter="cancelBubble" nodeType="interactiveSeq">
                <p:stCondLst>
                  <p:cond evt="onClick" delay="0">
                    <p:tgtEl>
                      <p:spTgt spid="6"/>
                    </p:tgtEl>
                  </p:cond>
                </p:stCondLst>
                <p:endSync evt="end" delay="0">
                  <p:rtn val="all"/>
                </p:endSync>
                <p:childTnLst>
                  <p:par>
                    <p:cTn id="26" fill="hold">
                      <p:stCondLst>
                        <p:cond delay="0"/>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childTnLst>
              </p:cTn>
              <p:nextCondLst>
                <p:cond evt="onClick" delay="0">
                  <p:tgtEl>
                    <p:spTgt spid="6"/>
                  </p:tgtEl>
                </p:cond>
              </p:nextCondLst>
            </p:seq>
          </p:childTnLst>
        </p:cTn>
      </p:par>
    </p:tnLst>
    <p:bldLst>
      <p:bldP spid="3" grpId="0" animBg="1"/>
      <p:bldP spid="4" grpId="0" animBg="1"/>
      <p:bldP spid="5"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328" y="619610"/>
            <a:ext cx="6154158" cy="4431549"/>
          </a:xfrm>
          <a:prstGeom prst="rect">
            <a:avLst/>
          </a:prstGeom>
        </p:spPr>
      </p:pic>
      <p:sp>
        <p:nvSpPr>
          <p:cNvPr id="2" name="Прямоугольник 1"/>
          <p:cNvSpPr/>
          <p:nvPr/>
        </p:nvSpPr>
        <p:spPr>
          <a:xfrm>
            <a:off x="1159401" y="6034731"/>
            <a:ext cx="2542747"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The</a:t>
            </a:r>
            <a:r>
              <a:rPr lang="en-US" sz="2400" dirty="0" smtClean="0"/>
              <a:t> </a:t>
            </a:r>
            <a:r>
              <a:rPr lang="en-US" sz="2400" b="1" dirty="0" smtClean="0"/>
              <a:t>Globe</a:t>
            </a:r>
            <a:r>
              <a:rPr lang="en-US" sz="2400" dirty="0" smtClean="0"/>
              <a:t> </a:t>
            </a:r>
            <a:r>
              <a:rPr lang="en-US" sz="2400" b="1" dirty="0" smtClean="0"/>
              <a:t>Theatre</a:t>
            </a:r>
            <a:endParaRPr lang="ru-RU" sz="2400" dirty="0"/>
          </a:p>
        </p:txBody>
      </p:sp>
      <p:sp>
        <p:nvSpPr>
          <p:cNvPr id="4" name="Прямоугольник 3"/>
          <p:cNvSpPr/>
          <p:nvPr/>
        </p:nvSpPr>
        <p:spPr>
          <a:xfrm>
            <a:off x="4595596" y="6032499"/>
            <a:ext cx="1645707"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Tate Britain</a:t>
            </a:r>
            <a:endParaRPr lang="ru-RU" sz="2400" dirty="0"/>
          </a:p>
        </p:txBody>
      </p:sp>
      <p:sp>
        <p:nvSpPr>
          <p:cNvPr id="5" name="Прямоугольник 4"/>
          <p:cNvSpPr/>
          <p:nvPr/>
        </p:nvSpPr>
        <p:spPr>
          <a:xfrm>
            <a:off x="7350744" y="6032500"/>
            <a:ext cx="2561830"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en-US" sz="2400" b="1" dirty="0" smtClean="0"/>
              <a:t>Madame </a:t>
            </a:r>
            <a:r>
              <a:rPr lang="en-US" sz="2400" b="1" dirty="0" err="1" smtClean="0"/>
              <a:t>Tussauds</a:t>
            </a:r>
            <a:endParaRPr lang="ru-RU" sz="2400" dirty="0"/>
          </a:p>
        </p:txBody>
      </p:sp>
      <p:sp>
        <p:nvSpPr>
          <p:cNvPr id="7" name="Управляющая кнопка: далее 6">
            <a:hlinkClick r:id="" action="ppaction://hlinkshowjump?jump=nextslide" highlightClick="1"/>
          </p:cNvPr>
          <p:cNvSpPr/>
          <p:nvPr/>
        </p:nvSpPr>
        <p:spPr>
          <a:xfrm>
            <a:off x="11364916" y="6032499"/>
            <a:ext cx="769471" cy="372740"/>
          </a:xfrm>
          <a:prstGeom prst="actionButtonForwardNex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7237416" y="2360582"/>
            <a:ext cx="4127500" cy="1815882"/>
          </a:xfrm>
          <a:prstGeom prst="rect">
            <a:avLst/>
          </a:prstGeom>
          <a:solidFill>
            <a:schemeClr val="bg1"/>
          </a:solidFill>
        </p:spPr>
        <p:txBody>
          <a:bodyPr wrap="square">
            <a:spAutoFit/>
          </a:bodyPr>
          <a:lstStyle/>
          <a:p>
            <a:r>
              <a:rPr lang="en-US" sz="2800" b="1" dirty="0" smtClean="0"/>
              <a:t>It was </a:t>
            </a:r>
            <a:r>
              <a:rPr lang="en-US" sz="2800" b="1" dirty="0"/>
              <a:t>a </a:t>
            </a:r>
            <a:r>
              <a:rPr lang="en-US" sz="2800" b="1" dirty="0" smtClean="0"/>
              <a:t>place </a:t>
            </a:r>
            <a:r>
              <a:rPr lang="en-US" sz="2800" b="1" dirty="0"/>
              <a:t>in London associated with William Shakespeare. It was built in </a:t>
            </a:r>
            <a:r>
              <a:rPr lang="en-US" sz="2800" b="1" dirty="0" smtClean="0"/>
              <a:t>1599.</a:t>
            </a:r>
            <a:endParaRPr lang="ru-RU" sz="2800" b="1" dirty="0"/>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43934" y="555346"/>
            <a:ext cx="1514465" cy="13271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328" y="619610"/>
            <a:ext cx="6154158" cy="4431549"/>
          </a:xfrm>
          <a:prstGeom prst="rect">
            <a:avLst/>
          </a:prstGeom>
        </p:spPr>
      </p:pic>
    </p:spTree>
    <p:extLst>
      <p:ext uri="{BB962C8B-B14F-4D97-AF65-F5344CB8AC3E}">
        <p14:creationId xmlns:p14="http://schemas.microsoft.com/office/powerpoint/2010/main" val="83257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nextCondLst>
                <p:cond evt="onClick" delay="0">
                  <p:tgtEl>
                    <p:spTgt spid="2"/>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5" restart="whenNotActive" fill="hold" evtFilter="cancelBubble" nodeType="interactiveSeq">
                <p:stCondLst>
                  <p:cond evt="onClick" delay="0">
                    <p:tgtEl>
                      <p:spTgt spid="10"/>
                    </p:tgtEl>
                  </p:cond>
                </p:stCondLst>
                <p:endSync evt="end" delay="0">
                  <p:rtn val="all"/>
                </p:endSync>
                <p:childTnLst>
                  <p:par>
                    <p:cTn id="26" fill="hold">
                      <p:stCondLst>
                        <p:cond delay="0"/>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childTnLst>
              </p:cTn>
              <p:nextCondLst>
                <p:cond evt="onClick" delay="0">
                  <p:tgtEl>
                    <p:spTgt spid="10"/>
                  </p:tgtEl>
                </p:cond>
              </p:nextCondLst>
            </p:seq>
          </p:childTnLst>
        </p:cTn>
      </p:par>
    </p:tnLst>
    <p:bldLst>
      <p:bldP spid="2" grpId="0" animBg="1"/>
      <p:bldP spid="4" grpId="0" animBg="1"/>
      <p:bldP spid="5"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cstate="print">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563639" y="405614"/>
            <a:ext cx="6461575" cy="4699786"/>
          </a:xfrm>
          <a:prstGeom prst="rect">
            <a:avLst/>
          </a:prstGeom>
        </p:spPr>
      </p:pic>
      <p:sp>
        <p:nvSpPr>
          <p:cNvPr id="3" name="Прямоугольник 2"/>
          <p:cNvSpPr/>
          <p:nvPr/>
        </p:nvSpPr>
        <p:spPr>
          <a:xfrm>
            <a:off x="4832112" y="5967239"/>
            <a:ext cx="1645707"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Tate Britain</a:t>
            </a:r>
            <a:endParaRPr lang="ru-RU" sz="2400" dirty="0"/>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3639" y="405614"/>
            <a:ext cx="6461575" cy="4699786"/>
          </a:xfrm>
          <a:prstGeom prst="rect">
            <a:avLst/>
          </a:prstGeom>
        </p:spPr>
      </p:pic>
      <p:sp>
        <p:nvSpPr>
          <p:cNvPr id="5" name="Прямоугольник 4"/>
          <p:cNvSpPr/>
          <p:nvPr/>
        </p:nvSpPr>
        <p:spPr>
          <a:xfrm>
            <a:off x="1365721" y="5963109"/>
            <a:ext cx="2561830"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en-US" sz="2400" b="1" dirty="0" smtClean="0"/>
              <a:t>Madame </a:t>
            </a:r>
            <a:r>
              <a:rPr lang="en-US" sz="2400" b="1" dirty="0" err="1" smtClean="0"/>
              <a:t>Tussauds</a:t>
            </a:r>
            <a:endParaRPr lang="ru-RU" sz="2400" dirty="0"/>
          </a:p>
        </p:txBody>
      </p:sp>
      <p:sp>
        <p:nvSpPr>
          <p:cNvPr id="6" name="Прямоугольник 5"/>
          <p:cNvSpPr/>
          <p:nvPr/>
        </p:nvSpPr>
        <p:spPr>
          <a:xfrm>
            <a:off x="7440746" y="5967240"/>
            <a:ext cx="2837865"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en-US" sz="2400" b="1" dirty="0" smtClean="0"/>
              <a:t>The</a:t>
            </a:r>
            <a:r>
              <a:rPr lang="en-US" sz="2400" dirty="0" smtClean="0"/>
              <a:t> </a:t>
            </a:r>
            <a:r>
              <a:rPr lang="en-US" sz="2400" b="1" dirty="0" smtClean="0"/>
              <a:t>British Museum</a:t>
            </a:r>
            <a:endParaRPr lang="ru-RU" sz="2400" dirty="0"/>
          </a:p>
        </p:txBody>
      </p:sp>
      <p:sp>
        <p:nvSpPr>
          <p:cNvPr id="8" name="Управляющая кнопка: далее 7">
            <a:hlinkClick r:id="" action="ppaction://hlinkshowjump?jump=nextslide" highlightClick="1"/>
          </p:cNvPr>
          <p:cNvSpPr/>
          <p:nvPr/>
        </p:nvSpPr>
        <p:spPr>
          <a:xfrm>
            <a:off x="11295528" y="6032500"/>
            <a:ext cx="769471" cy="372740"/>
          </a:xfrm>
          <a:prstGeom prst="actionButtonForwardNex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7324162" y="2228962"/>
            <a:ext cx="4740837" cy="1938992"/>
          </a:xfrm>
          <a:prstGeom prst="rect">
            <a:avLst/>
          </a:prstGeom>
          <a:solidFill>
            <a:schemeClr val="bg1"/>
          </a:solidFill>
        </p:spPr>
        <p:txBody>
          <a:bodyPr wrap="square">
            <a:spAutoFit/>
          </a:bodyPr>
          <a:lstStyle/>
          <a:p>
            <a:r>
              <a:rPr lang="en-US" sz="2400" b="1" dirty="0" smtClean="0"/>
              <a:t>It is </a:t>
            </a:r>
            <a:r>
              <a:rPr lang="en-US" sz="2400" b="1" dirty="0"/>
              <a:t>an art gallery situated on </a:t>
            </a:r>
            <a:r>
              <a:rPr lang="en-US" sz="2400" b="1" dirty="0" err="1"/>
              <a:t>Millbank</a:t>
            </a:r>
            <a:r>
              <a:rPr lang="en-US" sz="2400" b="1" dirty="0"/>
              <a:t> in </a:t>
            </a:r>
            <a:r>
              <a:rPr lang="en-US" sz="2400" b="1" dirty="0" smtClean="0"/>
              <a:t>London. It </a:t>
            </a:r>
            <a:r>
              <a:rPr lang="en-US" sz="2400" b="1" dirty="0"/>
              <a:t>is the oldest </a:t>
            </a:r>
            <a:r>
              <a:rPr lang="en-US" sz="2400" b="1" dirty="0" smtClean="0"/>
              <a:t>gallery. </a:t>
            </a:r>
            <a:r>
              <a:rPr lang="en-US" sz="2400" b="1" dirty="0"/>
              <a:t>It houses a substantial collection of the works of J. M. W. Turner.</a:t>
            </a:r>
            <a:endParaRPr lang="ru-RU" sz="2400" b="1" dirty="0"/>
          </a:p>
        </p:txBody>
      </p:sp>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33713" y="539750"/>
            <a:ext cx="1644898" cy="1441450"/>
          </a:xfrm>
          <a:prstGeom prst="rect">
            <a:avLst/>
          </a:prstGeom>
        </p:spPr>
      </p:pic>
    </p:spTree>
    <p:extLst>
      <p:ext uri="{BB962C8B-B14F-4D97-AF65-F5344CB8AC3E}">
        <p14:creationId xmlns:p14="http://schemas.microsoft.com/office/powerpoint/2010/main" val="14018513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1" presetClass="entr" presetSubtype="0" fill="hold" grpId="0" nodeType="withEffect">
                                  <p:stCondLst>
                                    <p:cond delay="250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nextCondLst>
                <p:cond evt="onClick" delay="0">
                  <p:tgtEl>
                    <p:spTgt spid="3"/>
                  </p:tgtEl>
                </p:cond>
              </p:nextCondLst>
            </p:seq>
            <p:seq concurrent="1" nextAc="seek">
              <p:cTn id="19" restart="whenNotActive" fill="hold" evtFilter="cancelBubble" nodeType="interactiveSeq">
                <p:stCondLst>
                  <p:cond evt="onClick" delay="0">
                    <p:tgtEl>
                      <p:spTgt spid="6"/>
                    </p:tgtEl>
                  </p:cond>
                </p:stCondLst>
                <p:endSync evt="end" delay="0">
                  <p:rtn val="all"/>
                </p:endSync>
                <p:childTnLst>
                  <p:par>
                    <p:cTn id="20" fill="hold">
                      <p:stCondLst>
                        <p:cond delay="0"/>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25" restart="whenNotActive" fill="hold" evtFilter="cancelBubble" nodeType="interactiveSeq">
                <p:stCondLst>
                  <p:cond evt="onClick" delay="0">
                    <p:tgtEl>
                      <p:spTgt spid="10"/>
                    </p:tgtEl>
                  </p:cond>
                </p:stCondLst>
                <p:endSync evt="end" delay="0">
                  <p:rtn val="all"/>
                </p:endSync>
                <p:childTnLst>
                  <p:par>
                    <p:cTn id="26" fill="hold">
                      <p:stCondLst>
                        <p:cond delay="0"/>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right)">
                                      <p:cBhvr>
                                        <p:cTn id="30" dur="500"/>
                                        <p:tgtEl>
                                          <p:spTgt spid="2"/>
                                        </p:tgtEl>
                                      </p:cBhvr>
                                    </p:animEffect>
                                  </p:childTnLst>
                                </p:cTn>
                              </p:par>
                            </p:childTnLst>
                          </p:cTn>
                        </p:par>
                      </p:childTnLst>
                    </p:cTn>
                  </p:par>
                </p:childTnLst>
              </p:cTn>
              <p:nextCondLst>
                <p:cond evt="onClick" delay="0">
                  <p:tgtEl>
                    <p:spTgt spid="10"/>
                  </p:tgtEl>
                </p:cond>
              </p:nextCondLst>
            </p:seq>
          </p:childTnLst>
        </p:cTn>
      </p:par>
    </p:tnLst>
    <p:bldLst>
      <p:bldP spid="3" grpId="0" animBg="1"/>
      <p:bldP spid="5" grpId="0" animBg="1"/>
      <p:bldP spid="6" grpId="0" animBg="1"/>
      <p:bldP spid="8"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88066" y="206039"/>
            <a:ext cx="6295414" cy="4721561"/>
          </a:xfrm>
          <a:prstGeom prst="rect">
            <a:avLst/>
          </a:prstGeom>
        </p:spPr>
      </p:pic>
      <p:sp>
        <p:nvSpPr>
          <p:cNvPr id="2" name="Прямоугольник 1"/>
          <p:cNvSpPr/>
          <p:nvPr/>
        </p:nvSpPr>
        <p:spPr>
          <a:xfrm>
            <a:off x="4119826" y="6032500"/>
            <a:ext cx="2561830"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en-US" sz="2400" b="1" dirty="0" smtClean="0"/>
              <a:t>Madame</a:t>
            </a:r>
            <a:r>
              <a:rPr lang="en-US" b="1" dirty="0" smtClean="0"/>
              <a:t> </a:t>
            </a:r>
            <a:r>
              <a:rPr lang="en-US" sz="2400" b="1" dirty="0" err="1" smtClean="0"/>
              <a:t>Tussauds</a:t>
            </a:r>
            <a:endParaRPr lang="ru-RU" sz="24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066" y="206039"/>
            <a:ext cx="6295414" cy="4721561"/>
          </a:xfrm>
          <a:prstGeom prst="rect">
            <a:avLst/>
          </a:prstGeom>
        </p:spPr>
      </p:pic>
      <p:sp>
        <p:nvSpPr>
          <p:cNvPr id="4" name="Прямоугольник 3"/>
          <p:cNvSpPr/>
          <p:nvPr/>
        </p:nvSpPr>
        <p:spPr>
          <a:xfrm>
            <a:off x="506920" y="6009049"/>
            <a:ext cx="2752677"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The</a:t>
            </a:r>
            <a:r>
              <a:rPr lang="en-US" sz="2400" dirty="0" smtClean="0"/>
              <a:t> </a:t>
            </a:r>
            <a:r>
              <a:rPr lang="en-US" sz="2400" b="1" dirty="0" smtClean="0"/>
              <a:t>British Museum</a:t>
            </a:r>
            <a:endParaRPr lang="ru-RU" sz="2400" dirty="0"/>
          </a:p>
        </p:txBody>
      </p:sp>
      <p:sp>
        <p:nvSpPr>
          <p:cNvPr id="5" name="Прямоугольник 4"/>
          <p:cNvSpPr/>
          <p:nvPr/>
        </p:nvSpPr>
        <p:spPr>
          <a:xfrm>
            <a:off x="7505468" y="6009048"/>
            <a:ext cx="1685333"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Tate</a:t>
            </a:r>
            <a:r>
              <a:rPr lang="en-US" b="1" dirty="0" smtClean="0"/>
              <a:t> </a:t>
            </a:r>
            <a:r>
              <a:rPr lang="en-US" sz="2400" b="1" dirty="0" smtClean="0"/>
              <a:t>Gallery</a:t>
            </a:r>
            <a:endParaRPr lang="ru-RU" sz="2400" dirty="0"/>
          </a:p>
        </p:txBody>
      </p:sp>
      <p:sp>
        <p:nvSpPr>
          <p:cNvPr id="7" name="Управляющая кнопка: далее 6">
            <a:hlinkClick r:id="" action="ppaction://hlinkshowjump?jump=nextslide" highlightClick="1"/>
          </p:cNvPr>
          <p:cNvSpPr/>
          <p:nvPr/>
        </p:nvSpPr>
        <p:spPr>
          <a:xfrm>
            <a:off x="11295528" y="6032500"/>
            <a:ext cx="769471"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7099299" y="2204135"/>
            <a:ext cx="4787900" cy="2308324"/>
          </a:xfrm>
          <a:prstGeom prst="rect">
            <a:avLst/>
          </a:prstGeom>
          <a:solidFill>
            <a:schemeClr val="bg1"/>
          </a:solidFill>
        </p:spPr>
        <p:txBody>
          <a:bodyPr wrap="square">
            <a:spAutoFit/>
          </a:bodyPr>
          <a:lstStyle/>
          <a:p>
            <a:r>
              <a:rPr lang="en-US" sz="2400" b="1" dirty="0" smtClean="0"/>
              <a:t>It is </a:t>
            </a:r>
            <a:r>
              <a:rPr lang="en-US" sz="2400" b="1" dirty="0"/>
              <a:t>a wax museum in London with branches in a number of major cities. </a:t>
            </a:r>
            <a:r>
              <a:rPr lang="en-US" sz="2400" b="1" dirty="0" smtClean="0"/>
              <a:t>It is </a:t>
            </a:r>
            <a:r>
              <a:rPr lang="en-US" sz="2400" b="1" dirty="0"/>
              <a:t>a major tourist attraction in London, displaying waxworks of historical and royal figures, film stars, sports </a:t>
            </a:r>
            <a:r>
              <a:rPr lang="en-US" sz="2400" b="1" dirty="0" smtClean="0"/>
              <a:t>stars, ect.</a:t>
            </a:r>
            <a:endParaRPr lang="ru-RU" sz="2400" b="1" dirty="0"/>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3051" y="206039"/>
            <a:ext cx="2095500" cy="1836320"/>
          </a:xfrm>
          <a:prstGeom prst="rect">
            <a:avLst/>
          </a:prstGeom>
        </p:spPr>
      </p:pic>
    </p:spTree>
    <p:extLst>
      <p:ext uri="{BB962C8B-B14F-4D97-AF65-F5344CB8AC3E}">
        <p14:creationId xmlns:p14="http://schemas.microsoft.com/office/powerpoint/2010/main" val="3049634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par>
                                <p:cTn id="11" presetID="1" presetClass="entr" presetSubtype="0" fill="hold" grpId="0" nodeType="withEffect">
                                  <p:stCondLst>
                                    <p:cond delay="300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nextCondLst>
                <p:cond evt="onClick" delay="0">
                  <p:tgtEl>
                    <p:spTgt spid="2"/>
                  </p:tgtEl>
                </p:cond>
              </p:nextCondLst>
            </p:seq>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5" restart="whenNotActive" fill="hold" evtFilter="cancelBubble" nodeType="interactiveSeq">
                <p:stCondLst>
                  <p:cond evt="onClick" delay="0">
                    <p:tgtEl>
                      <p:spTgt spid="10"/>
                    </p:tgtEl>
                  </p:cond>
                </p:stCondLst>
                <p:endSync evt="end" delay="0">
                  <p:rtn val="all"/>
                </p:endSync>
                <p:childTnLst>
                  <p:par>
                    <p:cTn id="26" fill="hold">
                      <p:stCondLst>
                        <p:cond delay="0"/>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500"/>
                                        <p:tgtEl>
                                          <p:spTgt spid="8"/>
                                        </p:tgtEl>
                                      </p:cBhvr>
                                    </p:animEffect>
                                  </p:childTnLst>
                                </p:cTn>
                              </p:par>
                            </p:childTnLst>
                          </p:cTn>
                        </p:par>
                      </p:childTnLst>
                    </p:cTn>
                  </p:par>
                </p:childTnLst>
              </p:cTn>
              <p:nextCondLst>
                <p:cond evt="onClick" delay="0">
                  <p:tgtEl>
                    <p:spTgt spid="10"/>
                  </p:tgtEl>
                </p:cond>
              </p:nextCondLst>
            </p:seq>
          </p:childTnLst>
        </p:cTn>
      </p:par>
    </p:tnLst>
    <p:bldLst>
      <p:bldP spid="2" grpId="0" animBg="1"/>
      <p:bldP spid="4" grpId="0" animBg="1"/>
      <p:bldP spid="5"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177074" y="175136"/>
            <a:ext cx="6675966" cy="4579296"/>
          </a:xfrm>
          <a:prstGeom prst="rect">
            <a:avLst/>
          </a:prstGeom>
        </p:spPr>
      </p:pic>
      <p:sp>
        <p:nvSpPr>
          <p:cNvPr id="2" name="Прямоугольник 1"/>
          <p:cNvSpPr/>
          <p:nvPr/>
        </p:nvSpPr>
        <p:spPr>
          <a:xfrm>
            <a:off x="7310402" y="5783136"/>
            <a:ext cx="2557495"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St Paul's Cathedral</a:t>
            </a:r>
            <a:endParaRPr lang="ru-RU" sz="2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14" y="175136"/>
            <a:ext cx="6769826" cy="4643678"/>
          </a:xfrm>
          <a:prstGeom prst="rect">
            <a:avLst/>
          </a:prstGeom>
        </p:spPr>
      </p:pic>
      <p:sp>
        <p:nvSpPr>
          <p:cNvPr id="6" name="Прямоугольник 5"/>
          <p:cNvSpPr/>
          <p:nvPr/>
        </p:nvSpPr>
        <p:spPr>
          <a:xfrm>
            <a:off x="3902988" y="5783136"/>
            <a:ext cx="2854308"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err="1" smtClean="0"/>
              <a:t>Southwark</a:t>
            </a:r>
            <a:r>
              <a:rPr lang="en-US" b="1" dirty="0" smtClean="0"/>
              <a:t> </a:t>
            </a:r>
            <a:r>
              <a:rPr lang="en-US" sz="2400" b="1" dirty="0" smtClean="0"/>
              <a:t>Cathedral</a:t>
            </a:r>
            <a:endParaRPr lang="en-US" sz="2400" b="1" dirty="0"/>
          </a:p>
        </p:txBody>
      </p:sp>
      <p:sp>
        <p:nvSpPr>
          <p:cNvPr id="7" name="Прямоугольник 6"/>
          <p:cNvSpPr/>
          <p:nvPr/>
        </p:nvSpPr>
        <p:spPr>
          <a:xfrm>
            <a:off x="652220" y="5783137"/>
            <a:ext cx="2697662" cy="461665"/>
          </a:xfrm>
          <a:prstGeom prst="rect">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r>
              <a:rPr lang="en-US" sz="2400" b="1" dirty="0" smtClean="0"/>
              <a:t>Westminster Abbey</a:t>
            </a:r>
            <a:endParaRPr lang="ru-RU" sz="2400" b="1" dirty="0"/>
          </a:p>
        </p:txBody>
      </p:sp>
      <p:sp>
        <p:nvSpPr>
          <p:cNvPr id="9" name="Прямоугольник 8"/>
          <p:cNvSpPr/>
          <p:nvPr/>
        </p:nvSpPr>
        <p:spPr>
          <a:xfrm>
            <a:off x="7310402" y="1771826"/>
            <a:ext cx="4424398" cy="3046988"/>
          </a:xfrm>
          <a:prstGeom prst="rect">
            <a:avLst/>
          </a:prstGeom>
          <a:solidFill>
            <a:schemeClr val="bg1"/>
          </a:solidFill>
        </p:spPr>
        <p:txBody>
          <a:bodyPr wrap="square">
            <a:spAutoFit/>
          </a:bodyPr>
          <a:lstStyle/>
          <a:p>
            <a:r>
              <a:rPr lang="en-US" sz="2400" b="1" dirty="0" smtClean="0">
                <a:solidFill>
                  <a:schemeClr val="accent5">
                    <a:lumMod val="50000"/>
                  </a:schemeClr>
                </a:solidFill>
              </a:rPr>
              <a:t>The dome of this Cathedral is the second biggest dome in the world, after St Peter's in Rome. Sir Christopher Wren was given the task of designing and rebuilding St. Paul's - a task that was to take him thirty-five years to complete. </a:t>
            </a:r>
            <a:endParaRPr lang="ru-RU" sz="2400" b="1" dirty="0">
              <a:solidFill>
                <a:schemeClr val="accent5">
                  <a:lumMod val="50000"/>
                </a:schemeClr>
              </a:solidFill>
            </a:endParaRPr>
          </a:p>
        </p:txBody>
      </p:sp>
      <p:sp>
        <p:nvSpPr>
          <p:cNvPr id="11" name="Управляющая кнопка: далее 10">
            <a:hlinkClick r:id="" action="ppaction://hlinkshowjump?jump=nextslide" highlightClick="1"/>
          </p:cNvPr>
          <p:cNvSpPr/>
          <p:nvPr/>
        </p:nvSpPr>
        <p:spPr>
          <a:xfrm>
            <a:off x="11117728" y="5967805"/>
            <a:ext cx="769471" cy="372740"/>
          </a:xfrm>
          <a:prstGeom prst="actionButtonForwardNext">
            <a:avLst/>
          </a:prstGeom>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4652" y="175136"/>
            <a:ext cx="1774083" cy="1554657"/>
          </a:xfrm>
          <a:prstGeom prst="rect">
            <a:avLst/>
          </a:prstGeom>
        </p:spPr>
      </p:pic>
    </p:spTree>
    <p:extLst>
      <p:ext uri="{BB962C8B-B14F-4D97-AF65-F5344CB8AC3E}">
        <p14:creationId xmlns:p14="http://schemas.microsoft.com/office/powerpoint/2010/main" val="388064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2"/>
                    </p:tgtEl>
                  </p:cond>
                </p:stCondLst>
                <p:endSync evt="end" delay="0">
                  <p:rtn val="all"/>
                </p:endSync>
                <p:childTnLst>
                  <p:par>
                    <p:cTn id="15" fill="hold">
                      <p:stCondLst>
                        <p:cond delay="0"/>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2"/>
                                        </p:tgtEl>
                                      </p:cBhvr>
                                    </p:animEffect>
                                    <p:animScale>
                                      <p:cBhvr>
                                        <p:cTn id="19" dur="250" autoRev="1" fill="hold"/>
                                        <p:tgtEl>
                                          <p:spTgt spid="2"/>
                                        </p:tgtEl>
                                      </p:cBhvr>
                                      <p:by x="105000" y="105000"/>
                                    </p:animScale>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2"/>
                  </p:tgtEl>
                </p:cond>
              </p:nextCondLst>
            </p:seq>
            <p:seq concurrent="1" nextAc="seek">
              <p:cTn id="25" restart="whenNotActive" fill="hold" evtFilter="cancelBubble" nodeType="interactiveSeq">
                <p:stCondLst>
                  <p:cond evt="onClick" delay="0">
                    <p:tgtEl>
                      <p:spTgt spid="3"/>
                    </p:tgtEl>
                  </p:cond>
                </p:stCondLst>
                <p:endSync evt="end" delay="0">
                  <p:rtn val="all"/>
                </p:endSync>
                <p:childTnLst>
                  <p:par>
                    <p:cTn id="26" fill="hold">
                      <p:stCondLst>
                        <p:cond delay="0"/>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2000"/>
                                        <p:tgtEl>
                                          <p:spTgt spid="9"/>
                                        </p:tgtEl>
                                      </p:cBhvr>
                                    </p:animEffect>
                                  </p:childTnLst>
                                </p:cTn>
                              </p:par>
                            </p:childTnLst>
                          </p:cTn>
                        </p:par>
                      </p:childTnLst>
                    </p:cTn>
                  </p:par>
                </p:childTnLst>
              </p:cTn>
              <p:nextCondLst>
                <p:cond evt="onClick" delay="0">
                  <p:tgtEl>
                    <p:spTgt spid="3"/>
                  </p:tgtEl>
                </p:cond>
              </p:nextCondLst>
            </p:seq>
          </p:childTnLst>
        </p:cTn>
      </p:par>
    </p:tnLst>
    <p:bldLst>
      <p:bldP spid="2" grpId="0" animBg="1"/>
      <p:bldP spid="6" grpId="0" animBg="1"/>
      <p:bldP spid="7" grpId="0" animBg="1"/>
      <p:bldP spid="9"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69813cc4b85e962cda71ba382d7b3a7d5a9d484"/>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482</TotalTime>
  <Words>429</Words>
  <Application>Microsoft Office PowerPoint</Application>
  <PresentationFormat>Широкоэкранный</PresentationFormat>
  <Paragraphs>70</Paragraphs>
  <Slides>11</Slides>
  <Notes>0</Notes>
  <HiddenSlides>1</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Monotype Corsiva</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Федотова</dc:creator>
  <cp:lastModifiedBy>Ирина Федотова</cp:lastModifiedBy>
  <cp:revision>61</cp:revision>
  <dcterms:created xsi:type="dcterms:W3CDTF">2014-07-19T11:18:25Z</dcterms:created>
  <dcterms:modified xsi:type="dcterms:W3CDTF">2014-07-20T09:24:51Z</dcterms:modified>
</cp:coreProperties>
</file>