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9" r:id="rId2"/>
    <p:sldId id="256" r:id="rId3"/>
    <p:sldId id="278"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CC"/>
    <a:srgbClr val="CC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0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31.10.2010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B106E36-FD25-4E2D-B0AA-010F637433A0}" type="datetimeFigureOut">
              <a:rPr lang="ru-RU" smtClean="0"/>
              <a:pPr/>
              <a:t>31.10.2010</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cover/>
  </p:transition>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1857356" y="2285992"/>
            <a:ext cx="5429288" cy="101566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ru-RU" sz="6000" b="1" i="1" dirty="0" err="1" smtClean="0">
                <a:solidFill>
                  <a:srgbClr val="0070C0"/>
                </a:solidFill>
                <a:latin typeface="Mistral" pitchFamily="66" charset="0"/>
              </a:rPr>
              <a:t>Стретчинг</a:t>
            </a:r>
            <a:r>
              <a:rPr lang="ru-RU" sz="6000" b="1" i="1" dirty="0" smtClean="0">
                <a:solidFill>
                  <a:srgbClr val="0070C0"/>
                </a:solidFill>
                <a:latin typeface="Mistral" pitchFamily="66" charset="0"/>
              </a:rPr>
              <a:t> в школе </a:t>
            </a:r>
            <a:endParaRPr lang="ru-RU" sz="6000" b="1" i="1" dirty="0">
              <a:solidFill>
                <a:srgbClr val="0070C0"/>
              </a:solidFill>
              <a:latin typeface="Mistral" pitchFamily="66" charset="0"/>
            </a:endParaRPr>
          </a:p>
        </p:txBody>
      </p:sp>
      <p:sp>
        <p:nvSpPr>
          <p:cNvPr id="4" name="TextBox 3"/>
          <p:cNvSpPr txBox="1"/>
          <p:nvPr/>
        </p:nvSpPr>
        <p:spPr>
          <a:xfrm>
            <a:off x="2279307" y="740615"/>
            <a:ext cx="6078907" cy="830997"/>
          </a:xfrm>
          <a:prstGeom prst="rect">
            <a:avLst/>
          </a:prstGeom>
          <a:solidFill>
            <a:srgbClr val="99FFCC">
              <a:alpha val="4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pPr algn="ctr"/>
            <a:endParaRPr lang="ru-RU" sz="800" b="1" dirty="0" smtClean="0">
              <a:solidFill>
                <a:schemeClr val="accent4"/>
              </a:solidFill>
            </a:endParaRPr>
          </a:p>
          <a:p>
            <a:pPr algn="ctr"/>
            <a:r>
              <a:rPr lang="ru-RU" sz="1600" b="1" dirty="0" smtClean="0">
                <a:solidFill>
                  <a:schemeClr val="accent4"/>
                </a:solidFill>
              </a:rPr>
              <a:t>Современные технологии </a:t>
            </a:r>
          </a:p>
          <a:p>
            <a:pPr algn="ctr"/>
            <a:r>
              <a:rPr lang="ru-RU" sz="1600" b="1" dirty="0" smtClean="0">
                <a:solidFill>
                  <a:schemeClr val="accent4"/>
                </a:solidFill>
              </a:rPr>
              <a:t>физкультурно-оздоровительной направленности</a:t>
            </a:r>
          </a:p>
          <a:p>
            <a:pPr marL="342900" indent="-342900" algn="ctr"/>
            <a:endParaRPr lang="ru-RU" sz="800" b="1" i="1" dirty="0">
              <a:solidFill>
                <a:srgbClr val="C00000"/>
              </a:solidFill>
            </a:endParaRPr>
          </a:p>
        </p:txBody>
      </p:sp>
      <p:sp>
        <p:nvSpPr>
          <p:cNvPr id="5" name="TextBox 4"/>
          <p:cNvSpPr txBox="1"/>
          <p:nvPr/>
        </p:nvSpPr>
        <p:spPr>
          <a:xfrm>
            <a:off x="785786" y="4500570"/>
            <a:ext cx="7678705" cy="92333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b="1" spc="50" dirty="0" smtClean="0">
                <a:ln w="11430"/>
                <a:solidFill>
                  <a:srgbClr val="0070C0"/>
                </a:solidFill>
              </a:rPr>
              <a:t>Автор-составитель: Морозов Валерий Павлович –</a:t>
            </a:r>
          </a:p>
          <a:p>
            <a:pPr algn="ctr"/>
            <a:r>
              <a:rPr lang="ru-RU" b="1" spc="50" dirty="0" smtClean="0">
                <a:ln w="11430"/>
                <a:solidFill>
                  <a:srgbClr val="0070C0"/>
                </a:solidFill>
              </a:rPr>
              <a:t> учитель физической культуры МОУ </a:t>
            </a:r>
            <a:r>
              <a:rPr lang="ru-RU" b="1" spc="50" dirty="0" err="1" smtClean="0">
                <a:ln w="11430"/>
                <a:solidFill>
                  <a:srgbClr val="0070C0"/>
                </a:solidFill>
              </a:rPr>
              <a:t>Асаковской</a:t>
            </a:r>
            <a:r>
              <a:rPr lang="ru-RU" b="1" spc="50" dirty="0" smtClean="0">
                <a:ln w="11430"/>
                <a:solidFill>
                  <a:srgbClr val="0070C0"/>
                </a:solidFill>
              </a:rPr>
              <a:t> </a:t>
            </a:r>
            <a:r>
              <a:rPr lang="ru-RU" b="1" spc="50" dirty="0" err="1" smtClean="0">
                <a:ln w="11430"/>
                <a:solidFill>
                  <a:srgbClr val="0070C0"/>
                </a:solidFill>
              </a:rPr>
              <a:t>сош</a:t>
            </a:r>
            <a:r>
              <a:rPr lang="ru-RU" b="1" spc="50" dirty="0" smtClean="0">
                <a:ln w="11430"/>
                <a:solidFill>
                  <a:srgbClr val="0070C0"/>
                </a:solidFill>
              </a:rPr>
              <a:t> </a:t>
            </a:r>
          </a:p>
          <a:p>
            <a:pPr algn="ctr"/>
            <a:r>
              <a:rPr lang="ru-RU" b="1" spc="50" dirty="0" smtClean="0">
                <a:ln w="11430"/>
                <a:solidFill>
                  <a:srgbClr val="0070C0"/>
                </a:solidFill>
              </a:rPr>
              <a:t>Одинцовского района Московской области</a:t>
            </a:r>
            <a:endParaRPr lang="ru-RU" b="1" spc="50" dirty="0">
              <a:ln w="11430"/>
              <a:solidFill>
                <a:srgbClr val="0070C0"/>
              </a:solidFill>
            </a:endParaRPr>
          </a:p>
        </p:txBody>
      </p:sp>
      <p:pic>
        <p:nvPicPr>
          <p:cNvPr id="6" name="Рисунок 5" descr="146_4623 коп.jpg"/>
          <p:cNvPicPr>
            <a:picLocks noChangeAspect="1"/>
          </p:cNvPicPr>
          <p:nvPr/>
        </p:nvPicPr>
        <p:blipFill>
          <a:blip r:embed="rId3"/>
          <a:stretch>
            <a:fillRect/>
          </a:stretch>
        </p:blipFill>
        <p:spPr>
          <a:xfrm>
            <a:off x="642910" y="642918"/>
            <a:ext cx="1236061" cy="1000132"/>
          </a:xfrm>
          <a:prstGeom prst="rect">
            <a:avLst/>
          </a:prstGeom>
        </p:spPr>
      </p:pic>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5" name="Рисунок 4" descr="21.10.10-012.jpg"/>
          <p:cNvPicPr>
            <a:picLocks noChangeAspect="1"/>
          </p:cNvPicPr>
          <p:nvPr/>
        </p:nvPicPr>
        <p:blipFill>
          <a:blip r:embed="rId3"/>
          <a:stretch>
            <a:fillRect/>
          </a:stretch>
        </p:blipFill>
        <p:spPr>
          <a:xfrm>
            <a:off x="5143504" y="2500306"/>
            <a:ext cx="3356543" cy="2928958"/>
          </a:xfrm>
          <a:prstGeom prst="rect">
            <a:avLst/>
          </a:prstGeom>
          <a:ln>
            <a:noFill/>
          </a:ln>
          <a:effectLst>
            <a:outerShdw blurRad="190500" algn="tl" rotWithShape="0">
              <a:srgbClr val="000000">
                <a:alpha val="70000"/>
              </a:srgbClr>
            </a:outerShdw>
          </a:effectLst>
        </p:spPr>
      </p:pic>
      <p:sp>
        <p:nvSpPr>
          <p:cNvPr id="6" name="Стрелка вниз 5"/>
          <p:cNvSpPr/>
          <p:nvPr/>
        </p:nvSpPr>
        <p:spPr>
          <a:xfrm>
            <a:off x="6929454" y="3357562"/>
            <a:ext cx="45719" cy="3571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714348" y="2100759"/>
            <a:ext cx="3929090" cy="3754874"/>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Расставив выпрямленные ноги на ширину плеч и наклонив корпус под прямым углом, положить выпрямленные руки на рейку гимнастической стенки. Опускать верхнюю часть тела, пока не наступит желаемое растягивание. Дыхание спокойное. Чем выше исходное положение рук, тем больше эффективность растяжения. Удерживать принятую позу 10-20 с, затем вернуться в и.п. Выполнить упражнение 8-10 раз с отдыхом между повторениями 5-10 с.</a:t>
            </a:r>
          </a:p>
          <a:p>
            <a:endParaRPr lang="ru-RU" sz="1400" b="1" dirty="0"/>
          </a:p>
        </p:txBody>
      </p:sp>
      <p:sp>
        <p:nvSpPr>
          <p:cNvPr id="8" name="Прямоугольник 7"/>
          <p:cNvSpPr/>
          <p:nvPr/>
        </p:nvSpPr>
        <p:spPr>
          <a:xfrm>
            <a:off x="2286016" y="1142984"/>
            <a:ext cx="4572000" cy="584775"/>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spAutoFit/>
          </a:bodyPr>
          <a:lstStyle/>
          <a:p>
            <a:pPr algn="ctr"/>
            <a:r>
              <a:rPr lang="ru-RU" sz="1600" b="1" dirty="0" smtClean="0">
                <a:solidFill>
                  <a:srgbClr val="C00000"/>
                </a:solidFill>
              </a:rPr>
              <a:t>5. Растягивание мышц – сгибателей предплечья, плеча, мышц груди.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14.jpg"/>
          <p:cNvPicPr>
            <a:picLocks noChangeAspect="1"/>
          </p:cNvPicPr>
          <p:nvPr/>
        </p:nvPicPr>
        <p:blipFill>
          <a:blip r:embed="rId3"/>
          <a:stretch>
            <a:fillRect/>
          </a:stretch>
        </p:blipFill>
        <p:spPr>
          <a:xfrm>
            <a:off x="5214942" y="2157561"/>
            <a:ext cx="3195641" cy="3986083"/>
          </a:xfrm>
          <a:prstGeom prst="rect">
            <a:avLst/>
          </a:prstGeom>
          <a:ln>
            <a:noFill/>
          </a:ln>
          <a:effectLst>
            <a:outerShdw blurRad="190500" algn="tl" rotWithShape="0">
              <a:srgbClr val="000000">
                <a:alpha val="70000"/>
              </a:srgbClr>
            </a:outerShdw>
          </a:effectLst>
        </p:spPr>
      </p:pic>
      <p:sp>
        <p:nvSpPr>
          <p:cNvPr id="5" name="Стрелка вниз 4"/>
          <p:cNvSpPr/>
          <p:nvPr/>
        </p:nvSpPr>
        <p:spPr>
          <a:xfrm>
            <a:off x="7143768" y="4143380"/>
            <a:ext cx="45719" cy="3571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право 6"/>
          <p:cNvSpPr/>
          <p:nvPr/>
        </p:nvSpPr>
        <p:spPr>
          <a:xfrm rot="1225824">
            <a:off x="7497704" y="2346897"/>
            <a:ext cx="357190"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714348" y="2462467"/>
            <a:ext cx="4071966" cy="3108543"/>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Основная стойка. Прямую ногу, мышцы которой предстоит растягивать, положить на рейку гимнастической стенки, а опорную ногу выпрямить; руки поднять вверх. Наклонить верхнюю часть тела в сторону растягиваемой ноги и удерживать позу 20-30 с. Вернуться в и.п. и отдохнуть 5-10 с. Повторить упражнение, поменяв положение ног. Выполнить 6-8 раз на каждую ногу.</a:t>
            </a:r>
          </a:p>
          <a:p>
            <a:endParaRPr lang="ru-RU" sz="1400" b="1" dirty="0"/>
          </a:p>
        </p:txBody>
      </p:sp>
      <p:sp>
        <p:nvSpPr>
          <p:cNvPr id="8" name="Прямоугольник 7"/>
          <p:cNvSpPr/>
          <p:nvPr/>
        </p:nvSpPr>
        <p:spPr>
          <a:xfrm>
            <a:off x="2214578" y="1233058"/>
            <a:ext cx="4714876" cy="338554"/>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6. Растягивание мышц плеча и бедра.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15.jpg"/>
          <p:cNvPicPr>
            <a:picLocks noChangeAspect="1"/>
          </p:cNvPicPr>
          <p:nvPr/>
        </p:nvPicPr>
        <p:blipFill>
          <a:blip r:embed="rId3"/>
          <a:stretch>
            <a:fillRect/>
          </a:stretch>
        </p:blipFill>
        <p:spPr>
          <a:xfrm>
            <a:off x="714348" y="2136553"/>
            <a:ext cx="3071834" cy="3864215"/>
          </a:xfrm>
          <a:prstGeom prst="rect">
            <a:avLst/>
          </a:prstGeom>
          <a:ln>
            <a:noFill/>
          </a:ln>
          <a:effectLst>
            <a:outerShdw blurRad="190500" algn="tl" rotWithShape="0">
              <a:srgbClr val="000000">
                <a:alpha val="70000"/>
              </a:srgbClr>
            </a:outerShdw>
          </a:effectLst>
        </p:spPr>
      </p:pic>
      <p:sp>
        <p:nvSpPr>
          <p:cNvPr id="5" name="TextBox 4"/>
          <p:cNvSpPr txBox="1"/>
          <p:nvPr/>
        </p:nvSpPr>
        <p:spPr>
          <a:xfrm>
            <a:off x="4286248" y="2608732"/>
            <a:ext cx="4071966" cy="2677656"/>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Стоя, ноги на ширине плеч, медленно наклониться вперед, руки свободно опустить или коснуться ладонями пола. Колени слегка согнуть, затем выпрямить. Следить, чтобы дыхание было спокойным. Удерживая позу 20-30 с, вернуться в и.п. Выполнить упражнение 6-8 раз с перерывами по 10-15 с.</a:t>
            </a:r>
          </a:p>
          <a:p>
            <a:endParaRPr lang="ru-RU" sz="1400" b="1" dirty="0"/>
          </a:p>
        </p:txBody>
      </p:sp>
      <p:sp>
        <p:nvSpPr>
          <p:cNvPr id="6" name="Прямоугольник 5"/>
          <p:cNvSpPr/>
          <p:nvPr/>
        </p:nvSpPr>
        <p:spPr>
          <a:xfrm>
            <a:off x="2285984" y="1214422"/>
            <a:ext cx="4572000" cy="584775"/>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spAutoFit/>
          </a:bodyPr>
          <a:lstStyle/>
          <a:p>
            <a:pPr algn="ctr"/>
            <a:r>
              <a:rPr lang="ru-RU" sz="1600" b="1" dirty="0" smtClean="0">
                <a:solidFill>
                  <a:srgbClr val="C00000"/>
                </a:solidFill>
              </a:rPr>
              <a:t>7. Растягивание мышц-разгибателей туловища и бедра.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5" name="Рисунок 4" descr="21.10.10-017.jpg"/>
          <p:cNvPicPr>
            <a:picLocks noChangeAspect="1"/>
          </p:cNvPicPr>
          <p:nvPr/>
        </p:nvPicPr>
        <p:blipFill>
          <a:blip r:embed="rId3"/>
          <a:stretch>
            <a:fillRect/>
          </a:stretch>
        </p:blipFill>
        <p:spPr>
          <a:xfrm>
            <a:off x="5335386" y="2447940"/>
            <a:ext cx="3003760" cy="3481390"/>
          </a:xfrm>
          <a:prstGeom prst="rect">
            <a:avLst/>
          </a:prstGeom>
          <a:ln>
            <a:noFill/>
          </a:ln>
          <a:effectLst>
            <a:outerShdw blurRad="190500" algn="tl" rotWithShape="0">
              <a:srgbClr val="000000">
                <a:alpha val="70000"/>
              </a:srgbClr>
            </a:outerShdw>
          </a:effectLst>
        </p:spPr>
      </p:pic>
      <p:sp>
        <p:nvSpPr>
          <p:cNvPr id="4" name="TextBox 3"/>
          <p:cNvSpPr txBox="1"/>
          <p:nvPr/>
        </p:nvSpPr>
        <p:spPr>
          <a:xfrm>
            <a:off x="785786" y="2606473"/>
            <a:ext cx="4071966" cy="2893100"/>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Наклониться вперед, стопы ног на одной линии, кистями рук обхватить голень впереди стоящей ноги. Пытаться дотянуться кончиком носа до колена; удерживать положение 20-30 с. Затем принять основную стойку и после отдыха 10-20 с поменять положение ног. Выполнить упражнение 3-5 раз на каждую ногу.</a:t>
            </a:r>
          </a:p>
          <a:p>
            <a:endParaRPr lang="ru-RU" sz="1400" b="1" dirty="0"/>
          </a:p>
        </p:txBody>
      </p:sp>
      <p:sp>
        <p:nvSpPr>
          <p:cNvPr id="6" name="Прямоугольник 5"/>
          <p:cNvSpPr/>
          <p:nvPr/>
        </p:nvSpPr>
        <p:spPr>
          <a:xfrm>
            <a:off x="2285984" y="1214422"/>
            <a:ext cx="4572000" cy="584775"/>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spAutoFit/>
          </a:bodyPr>
          <a:lstStyle/>
          <a:p>
            <a:pPr algn="ctr"/>
            <a:r>
              <a:rPr lang="ru-RU" sz="1600" b="1" dirty="0" smtClean="0">
                <a:solidFill>
                  <a:srgbClr val="C00000"/>
                </a:solidFill>
              </a:rPr>
              <a:t>8. Растягивание мышц-разгибателей туловища и бедра.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19.jpg"/>
          <p:cNvPicPr>
            <a:picLocks noChangeAspect="1"/>
          </p:cNvPicPr>
          <p:nvPr/>
        </p:nvPicPr>
        <p:blipFill>
          <a:blip r:embed="rId3"/>
          <a:stretch>
            <a:fillRect/>
          </a:stretch>
        </p:blipFill>
        <p:spPr>
          <a:xfrm>
            <a:off x="5204476" y="2643182"/>
            <a:ext cx="3258410" cy="3143272"/>
          </a:xfrm>
          <a:prstGeom prst="rect">
            <a:avLst/>
          </a:prstGeom>
          <a:ln>
            <a:noFill/>
          </a:ln>
          <a:effectLst>
            <a:outerShdw blurRad="190500" algn="tl" rotWithShape="0">
              <a:srgbClr val="000000">
                <a:alpha val="70000"/>
              </a:srgbClr>
            </a:outerShdw>
          </a:effectLst>
        </p:spPr>
      </p:pic>
      <p:sp>
        <p:nvSpPr>
          <p:cNvPr id="5" name="Стрелка вниз 4"/>
          <p:cNvSpPr/>
          <p:nvPr/>
        </p:nvSpPr>
        <p:spPr>
          <a:xfrm>
            <a:off x="7215206" y="4500570"/>
            <a:ext cx="45719" cy="28575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лево 5"/>
          <p:cNvSpPr/>
          <p:nvPr/>
        </p:nvSpPr>
        <p:spPr>
          <a:xfrm>
            <a:off x="5500694" y="4812041"/>
            <a:ext cx="357190" cy="45719"/>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785786" y="2071678"/>
            <a:ext cx="4071966" cy="3323987"/>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Стоя спиной к гимнастической стенке, отвести назад одну ногу, зацепиться стопой за рейку гимнастической стенки. Активно вывести таз вперед. Удерживать эту позу 20-30 с. Более интенсивное растягивание возможно при сгибании опорной ноги. После  выполнения упражнения вернуться в и.п., отдохнуть 10-15 с и повторить его, поменяв положение ног. Выполнить 5-7 раз на каждую ногу.</a:t>
            </a:r>
          </a:p>
          <a:p>
            <a:endParaRPr lang="ru-RU" sz="1400" b="1" dirty="0"/>
          </a:p>
        </p:txBody>
      </p:sp>
      <p:sp>
        <p:nvSpPr>
          <p:cNvPr id="8" name="Прямоугольник 7"/>
          <p:cNvSpPr/>
          <p:nvPr/>
        </p:nvSpPr>
        <p:spPr>
          <a:xfrm>
            <a:off x="1928794" y="1285860"/>
            <a:ext cx="5286412" cy="338554"/>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9. Растягивание мышц-сгибателей бедра.</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21.jpg"/>
          <p:cNvPicPr>
            <a:picLocks noChangeAspect="1"/>
          </p:cNvPicPr>
          <p:nvPr/>
        </p:nvPicPr>
        <p:blipFill>
          <a:blip r:embed="rId3"/>
          <a:stretch>
            <a:fillRect/>
          </a:stretch>
        </p:blipFill>
        <p:spPr>
          <a:xfrm>
            <a:off x="714348" y="2357430"/>
            <a:ext cx="3047792" cy="3643338"/>
          </a:xfrm>
          <a:prstGeom prst="rect">
            <a:avLst/>
          </a:prstGeom>
          <a:ln>
            <a:noFill/>
          </a:ln>
          <a:effectLst>
            <a:outerShdw blurRad="190500" algn="tl" rotWithShape="0">
              <a:srgbClr val="000000">
                <a:alpha val="70000"/>
              </a:srgbClr>
            </a:outerShdw>
          </a:effectLst>
        </p:spPr>
      </p:pic>
      <p:sp>
        <p:nvSpPr>
          <p:cNvPr id="5" name="TextBox 4"/>
          <p:cNvSpPr txBox="1"/>
          <p:nvPr/>
        </p:nvSpPr>
        <p:spPr>
          <a:xfrm>
            <a:off x="4214810" y="2753867"/>
            <a:ext cx="4071966" cy="2246769"/>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Лежа на спине, согнуть ноги в коленях, ступни параллельны, ладонями упереться в пол за головой, выполнить «мостик» и удерживать это положение 20-30 с. Следить за дыханием. Вернуться в и. п. и отдохнуть 15-20 с. Выполнить упражнение 5-6 раз.</a:t>
            </a:r>
          </a:p>
          <a:p>
            <a:endParaRPr lang="ru-RU" sz="1400" b="1" dirty="0"/>
          </a:p>
        </p:txBody>
      </p:sp>
      <p:sp>
        <p:nvSpPr>
          <p:cNvPr id="6" name="Прямоугольник 5"/>
          <p:cNvSpPr/>
          <p:nvPr/>
        </p:nvSpPr>
        <p:spPr>
          <a:xfrm>
            <a:off x="1785918" y="1142984"/>
            <a:ext cx="5643602" cy="830997"/>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10. Растягивание мышц-разгибателей плеча, грудных мышц, мышц брюшного пресса, сгибателей бедра.</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22.jpg"/>
          <p:cNvPicPr>
            <a:picLocks noChangeAspect="1"/>
          </p:cNvPicPr>
          <p:nvPr/>
        </p:nvPicPr>
        <p:blipFill>
          <a:blip r:embed="rId3"/>
          <a:stretch>
            <a:fillRect/>
          </a:stretch>
        </p:blipFill>
        <p:spPr>
          <a:xfrm>
            <a:off x="527342" y="1871670"/>
            <a:ext cx="3370398" cy="2343148"/>
          </a:xfrm>
          <a:prstGeom prst="rect">
            <a:avLst/>
          </a:prstGeom>
          <a:ln>
            <a:noFill/>
          </a:ln>
          <a:effectLst>
            <a:outerShdw blurRad="190500" algn="tl" rotWithShape="0">
              <a:srgbClr val="000000">
                <a:alpha val="70000"/>
              </a:srgbClr>
            </a:outerShdw>
          </a:effectLst>
        </p:spPr>
      </p:pic>
      <p:pic>
        <p:nvPicPr>
          <p:cNvPr id="5" name="Рисунок 4" descr="21.10.10-023.jpg"/>
          <p:cNvPicPr>
            <a:picLocks noChangeAspect="1"/>
          </p:cNvPicPr>
          <p:nvPr/>
        </p:nvPicPr>
        <p:blipFill>
          <a:blip r:embed="rId4"/>
          <a:stretch>
            <a:fillRect/>
          </a:stretch>
        </p:blipFill>
        <p:spPr>
          <a:xfrm>
            <a:off x="513079" y="4405561"/>
            <a:ext cx="3344541" cy="1952397"/>
          </a:xfrm>
          <a:prstGeom prst="rect">
            <a:avLst/>
          </a:prstGeom>
          <a:ln>
            <a:noFill/>
          </a:ln>
          <a:effectLst>
            <a:outerShdw blurRad="190500" algn="tl" rotWithShape="0">
              <a:srgbClr val="000000">
                <a:alpha val="70000"/>
              </a:srgbClr>
            </a:outerShdw>
          </a:effectLst>
        </p:spPr>
      </p:pic>
      <p:sp>
        <p:nvSpPr>
          <p:cNvPr id="6" name="TextBox 5"/>
          <p:cNvSpPr txBox="1"/>
          <p:nvPr/>
        </p:nvSpPr>
        <p:spPr>
          <a:xfrm>
            <a:off x="4071934" y="1833643"/>
            <a:ext cx="4500594" cy="4524315"/>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800" b="1" dirty="0" smtClean="0"/>
          </a:p>
          <a:p>
            <a:pPr marL="108000"/>
            <a:r>
              <a:rPr lang="ru-RU" sz="1400" b="1" dirty="0" smtClean="0"/>
              <a:t>Сидя; одна нога впереди, выпрямлена, стопа в вертикальном положении; другую ногу согнуть в коленном суставе и стопу подвести к ягодицам. Туловище держать прямо. Определенное растяжение мышц уже есть в этой позиции. Выведением таза вперед растягивание усиливается. Позже (при большей гибкости) можно усложнить упражнение: наклониться к вытянутой ноге, коснуться руками стоп, устремив взгляд вперед; следить, чтобы дыхание было спокойным. Растягивание может быть существенно усилено, если обхватить обеими руками ступню выпрямленной ноги и прижать верхнюю часть тела к ноге, голову опустить; следить за дыханием. Каждая поза удерживается 20-30 с, отдых 5-10 с. Выполнять 3-4 раза на каждую ногу.</a:t>
            </a:r>
          </a:p>
        </p:txBody>
      </p:sp>
      <p:sp>
        <p:nvSpPr>
          <p:cNvPr id="7" name="Прямоугольник 6"/>
          <p:cNvSpPr/>
          <p:nvPr/>
        </p:nvSpPr>
        <p:spPr>
          <a:xfrm>
            <a:off x="2143108" y="1129713"/>
            <a:ext cx="4929222" cy="584775"/>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11. Растягивание мышц бедра и мышц, разгибающих туловище.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26.jpg"/>
          <p:cNvPicPr>
            <a:picLocks noChangeAspect="1"/>
          </p:cNvPicPr>
          <p:nvPr/>
        </p:nvPicPr>
        <p:blipFill>
          <a:blip r:embed="rId3"/>
          <a:stretch>
            <a:fillRect/>
          </a:stretch>
        </p:blipFill>
        <p:spPr>
          <a:xfrm>
            <a:off x="642910" y="2115016"/>
            <a:ext cx="3351281" cy="3885752"/>
          </a:xfrm>
          <a:prstGeom prst="rect">
            <a:avLst/>
          </a:prstGeom>
          <a:ln>
            <a:noFill/>
          </a:ln>
          <a:effectLst>
            <a:outerShdw blurRad="190500" algn="tl" rotWithShape="0">
              <a:srgbClr val="000000">
                <a:alpha val="70000"/>
              </a:srgbClr>
            </a:outerShdw>
          </a:effectLst>
        </p:spPr>
      </p:pic>
      <p:sp>
        <p:nvSpPr>
          <p:cNvPr id="5" name="Стрелка вправо 4"/>
          <p:cNvSpPr/>
          <p:nvPr/>
        </p:nvSpPr>
        <p:spPr>
          <a:xfrm>
            <a:off x="1357290" y="3883347"/>
            <a:ext cx="428628"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357686" y="2392159"/>
            <a:ext cx="4071966" cy="3108543"/>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Основная стойка. Сделать широкий выпад вперед на левую ногу. Согнуть правую ногу в коленном суставе и ухватить ее за стопу левой рукой, правой рукой касаться пола. При выпрямленном тазобедренном суставе подводить ступню согнутой ноги к ягодицам. Удерживать положение 15-25 с. Вернуться в и. п. Выполнить упражнение 5-7 раз с отдыхом по 10-15 с.</a:t>
            </a:r>
          </a:p>
          <a:p>
            <a:endParaRPr lang="ru-RU" sz="1400" b="1" dirty="0"/>
          </a:p>
        </p:txBody>
      </p:sp>
      <p:sp>
        <p:nvSpPr>
          <p:cNvPr id="7" name="Прямоугольник 6"/>
          <p:cNvSpPr/>
          <p:nvPr/>
        </p:nvSpPr>
        <p:spPr>
          <a:xfrm>
            <a:off x="2214546" y="1142984"/>
            <a:ext cx="4714908" cy="584775"/>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12. Растягивание мышц-сгибателей бедра, разгибателей голени и стопы.</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28.jpg"/>
          <p:cNvPicPr>
            <a:picLocks noChangeAspect="1"/>
          </p:cNvPicPr>
          <p:nvPr/>
        </p:nvPicPr>
        <p:blipFill>
          <a:blip r:embed="rId3"/>
          <a:stretch>
            <a:fillRect/>
          </a:stretch>
        </p:blipFill>
        <p:spPr>
          <a:xfrm>
            <a:off x="571472" y="2615082"/>
            <a:ext cx="3559238" cy="3171372"/>
          </a:xfrm>
          <a:prstGeom prst="rect">
            <a:avLst/>
          </a:prstGeom>
          <a:ln>
            <a:noFill/>
          </a:ln>
          <a:effectLst>
            <a:outerShdw blurRad="190500" algn="tl" rotWithShape="0">
              <a:srgbClr val="000000">
                <a:alpha val="70000"/>
              </a:srgbClr>
            </a:outerShdw>
          </a:effectLst>
        </p:spPr>
      </p:pic>
      <p:sp>
        <p:nvSpPr>
          <p:cNvPr id="5" name="Стрелка вправо 4"/>
          <p:cNvSpPr/>
          <p:nvPr/>
        </p:nvSpPr>
        <p:spPr>
          <a:xfrm rot="19040096">
            <a:off x="3387760" y="3172650"/>
            <a:ext cx="428628"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429124" y="2823046"/>
            <a:ext cx="4071966" cy="2677656"/>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Стоя на коленях, разведенных на ширину плеч, развернуть одну ногу так, чтобы стопа касалась колена другой ноги. Отвести верхнюю часть тела назад и упереться в пол выпрямленными руками. Прогнуться, держаться в этой позе 20-30 с, вернуться в и. п. Выполнить упражнение 6-8 раз с отдыхом по 5-10 с.</a:t>
            </a:r>
          </a:p>
          <a:p>
            <a:endParaRPr lang="ru-RU" sz="1400" b="1" dirty="0"/>
          </a:p>
        </p:txBody>
      </p:sp>
      <p:sp>
        <p:nvSpPr>
          <p:cNvPr id="7" name="Прямоугольник 6"/>
          <p:cNvSpPr/>
          <p:nvPr/>
        </p:nvSpPr>
        <p:spPr>
          <a:xfrm>
            <a:off x="1500166" y="1142984"/>
            <a:ext cx="6215106" cy="830997"/>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13. Растягивание мышц, сгибающих и приводящих бедро, мышц средней стенки живота, а также грудных мышц.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29.jpg"/>
          <p:cNvPicPr>
            <a:picLocks noChangeAspect="1"/>
          </p:cNvPicPr>
          <p:nvPr/>
        </p:nvPicPr>
        <p:blipFill>
          <a:blip r:embed="rId3"/>
          <a:stretch>
            <a:fillRect/>
          </a:stretch>
        </p:blipFill>
        <p:spPr>
          <a:xfrm>
            <a:off x="932970" y="2214554"/>
            <a:ext cx="2281708" cy="4000528"/>
          </a:xfrm>
          <a:prstGeom prst="rect">
            <a:avLst/>
          </a:prstGeom>
          <a:ln>
            <a:noFill/>
          </a:ln>
          <a:effectLst>
            <a:outerShdw blurRad="190500" algn="tl" rotWithShape="0">
              <a:srgbClr val="000000">
                <a:alpha val="70000"/>
              </a:srgbClr>
            </a:outerShdw>
          </a:effectLst>
        </p:spPr>
      </p:pic>
      <p:sp>
        <p:nvSpPr>
          <p:cNvPr id="5" name="TextBox 4"/>
          <p:cNvSpPr txBox="1"/>
          <p:nvPr/>
        </p:nvSpPr>
        <p:spPr>
          <a:xfrm>
            <a:off x="4143372" y="2682429"/>
            <a:ext cx="3714776" cy="2246769"/>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Основная стойка, спина прямая. Сесть на пятки, колени удерживать вместе, стопы развернуть вовнутрь. Сидеть в такой позе 20-30 с, затем вернуться в и. п. Выполнить упражнение 7-9 раз с отдыхом по 5-10 с.</a:t>
            </a:r>
          </a:p>
          <a:p>
            <a:endParaRPr lang="ru-RU" sz="1400" b="1" dirty="0"/>
          </a:p>
        </p:txBody>
      </p:sp>
      <p:sp>
        <p:nvSpPr>
          <p:cNvPr id="6" name="Прямоугольник 5"/>
          <p:cNvSpPr/>
          <p:nvPr/>
        </p:nvSpPr>
        <p:spPr>
          <a:xfrm>
            <a:off x="1857356" y="1214422"/>
            <a:ext cx="5429288" cy="584775"/>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14. Растягивание мышц-сгибателей бедра, разгибателей голени и стопы.</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1857356" y="357166"/>
            <a:ext cx="5429288" cy="101566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ru-RU" sz="6000" b="1" i="1" dirty="0" err="1" smtClean="0">
                <a:solidFill>
                  <a:schemeClr val="accent4"/>
                </a:solidFill>
                <a:latin typeface="Mistral" pitchFamily="66" charset="0"/>
              </a:rPr>
              <a:t>Стретчинг</a:t>
            </a:r>
            <a:r>
              <a:rPr lang="ru-RU" sz="6000" b="1" i="1" dirty="0" smtClean="0">
                <a:solidFill>
                  <a:schemeClr val="accent4"/>
                </a:solidFill>
                <a:latin typeface="Mistral" pitchFamily="66" charset="0"/>
              </a:rPr>
              <a:t> в школе </a:t>
            </a:r>
            <a:endParaRPr lang="ru-RU" sz="6000" b="1" i="1" dirty="0">
              <a:solidFill>
                <a:schemeClr val="accent4"/>
              </a:solidFill>
              <a:latin typeface="Mistral" pitchFamily="66" charset="0"/>
            </a:endParaRPr>
          </a:p>
        </p:txBody>
      </p:sp>
      <p:sp>
        <p:nvSpPr>
          <p:cNvPr id="4" name="TextBox 3"/>
          <p:cNvSpPr txBox="1"/>
          <p:nvPr/>
        </p:nvSpPr>
        <p:spPr>
          <a:xfrm>
            <a:off x="642910" y="1643050"/>
            <a:ext cx="7801909" cy="4401205"/>
          </a:xfrm>
          <a:prstGeom prst="rect">
            <a:avLst/>
          </a:prstGeom>
          <a:solidFill>
            <a:srgbClr val="99FFCC">
              <a:alpha val="4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endParaRPr lang="ru-RU" sz="800" b="1" dirty="0" smtClean="0">
              <a:solidFill>
                <a:schemeClr val="accent4"/>
              </a:solidFill>
            </a:endParaRPr>
          </a:p>
          <a:p>
            <a:pPr algn="ctr"/>
            <a:r>
              <a:rPr lang="ru-RU" sz="1600" b="1" dirty="0" err="1" smtClean="0">
                <a:solidFill>
                  <a:schemeClr val="accent4"/>
                </a:solidFill>
              </a:rPr>
              <a:t>Стретчинг</a:t>
            </a:r>
            <a:r>
              <a:rPr lang="ru-RU" sz="1600" b="1" dirty="0" smtClean="0">
                <a:solidFill>
                  <a:schemeClr val="accent4"/>
                </a:solidFill>
              </a:rPr>
              <a:t> – это комплекс упражнений, предназначенный </a:t>
            </a:r>
          </a:p>
          <a:p>
            <a:pPr algn="ctr"/>
            <a:r>
              <a:rPr lang="ru-RU" sz="1600" b="1" dirty="0" smtClean="0">
                <a:solidFill>
                  <a:schemeClr val="accent4"/>
                </a:solidFill>
              </a:rPr>
              <a:t>для растягивания мышц (развития их эластичности) и повышения гибкости и подвижности в суставах.</a:t>
            </a:r>
          </a:p>
          <a:p>
            <a:pPr algn="ctr"/>
            <a:endParaRPr lang="ru-RU" sz="800" b="1" dirty="0" smtClean="0">
              <a:solidFill>
                <a:schemeClr val="accent4"/>
              </a:solidFill>
            </a:endParaRPr>
          </a:p>
          <a:p>
            <a:pPr algn="ctr"/>
            <a:r>
              <a:rPr lang="ru-RU" sz="1600" b="1" u="sng" dirty="0" smtClean="0">
                <a:solidFill>
                  <a:schemeClr val="accent4"/>
                </a:solidFill>
              </a:rPr>
              <a:t>Польза </a:t>
            </a:r>
            <a:r>
              <a:rPr lang="ru-RU" sz="1600" b="1" u="sng" dirty="0" err="1" smtClean="0">
                <a:solidFill>
                  <a:schemeClr val="accent4"/>
                </a:solidFill>
              </a:rPr>
              <a:t>стретчинга</a:t>
            </a:r>
            <a:r>
              <a:rPr lang="ru-RU" sz="1600" b="1" u="sng" dirty="0" smtClean="0">
                <a:solidFill>
                  <a:schemeClr val="accent4"/>
                </a:solidFill>
              </a:rPr>
              <a:t> заключается в том, что</a:t>
            </a:r>
            <a:r>
              <a:rPr lang="ru-RU" sz="1600" b="1" dirty="0" smtClean="0">
                <a:solidFill>
                  <a:schemeClr val="accent4"/>
                </a:solidFill>
              </a:rPr>
              <a:t>:</a:t>
            </a:r>
            <a:endParaRPr lang="ru-RU" sz="800" b="1" dirty="0" smtClean="0">
              <a:solidFill>
                <a:schemeClr val="accent4"/>
              </a:solidFill>
            </a:endParaRPr>
          </a:p>
          <a:p>
            <a:pPr algn="ctr"/>
            <a:endParaRPr lang="ru-RU" sz="800" b="1" dirty="0" smtClean="0">
              <a:solidFill>
                <a:schemeClr val="accent4"/>
              </a:solidFill>
            </a:endParaRPr>
          </a:p>
          <a:p>
            <a:pPr algn="ctr"/>
            <a:r>
              <a:rPr lang="ru-RU" sz="1600" b="1" dirty="0" smtClean="0">
                <a:solidFill>
                  <a:schemeClr val="accent4"/>
                </a:solidFill>
              </a:rPr>
              <a:t> • Благодаря растяжению мышц к ним поступает больше крови, они расслабляются и становятся более эластичными. </a:t>
            </a:r>
            <a:endParaRPr lang="ru-RU" sz="800" b="1" dirty="0" smtClean="0">
              <a:solidFill>
                <a:schemeClr val="accent4"/>
              </a:solidFill>
            </a:endParaRPr>
          </a:p>
          <a:p>
            <a:pPr algn="ctr"/>
            <a:r>
              <a:rPr lang="ru-RU" sz="800" b="1" dirty="0" smtClean="0">
                <a:solidFill>
                  <a:schemeClr val="accent4"/>
                </a:solidFill>
              </a:rPr>
              <a:t/>
            </a:r>
            <a:br>
              <a:rPr lang="ru-RU" sz="800" b="1" dirty="0" smtClean="0">
                <a:solidFill>
                  <a:schemeClr val="accent4"/>
                </a:solidFill>
              </a:rPr>
            </a:br>
            <a:r>
              <a:rPr lang="ru-RU" sz="800" b="1" dirty="0" smtClean="0">
                <a:solidFill>
                  <a:schemeClr val="accent4"/>
                </a:solidFill>
              </a:rPr>
              <a:t> </a:t>
            </a:r>
            <a:r>
              <a:rPr lang="ru-RU" sz="1600" b="1" dirty="0" smtClean="0">
                <a:solidFill>
                  <a:schemeClr val="accent4"/>
                </a:solidFill>
              </a:rPr>
              <a:t>• Суставы приобретают большую подвижность, </a:t>
            </a:r>
          </a:p>
          <a:p>
            <a:pPr algn="ctr"/>
            <a:r>
              <a:rPr lang="ru-RU" sz="1600" b="1" dirty="0" smtClean="0">
                <a:solidFill>
                  <a:schemeClr val="accent4"/>
                </a:solidFill>
              </a:rPr>
              <a:t>в результате чего увеличивается гибкость. </a:t>
            </a:r>
          </a:p>
          <a:p>
            <a:pPr algn="ctr"/>
            <a:r>
              <a:rPr lang="ru-RU" sz="800" b="1" dirty="0" smtClean="0">
                <a:solidFill>
                  <a:schemeClr val="accent4"/>
                </a:solidFill>
              </a:rPr>
              <a:t/>
            </a:r>
            <a:br>
              <a:rPr lang="ru-RU" sz="800" b="1" dirty="0" smtClean="0">
                <a:solidFill>
                  <a:schemeClr val="accent4"/>
                </a:solidFill>
              </a:rPr>
            </a:br>
            <a:r>
              <a:rPr lang="ru-RU" sz="1600" b="1" dirty="0" smtClean="0">
                <a:solidFill>
                  <a:schemeClr val="accent4"/>
                </a:solidFill>
              </a:rPr>
              <a:t> •  Лучшая профилактика против отложения солей. </a:t>
            </a:r>
          </a:p>
          <a:p>
            <a:pPr algn="ctr"/>
            <a:r>
              <a:rPr lang="ru-RU" sz="800" b="1" dirty="0" smtClean="0">
                <a:solidFill>
                  <a:schemeClr val="accent4"/>
                </a:solidFill>
              </a:rPr>
              <a:t/>
            </a:r>
            <a:br>
              <a:rPr lang="ru-RU" sz="800" b="1" dirty="0" smtClean="0">
                <a:solidFill>
                  <a:schemeClr val="accent4"/>
                </a:solidFill>
              </a:rPr>
            </a:br>
            <a:r>
              <a:rPr lang="ru-RU" sz="1600" b="1" dirty="0" smtClean="0">
                <a:solidFill>
                  <a:schemeClr val="accent4"/>
                </a:solidFill>
              </a:rPr>
              <a:t> • Сосредоточенное, глубокое дыхание благотворно влияет </a:t>
            </a:r>
          </a:p>
          <a:p>
            <a:pPr algn="ctr"/>
            <a:r>
              <a:rPr lang="ru-RU" sz="1600" b="1" dirty="0" smtClean="0">
                <a:solidFill>
                  <a:schemeClr val="accent4"/>
                </a:solidFill>
              </a:rPr>
              <a:t>на головной мозг, особенно после трудового дня. </a:t>
            </a:r>
          </a:p>
          <a:p>
            <a:pPr algn="ctr"/>
            <a:r>
              <a:rPr lang="ru-RU" sz="800" b="1" dirty="0" smtClean="0">
                <a:solidFill>
                  <a:schemeClr val="accent4"/>
                </a:solidFill>
              </a:rPr>
              <a:t/>
            </a:r>
            <a:br>
              <a:rPr lang="ru-RU" sz="800" b="1" dirty="0" smtClean="0">
                <a:solidFill>
                  <a:schemeClr val="accent4"/>
                </a:solidFill>
              </a:rPr>
            </a:br>
            <a:r>
              <a:rPr lang="ru-RU" sz="800" b="1" dirty="0" smtClean="0">
                <a:solidFill>
                  <a:schemeClr val="accent4"/>
                </a:solidFill>
              </a:rPr>
              <a:t> </a:t>
            </a:r>
            <a:r>
              <a:rPr lang="ru-RU" sz="1600" b="1" dirty="0" smtClean="0">
                <a:solidFill>
                  <a:schemeClr val="accent4"/>
                </a:solidFill>
              </a:rPr>
              <a:t>•  Возможность заниматься дома самостоятельно, </a:t>
            </a:r>
          </a:p>
          <a:p>
            <a:pPr algn="ctr"/>
            <a:r>
              <a:rPr lang="ru-RU" sz="1600" b="1" dirty="0" smtClean="0">
                <a:solidFill>
                  <a:schemeClr val="accent4"/>
                </a:solidFill>
              </a:rPr>
              <a:t>в удобное для каждого время. </a:t>
            </a:r>
          </a:p>
          <a:p>
            <a:pPr algn="ctr"/>
            <a:endParaRPr lang="ru-RU" sz="800" b="1" dirty="0" smtClean="0">
              <a:solidFill>
                <a:schemeClr val="accent4"/>
              </a:solidFill>
            </a:endParaRPr>
          </a:p>
          <a:p>
            <a:pPr marL="342900" indent="-342900" algn="ctr"/>
            <a:endParaRPr lang="ru-RU" sz="800" b="1" i="1"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30.jpg"/>
          <p:cNvPicPr>
            <a:picLocks noChangeAspect="1"/>
          </p:cNvPicPr>
          <p:nvPr/>
        </p:nvPicPr>
        <p:blipFill>
          <a:blip r:embed="rId3"/>
          <a:stretch>
            <a:fillRect/>
          </a:stretch>
        </p:blipFill>
        <p:spPr>
          <a:xfrm>
            <a:off x="2214546" y="3690379"/>
            <a:ext cx="4738186" cy="2619938"/>
          </a:xfrm>
          <a:prstGeom prst="rect">
            <a:avLst/>
          </a:prstGeom>
          <a:ln>
            <a:noFill/>
          </a:ln>
          <a:effectLst>
            <a:outerShdw blurRad="190500" algn="tl" rotWithShape="0">
              <a:srgbClr val="000000">
                <a:alpha val="70000"/>
              </a:srgbClr>
            </a:outerShdw>
          </a:effectLst>
        </p:spPr>
      </p:pic>
      <p:sp>
        <p:nvSpPr>
          <p:cNvPr id="5" name="Стрелка вправо 4"/>
          <p:cNvSpPr/>
          <p:nvPr/>
        </p:nvSpPr>
        <p:spPr>
          <a:xfrm rot="9161281">
            <a:off x="2629772" y="4859130"/>
            <a:ext cx="428628"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357290" y="1714488"/>
            <a:ext cx="6500858" cy="1600438"/>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Сидя, прямые ноги широко разведены в стороны, стопы в вертикальном положении. Обхватить ладонями ступню, наклонившись к этой ноге. Не напрягать мышцы-разгибатели бедра. Удерживать позу 20-30 с. После отдыха 10-15 с выполнить упражнение в другую сторону.</a:t>
            </a:r>
          </a:p>
          <a:p>
            <a:endParaRPr lang="ru-RU" sz="1400" b="1" dirty="0"/>
          </a:p>
        </p:txBody>
      </p:sp>
      <p:sp>
        <p:nvSpPr>
          <p:cNvPr id="7" name="Прямоугольник 6"/>
          <p:cNvSpPr/>
          <p:nvPr/>
        </p:nvSpPr>
        <p:spPr>
          <a:xfrm>
            <a:off x="2643174" y="1214422"/>
            <a:ext cx="3953326" cy="338554"/>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none">
            <a:spAutoFit/>
          </a:bodyPr>
          <a:lstStyle/>
          <a:p>
            <a:pPr algn="ctr"/>
            <a:r>
              <a:rPr lang="ru-RU" sz="1600" b="1" dirty="0" smtClean="0">
                <a:solidFill>
                  <a:srgbClr val="C00000"/>
                </a:solidFill>
              </a:rPr>
              <a:t>15. Растягивание мышц бедра.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33.jpg"/>
          <p:cNvPicPr>
            <a:picLocks noChangeAspect="1"/>
          </p:cNvPicPr>
          <p:nvPr/>
        </p:nvPicPr>
        <p:blipFill>
          <a:blip r:embed="rId3"/>
          <a:stretch>
            <a:fillRect/>
          </a:stretch>
        </p:blipFill>
        <p:spPr>
          <a:xfrm>
            <a:off x="2071670" y="3974015"/>
            <a:ext cx="5092304" cy="2312505"/>
          </a:xfrm>
          <a:prstGeom prst="rect">
            <a:avLst/>
          </a:prstGeom>
          <a:ln>
            <a:noFill/>
          </a:ln>
          <a:effectLst>
            <a:outerShdw blurRad="190500" algn="tl" rotWithShape="0">
              <a:srgbClr val="000000">
                <a:alpha val="70000"/>
              </a:srgbClr>
            </a:outerShdw>
          </a:effectLst>
        </p:spPr>
      </p:pic>
      <p:sp>
        <p:nvSpPr>
          <p:cNvPr id="5" name="Стрелка вправо 4"/>
          <p:cNvSpPr/>
          <p:nvPr/>
        </p:nvSpPr>
        <p:spPr>
          <a:xfrm rot="6870326">
            <a:off x="4441403" y="4721138"/>
            <a:ext cx="357190"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285852" y="2114314"/>
            <a:ext cx="6500858" cy="1600438"/>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Лежа на правом боку с опорой на локоть, отвести бедро назад (нога при этом согнута в коленном суставе под прямым углом) и левой рукой подтягивать пятку к ягодице. Удерживать позу 20-30 с, затем вернуться в и. п. Выполнить упражнение 7-8 раз с отдыхом по 10-15 с.</a:t>
            </a:r>
          </a:p>
          <a:p>
            <a:endParaRPr lang="ru-RU" sz="1400" b="1" dirty="0"/>
          </a:p>
        </p:txBody>
      </p:sp>
      <p:sp>
        <p:nvSpPr>
          <p:cNvPr id="7" name="Прямоугольник 6"/>
          <p:cNvSpPr/>
          <p:nvPr/>
        </p:nvSpPr>
        <p:spPr>
          <a:xfrm>
            <a:off x="1857356" y="1169243"/>
            <a:ext cx="5286412" cy="830997"/>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16. Растягивание мышц, сгибающих и приводящих бедро, а также разгибающих голени и стопы.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34.jpg"/>
          <p:cNvPicPr>
            <a:picLocks noChangeAspect="1"/>
          </p:cNvPicPr>
          <p:nvPr/>
        </p:nvPicPr>
        <p:blipFill>
          <a:blip r:embed="rId3"/>
          <a:stretch>
            <a:fillRect/>
          </a:stretch>
        </p:blipFill>
        <p:spPr>
          <a:xfrm>
            <a:off x="2285984" y="4206414"/>
            <a:ext cx="4521402" cy="2127718"/>
          </a:xfrm>
          <a:prstGeom prst="rect">
            <a:avLst/>
          </a:prstGeom>
          <a:ln>
            <a:noFill/>
          </a:ln>
          <a:effectLst>
            <a:outerShdw blurRad="190500" algn="tl" rotWithShape="0">
              <a:srgbClr val="000000">
                <a:alpha val="70000"/>
              </a:srgbClr>
            </a:outerShdw>
          </a:effectLst>
        </p:spPr>
      </p:pic>
      <p:sp>
        <p:nvSpPr>
          <p:cNvPr id="5" name="Стрелка вправо 4"/>
          <p:cNvSpPr/>
          <p:nvPr/>
        </p:nvSpPr>
        <p:spPr>
          <a:xfrm>
            <a:off x="5857884" y="4929198"/>
            <a:ext cx="357190"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357290" y="1826303"/>
            <a:ext cx="6500858" cy="2031325"/>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Лежа на спине, руки вдоль туловища. Маховым движением завести согнутые в коленях ноги за голову и упереться пальцами ног в пол; ноги расставить на ширину плеч, сцепить пальцы выпрямленных рук. Медленно выпрямить ноги, пальцы ног не отрывать от пола, следить за дыханием. Удерживать позу 20-30 с, затем вернуться в и. п. и отдохнуть 10-15 с.</a:t>
            </a:r>
          </a:p>
          <a:p>
            <a:endParaRPr lang="ru-RU" sz="1400" b="1" dirty="0"/>
          </a:p>
        </p:txBody>
      </p:sp>
      <p:sp>
        <p:nvSpPr>
          <p:cNvPr id="7" name="Прямоугольник 6"/>
          <p:cNvSpPr/>
          <p:nvPr/>
        </p:nvSpPr>
        <p:spPr>
          <a:xfrm>
            <a:off x="1714480" y="1142984"/>
            <a:ext cx="5786478" cy="584775"/>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17. Растягивание мышц-разгибателей шеи, спины и бедра, сгибателей голени и стопы.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pic>
        <p:nvPicPr>
          <p:cNvPr id="4" name="Рисунок 3" descr="21.10.10-035.jpg"/>
          <p:cNvPicPr>
            <a:picLocks noChangeAspect="1"/>
          </p:cNvPicPr>
          <p:nvPr/>
        </p:nvPicPr>
        <p:blipFill>
          <a:blip r:embed="rId3"/>
          <a:stretch>
            <a:fillRect/>
          </a:stretch>
        </p:blipFill>
        <p:spPr>
          <a:xfrm>
            <a:off x="1500166" y="4286256"/>
            <a:ext cx="6081284" cy="1860157"/>
          </a:xfrm>
          <a:prstGeom prst="rect">
            <a:avLst/>
          </a:prstGeom>
          <a:ln>
            <a:noFill/>
          </a:ln>
          <a:effectLst>
            <a:outerShdw blurRad="190500" algn="tl" rotWithShape="0">
              <a:srgbClr val="000000">
                <a:alpha val="70000"/>
              </a:srgbClr>
            </a:outerShdw>
          </a:effectLst>
        </p:spPr>
      </p:pic>
      <p:sp>
        <p:nvSpPr>
          <p:cNvPr id="5" name="Стрелка вправо 4"/>
          <p:cNvSpPr/>
          <p:nvPr/>
        </p:nvSpPr>
        <p:spPr>
          <a:xfrm>
            <a:off x="6858016" y="4929198"/>
            <a:ext cx="357190"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право 5"/>
          <p:cNvSpPr/>
          <p:nvPr/>
        </p:nvSpPr>
        <p:spPr>
          <a:xfrm rot="10007993">
            <a:off x="2356980" y="5263771"/>
            <a:ext cx="428628"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1285852" y="2042876"/>
            <a:ext cx="6500858" cy="1600438"/>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Лежа на спине, выпрямить руки и ноги. Потянуться, растягивать мышцы тела, пока не почувствуется в них напряжение. Дыхание спокойное. Удерживать положение 10-15 с, затем расслабиться и отдохнуть 10 с. Выполнить упражнение 3-5 раз.</a:t>
            </a:r>
          </a:p>
          <a:p>
            <a:endParaRPr lang="ru-RU" sz="1400" b="1" dirty="0"/>
          </a:p>
        </p:txBody>
      </p:sp>
      <p:sp>
        <p:nvSpPr>
          <p:cNvPr id="8" name="Прямоугольник 7"/>
          <p:cNvSpPr/>
          <p:nvPr/>
        </p:nvSpPr>
        <p:spPr>
          <a:xfrm>
            <a:off x="2071670" y="1285860"/>
            <a:ext cx="5035353" cy="369332"/>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none">
            <a:spAutoFit/>
          </a:bodyPr>
          <a:lstStyle/>
          <a:p>
            <a:pPr algn="ctr"/>
            <a:r>
              <a:rPr lang="ru-RU" b="1" dirty="0" smtClean="0">
                <a:solidFill>
                  <a:srgbClr val="C00000"/>
                </a:solidFill>
              </a:rPr>
              <a:t>18. Растягивание мышц всего тела. </a:t>
            </a:r>
            <a:endParaRPr lang="ru-RU"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500430" y="843961"/>
            <a:ext cx="2214578" cy="584775"/>
          </a:xfrm>
          <a:prstGeom prst="rect">
            <a:avLst/>
          </a:prstGeom>
          <a:noFill/>
        </p:spPr>
        <p:txBody>
          <a:bodyPr wrap="square" rtlCol="0">
            <a:spAutoFit/>
          </a:bodyPr>
          <a:lstStyle/>
          <a:p>
            <a:r>
              <a:rPr lang="ru-RU" sz="3200" b="1" i="1" dirty="0" smtClean="0">
                <a:solidFill>
                  <a:schemeClr val="accent4"/>
                </a:solidFill>
                <a:latin typeface="Mistral" pitchFamily="66" charset="0"/>
              </a:rPr>
              <a:t>Библиография:</a:t>
            </a:r>
            <a:endParaRPr lang="ru-RU" sz="3200" b="1" i="1" dirty="0">
              <a:solidFill>
                <a:schemeClr val="accent4"/>
              </a:solidFill>
              <a:latin typeface="Mistral" pitchFamily="66" charset="0"/>
            </a:endParaRPr>
          </a:p>
        </p:txBody>
      </p:sp>
      <p:sp>
        <p:nvSpPr>
          <p:cNvPr id="3" name="TextBox 2"/>
          <p:cNvSpPr txBox="1"/>
          <p:nvPr/>
        </p:nvSpPr>
        <p:spPr>
          <a:xfrm>
            <a:off x="1097054" y="1714488"/>
            <a:ext cx="6975408" cy="2031325"/>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endParaRPr lang="ru-RU" sz="1400" b="1" dirty="0" smtClean="0"/>
          </a:p>
          <a:p>
            <a:pPr marL="108000"/>
            <a:r>
              <a:rPr lang="ru-RU" sz="1400" b="1" dirty="0" smtClean="0"/>
              <a:t>Кузнецов В.С., </a:t>
            </a:r>
            <a:r>
              <a:rPr lang="ru-RU" sz="1400" b="1" dirty="0" err="1" smtClean="0"/>
              <a:t>Колодницкий</a:t>
            </a:r>
            <a:r>
              <a:rPr lang="ru-RU" sz="1400" b="1" dirty="0" smtClean="0"/>
              <a:t> Г.А. </a:t>
            </a:r>
            <a:r>
              <a:rPr lang="ru-RU" sz="1400" dirty="0" smtClean="0"/>
              <a:t>Физкультурно-оздоровительная работа в школе: Метод. пособие. – М.: Изд-во НЦ ЭНАС, 2006. – 184 с. – (Портфель учителя).</a:t>
            </a:r>
          </a:p>
          <a:p>
            <a:pPr marL="108000"/>
            <a:endParaRPr lang="ru-RU" sz="1400" dirty="0" smtClean="0"/>
          </a:p>
          <a:p>
            <a:pPr marL="108000"/>
            <a:r>
              <a:rPr lang="ru-RU" sz="1400" b="1" dirty="0" smtClean="0"/>
              <a:t>http://www.sport-4health.com/stretch.php</a:t>
            </a:r>
          </a:p>
          <a:p>
            <a:pPr marL="108000"/>
            <a:endParaRPr lang="ru-RU" sz="1400" b="1" dirty="0" smtClean="0"/>
          </a:p>
          <a:p>
            <a:pPr marL="108000"/>
            <a:r>
              <a:rPr lang="ru-RU" sz="1400" b="1" dirty="0" smtClean="0"/>
              <a:t>http://viptoria.ru/krasota-6-001.html</a:t>
            </a:r>
          </a:p>
          <a:p>
            <a:endParaRPr lang="ru-RU" sz="1400" dirty="0"/>
          </a:p>
        </p:txBody>
      </p:sp>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1857356" y="357166"/>
            <a:ext cx="5429288" cy="101566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ru-RU" sz="6000" b="1" i="1" dirty="0" err="1" smtClean="0">
                <a:solidFill>
                  <a:schemeClr val="accent4"/>
                </a:solidFill>
                <a:latin typeface="Mistral" pitchFamily="66" charset="0"/>
              </a:rPr>
              <a:t>Стретчинг</a:t>
            </a:r>
            <a:r>
              <a:rPr lang="ru-RU" sz="6000" b="1" i="1" dirty="0" smtClean="0">
                <a:solidFill>
                  <a:schemeClr val="accent4"/>
                </a:solidFill>
                <a:latin typeface="Mistral" pitchFamily="66" charset="0"/>
              </a:rPr>
              <a:t> в школе </a:t>
            </a:r>
            <a:endParaRPr lang="ru-RU" sz="6000" b="1" i="1" dirty="0">
              <a:solidFill>
                <a:schemeClr val="accent4"/>
              </a:solidFill>
              <a:latin typeface="Mistral" pitchFamily="66" charset="0"/>
            </a:endParaRPr>
          </a:p>
        </p:txBody>
      </p:sp>
      <p:sp>
        <p:nvSpPr>
          <p:cNvPr id="4" name="TextBox 3"/>
          <p:cNvSpPr txBox="1"/>
          <p:nvPr/>
        </p:nvSpPr>
        <p:spPr>
          <a:xfrm>
            <a:off x="642910" y="1428736"/>
            <a:ext cx="7801909" cy="4770537"/>
          </a:xfrm>
          <a:prstGeom prst="rect">
            <a:avLst/>
          </a:prstGeom>
          <a:solidFill>
            <a:srgbClr val="99FFCC">
              <a:alpha val="4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endParaRPr lang="ru-RU" sz="800" b="1" dirty="0" smtClean="0">
              <a:solidFill>
                <a:schemeClr val="accent4"/>
              </a:solidFill>
            </a:endParaRPr>
          </a:p>
          <a:p>
            <a:pPr algn="ctr"/>
            <a:r>
              <a:rPr lang="ru-RU" sz="1600" b="1" dirty="0" err="1" smtClean="0">
                <a:solidFill>
                  <a:schemeClr val="accent4"/>
                </a:solidFill>
              </a:rPr>
              <a:t>Стретчинг</a:t>
            </a:r>
            <a:r>
              <a:rPr lang="ru-RU" sz="1600" b="1" dirty="0" smtClean="0">
                <a:solidFill>
                  <a:schemeClr val="accent4"/>
                </a:solidFill>
              </a:rPr>
              <a:t> – это комплекс упражнений, предназначенный </a:t>
            </a:r>
          </a:p>
          <a:p>
            <a:pPr algn="ctr"/>
            <a:r>
              <a:rPr lang="ru-RU" sz="1600" b="1" dirty="0" smtClean="0">
                <a:solidFill>
                  <a:schemeClr val="accent4"/>
                </a:solidFill>
              </a:rPr>
              <a:t>для растягивания мышц (развития их эластичности) и повышения гибкости и подвижности в суставах.</a:t>
            </a:r>
          </a:p>
          <a:p>
            <a:pPr algn="ctr"/>
            <a:endParaRPr lang="ru-RU" sz="800" b="1" dirty="0" smtClean="0">
              <a:solidFill>
                <a:schemeClr val="accent4"/>
              </a:solidFill>
            </a:endParaRPr>
          </a:p>
          <a:p>
            <a:pPr algn="ctr"/>
            <a:r>
              <a:rPr lang="ru-RU" sz="1600" b="1" dirty="0" smtClean="0">
                <a:solidFill>
                  <a:schemeClr val="accent4"/>
                </a:solidFill>
              </a:rPr>
              <a:t>Польза </a:t>
            </a:r>
            <a:r>
              <a:rPr lang="ru-RU" sz="1600" b="1" dirty="0" err="1" smtClean="0">
                <a:solidFill>
                  <a:schemeClr val="accent4"/>
                </a:solidFill>
              </a:rPr>
              <a:t>стретчинга</a:t>
            </a:r>
            <a:r>
              <a:rPr lang="ru-RU" sz="1600" b="1" dirty="0" smtClean="0">
                <a:solidFill>
                  <a:schemeClr val="accent4"/>
                </a:solidFill>
              </a:rPr>
              <a:t> заключается в том, что в мышцах при  </a:t>
            </a:r>
          </a:p>
          <a:p>
            <a:pPr algn="ctr"/>
            <a:r>
              <a:rPr lang="ru-RU" sz="1600" b="1" dirty="0" smtClean="0">
                <a:solidFill>
                  <a:schemeClr val="accent4"/>
                </a:solidFill>
              </a:rPr>
              <a:t>растягивании (и удержании определенной позы) активизируются процессы кровообращения и обмена веществ.</a:t>
            </a:r>
          </a:p>
          <a:p>
            <a:pPr algn="ctr"/>
            <a:endParaRPr lang="ru-RU" sz="800" b="1" dirty="0" smtClean="0">
              <a:solidFill>
                <a:schemeClr val="accent4"/>
              </a:solidFill>
            </a:endParaRPr>
          </a:p>
          <a:p>
            <a:pPr algn="ctr"/>
            <a:r>
              <a:rPr lang="ru-RU" sz="1600" b="1" dirty="0" smtClean="0">
                <a:solidFill>
                  <a:schemeClr val="accent4"/>
                </a:solidFill>
              </a:rPr>
              <a:t>Упражнения могут использоваться:</a:t>
            </a:r>
          </a:p>
          <a:p>
            <a:pPr algn="ctr"/>
            <a:endParaRPr lang="ru-RU" sz="800" b="1" dirty="0" smtClean="0">
              <a:solidFill>
                <a:schemeClr val="accent4"/>
              </a:solidFill>
            </a:endParaRPr>
          </a:p>
          <a:p>
            <a:pPr marL="342900" indent="-342900" algn="ctr"/>
            <a:r>
              <a:rPr lang="ru-RU" sz="1600" b="1" i="1" dirty="0" smtClean="0">
                <a:solidFill>
                  <a:srgbClr val="C00000"/>
                </a:solidFill>
              </a:rPr>
              <a:t>в разминке </a:t>
            </a:r>
            <a:r>
              <a:rPr lang="ru-RU" sz="1600" b="1" dirty="0" smtClean="0">
                <a:solidFill>
                  <a:schemeClr val="accent4"/>
                </a:solidFill>
              </a:rPr>
              <a:t>после упражнений на разогревание – </a:t>
            </a:r>
          </a:p>
          <a:p>
            <a:pPr marL="342900" indent="-342900" algn="ctr"/>
            <a:r>
              <a:rPr lang="ru-RU" sz="1600" b="1" dirty="0" smtClean="0">
                <a:solidFill>
                  <a:schemeClr val="accent4"/>
                </a:solidFill>
              </a:rPr>
              <a:t>для подготовки мышц, сухожилий и связок </a:t>
            </a:r>
          </a:p>
          <a:p>
            <a:pPr marL="342900" indent="-342900" algn="ctr"/>
            <a:r>
              <a:rPr lang="ru-RU" sz="1600" b="1" dirty="0" smtClean="0">
                <a:solidFill>
                  <a:schemeClr val="accent4"/>
                </a:solidFill>
              </a:rPr>
              <a:t>к выполнению тренировочной программы;</a:t>
            </a:r>
          </a:p>
          <a:p>
            <a:pPr marL="342900" indent="-342900" algn="ctr"/>
            <a:endParaRPr lang="ru-RU" sz="800" b="1" dirty="0" smtClean="0">
              <a:solidFill>
                <a:schemeClr val="accent4"/>
              </a:solidFill>
            </a:endParaRPr>
          </a:p>
          <a:p>
            <a:pPr marL="342900" indent="-342900" algn="ctr"/>
            <a:r>
              <a:rPr lang="ru-RU" sz="1600" b="1" i="1" dirty="0" smtClean="0">
                <a:solidFill>
                  <a:srgbClr val="C00000"/>
                </a:solidFill>
              </a:rPr>
              <a:t>в основной части </a:t>
            </a:r>
            <a:r>
              <a:rPr lang="ru-RU" sz="1600" b="1" dirty="0" smtClean="0">
                <a:solidFill>
                  <a:schemeClr val="accent4"/>
                </a:solidFill>
              </a:rPr>
              <a:t>- для развития гибкости и повышения </a:t>
            </a:r>
          </a:p>
          <a:p>
            <a:pPr marL="342900" indent="-342900" algn="ctr"/>
            <a:r>
              <a:rPr lang="ru-RU" sz="1600" b="1" dirty="0" smtClean="0">
                <a:solidFill>
                  <a:schemeClr val="accent4"/>
                </a:solidFill>
              </a:rPr>
              <a:t>эластичности мышц и связок;</a:t>
            </a:r>
          </a:p>
          <a:p>
            <a:pPr marL="342900" indent="-342900" algn="ctr"/>
            <a:endParaRPr lang="ru-RU" sz="800" b="1" dirty="0" smtClean="0">
              <a:solidFill>
                <a:schemeClr val="accent4"/>
              </a:solidFill>
            </a:endParaRPr>
          </a:p>
          <a:p>
            <a:pPr marL="342900" indent="-342900" algn="ctr"/>
            <a:r>
              <a:rPr lang="ru-RU" sz="1600" b="1" i="1" dirty="0" smtClean="0">
                <a:solidFill>
                  <a:srgbClr val="C00000"/>
                </a:solidFill>
              </a:rPr>
              <a:t>в заключительной части </a:t>
            </a:r>
            <a:r>
              <a:rPr lang="ru-RU" sz="1600" b="1" dirty="0" smtClean="0">
                <a:solidFill>
                  <a:schemeClr val="accent4"/>
                </a:solidFill>
              </a:rPr>
              <a:t>- для восстановления после нагрузок, </a:t>
            </a:r>
          </a:p>
          <a:p>
            <a:pPr marL="342900" indent="-342900" algn="ctr"/>
            <a:r>
              <a:rPr lang="ru-RU" sz="1600" b="1" dirty="0" smtClean="0">
                <a:solidFill>
                  <a:schemeClr val="accent4"/>
                </a:solidFill>
              </a:rPr>
              <a:t>профилактики травм опорно-двигательного аппарата, </a:t>
            </a:r>
          </a:p>
          <a:p>
            <a:pPr marL="342900" indent="-342900" algn="ctr"/>
            <a:r>
              <a:rPr lang="ru-RU" sz="1600" b="1" dirty="0" smtClean="0">
                <a:solidFill>
                  <a:schemeClr val="accent4"/>
                </a:solidFill>
              </a:rPr>
              <a:t>а также для снятия болей и предотвращения судорог.</a:t>
            </a:r>
          </a:p>
          <a:p>
            <a:pPr marL="342900" indent="-342900" algn="ctr"/>
            <a:endParaRPr lang="ru-RU" sz="800" b="1" i="1"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1857356" y="428604"/>
            <a:ext cx="5429288" cy="101566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ru-RU" sz="6000" b="1" i="1" dirty="0" err="1" smtClean="0">
                <a:solidFill>
                  <a:schemeClr val="accent4"/>
                </a:solidFill>
                <a:latin typeface="Mistral" pitchFamily="66" charset="0"/>
              </a:rPr>
              <a:t>Стретчинг</a:t>
            </a:r>
            <a:r>
              <a:rPr lang="ru-RU" sz="6000" b="1" i="1" dirty="0" smtClean="0">
                <a:solidFill>
                  <a:schemeClr val="accent4"/>
                </a:solidFill>
                <a:latin typeface="Mistral" pitchFamily="66" charset="0"/>
              </a:rPr>
              <a:t> в школе </a:t>
            </a:r>
            <a:endParaRPr lang="ru-RU" sz="6000" b="1" i="1" dirty="0">
              <a:solidFill>
                <a:schemeClr val="accent4"/>
              </a:solidFill>
              <a:latin typeface="Mistral" pitchFamily="66" charset="0"/>
            </a:endParaRPr>
          </a:p>
        </p:txBody>
      </p:sp>
      <p:sp>
        <p:nvSpPr>
          <p:cNvPr id="6" name="TextBox 5"/>
          <p:cNvSpPr txBox="1"/>
          <p:nvPr/>
        </p:nvSpPr>
        <p:spPr>
          <a:xfrm>
            <a:off x="857224" y="1428736"/>
            <a:ext cx="7358114" cy="4862870"/>
          </a:xfrm>
          <a:prstGeom prst="rect">
            <a:avLst/>
          </a:prstGeom>
          <a:solidFill>
            <a:srgbClr val="99FFCC">
              <a:alpha val="4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endParaRPr lang="ru-RU" b="1" dirty="0" smtClean="0">
              <a:solidFill>
                <a:schemeClr val="accent4"/>
              </a:solidFill>
            </a:endParaRPr>
          </a:p>
          <a:p>
            <a:pPr algn="ctr"/>
            <a:r>
              <a:rPr lang="ru-RU" b="1" dirty="0" smtClean="0">
                <a:solidFill>
                  <a:schemeClr val="accent4"/>
                </a:solidFill>
              </a:rPr>
              <a:t>Параметры тренировки:</a:t>
            </a:r>
          </a:p>
          <a:p>
            <a:pPr algn="ctr"/>
            <a:endParaRPr lang="ru-RU" b="1" dirty="0" smtClean="0">
              <a:solidFill>
                <a:schemeClr val="accent4"/>
              </a:solidFill>
            </a:endParaRPr>
          </a:p>
          <a:p>
            <a:pPr marL="342900" indent="-342900" algn="ctr">
              <a:buAutoNum type="arabicPeriod"/>
            </a:pPr>
            <a:r>
              <a:rPr lang="ru-RU" sz="1600" b="1" dirty="0" smtClean="0">
                <a:solidFill>
                  <a:schemeClr val="accent4"/>
                </a:solidFill>
              </a:rPr>
              <a:t>Продолжительность одного повторения (удержания позы) – от 15 до 30 с (для начинающих – 5-15 с).</a:t>
            </a:r>
          </a:p>
          <a:p>
            <a:pPr marL="342900" indent="-342900" algn="ctr"/>
            <a:endParaRPr lang="ru-RU" sz="1600" b="1" dirty="0" smtClean="0">
              <a:solidFill>
                <a:schemeClr val="accent4"/>
              </a:solidFill>
            </a:endParaRPr>
          </a:p>
          <a:p>
            <a:pPr marL="342900" indent="-342900" algn="ctr"/>
            <a:r>
              <a:rPr lang="ru-RU" sz="1600" b="1" dirty="0" smtClean="0">
                <a:solidFill>
                  <a:schemeClr val="accent4"/>
                </a:solidFill>
              </a:rPr>
              <a:t>2. Количество повторений одного упражнения – </a:t>
            </a:r>
          </a:p>
          <a:p>
            <a:pPr marL="342900" indent="-342900" algn="ctr"/>
            <a:r>
              <a:rPr lang="ru-RU" sz="1600" b="1" dirty="0" smtClean="0">
                <a:solidFill>
                  <a:schemeClr val="accent4"/>
                </a:solidFill>
              </a:rPr>
              <a:t>от 2 до 8 раз.</a:t>
            </a:r>
          </a:p>
          <a:p>
            <a:pPr marL="342900" indent="-342900" algn="ctr"/>
            <a:endParaRPr lang="ru-RU" sz="1600" b="1" dirty="0" smtClean="0">
              <a:solidFill>
                <a:schemeClr val="accent4"/>
              </a:solidFill>
            </a:endParaRPr>
          </a:p>
          <a:p>
            <a:pPr marL="342900" indent="-342900" algn="ctr"/>
            <a:r>
              <a:rPr lang="ru-RU" sz="1600" b="1" dirty="0" smtClean="0">
                <a:solidFill>
                  <a:schemeClr val="accent4"/>
                </a:solidFill>
              </a:rPr>
              <a:t>3. Отдых между повторениями – 10-30 с. Характер отдыха между повторениями – полное расслабление, </a:t>
            </a:r>
          </a:p>
          <a:p>
            <a:pPr marL="342900" indent="-342900" algn="ctr"/>
            <a:r>
              <a:rPr lang="ru-RU" sz="1600" b="1" dirty="0" smtClean="0">
                <a:solidFill>
                  <a:schemeClr val="accent4"/>
                </a:solidFill>
              </a:rPr>
              <a:t>бег трусцой.</a:t>
            </a:r>
          </a:p>
          <a:p>
            <a:pPr marL="342900" indent="-342900" algn="ctr"/>
            <a:endParaRPr lang="ru-RU" sz="1600" b="1" dirty="0" smtClean="0">
              <a:solidFill>
                <a:schemeClr val="accent4"/>
              </a:solidFill>
            </a:endParaRPr>
          </a:p>
          <a:p>
            <a:pPr marL="342900" indent="-342900" algn="ctr"/>
            <a:r>
              <a:rPr lang="ru-RU" sz="1600" b="1" dirty="0" smtClean="0">
                <a:solidFill>
                  <a:schemeClr val="accent4"/>
                </a:solidFill>
              </a:rPr>
              <a:t>4. Количество упражнений в одном комплексе – </a:t>
            </a:r>
          </a:p>
          <a:p>
            <a:pPr marL="342900" indent="-342900" algn="ctr"/>
            <a:r>
              <a:rPr lang="ru-RU" sz="1600" b="1" dirty="0" smtClean="0">
                <a:solidFill>
                  <a:schemeClr val="accent4"/>
                </a:solidFill>
              </a:rPr>
              <a:t>от 4 до 10.</a:t>
            </a:r>
          </a:p>
          <a:p>
            <a:pPr marL="342900" indent="-342900" algn="ctr"/>
            <a:endParaRPr lang="ru-RU" sz="1600" b="1" dirty="0" smtClean="0">
              <a:solidFill>
                <a:schemeClr val="accent4"/>
              </a:solidFill>
            </a:endParaRPr>
          </a:p>
          <a:p>
            <a:pPr marL="342900" indent="-342900" algn="ctr"/>
            <a:r>
              <a:rPr lang="ru-RU" sz="1600" b="1" dirty="0" smtClean="0">
                <a:solidFill>
                  <a:schemeClr val="accent4"/>
                </a:solidFill>
              </a:rPr>
              <a:t>5. Суммарная длительность всей нагрузки – </a:t>
            </a:r>
          </a:p>
          <a:p>
            <a:pPr marL="342900" indent="-342900" algn="ctr"/>
            <a:r>
              <a:rPr lang="ru-RU" sz="1600" b="1" dirty="0" smtClean="0">
                <a:solidFill>
                  <a:schemeClr val="accent4"/>
                </a:solidFill>
              </a:rPr>
              <a:t>от 10 до 35 мин.</a:t>
            </a:r>
          </a:p>
          <a:p>
            <a:pPr marL="342900" indent="-342900" algn="ctr"/>
            <a:endParaRPr lang="ru-RU" sz="1600" b="1" dirty="0">
              <a:solidFill>
                <a:schemeClr val="accent4"/>
              </a:solidFill>
            </a:endParaRPr>
          </a:p>
        </p:txBody>
      </p:sp>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101566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ru-RU" sz="6000" b="1" i="1" dirty="0" err="1" smtClean="0">
                <a:solidFill>
                  <a:schemeClr val="accent4"/>
                </a:solidFill>
                <a:latin typeface="Mistral" pitchFamily="66" charset="0"/>
              </a:rPr>
              <a:t>Стретчинг</a:t>
            </a:r>
            <a:r>
              <a:rPr lang="ru-RU" sz="6000" b="1" i="1" dirty="0" smtClean="0">
                <a:solidFill>
                  <a:schemeClr val="accent4"/>
                </a:solidFill>
                <a:latin typeface="Mistral" pitchFamily="66" charset="0"/>
              </a:rPr>
              <a:t> в школе </a:t>
            </a:r>
            <a:endParaRPr lang="ru-RU" sz="6000" b="1" i="1" dirty="0">
              <a:solidFill>
                <a:schemeClr val="accent4"/>
              </a:solidFill>
              <a:latin typeface="Mistral" pitchFamily="66" charset="0"/>
            </a:endParaRPr>
          </a:p>
        </p:txBody>
      </p:sp>
      <p:sp>
        <p:nvSpPr>
          <p:cNvPr id="3" name="TextBox 2"/>
          <p:cNvSpPr txBox="1"/>
          <p:nvPr/>
        </p:nvSpPr>
        <p:spPr>
          <a:xfrm>
            <a:off x="428596" y="1371978"/>
            <a:ext cx="8215370" cy="4985980"/>
          </a:xfrm>
          <a:prstGeom prst="rect">
            <a:avLst/>
          </a:prstGeom>
          <a:solidFill>
            <a:srgbClr val="99FFCC">
              <a:alpha val="4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endParaRPr lang="ru-RU" sz="800" b="1" dirty="0" smtClean="0">
              <a:solidFill>
                <a:schemeClr val="accent4"/>
              </a:solidFill>
            </a:endParaRPr>
          </a:p>
          <a:p>
            <a:pPr algn="ctr"/>
            <a:r>
              <a:rPr lang="ru-RU" b="1" dirty="0" smtClean="0">
                <a:solidFill>
                  <a:schemeClr val="accent4"/>
                </a:solidFill>
              </a:rPr>
              <a:t>Правила занятий:</a:t>
            </a:r>
          </a:p>
          <a:p>
            <a:pPr algn="ctr"/>
            <a:endParaRPr lang="ru-RU" sz="400" b="1" dirty="0" smtClean="0">
              <a:solidFill>
                <a:schemeClr val="accent4"/>
              </a:solidFill>
            </a:endParaRPr>
          </a:p>
          <a:p>
            <a:pPr marL="342900" indent="-342900" algn="ctr">
              <a:buAutoNum type="arabicPeriod"/>
            </a:pPr>
            <a:r>
              <a:rPr lang="ru-RU" sz="1600" b="1" dirty="0" smtClean="0">
                <a:solidFill>
                  <a:schemeClr val="accent4"/>
                </a:solidFill>
              </a:rPr>
              <a:t>Хорошо знать, какие мышцы растягиваются при выполнении </a:t>
            </a:r>
          </a:p>
          <a:p>
            <a:pPr marL="342900" indent="-342900" algn="ctr"/>
            <a:r>
              <a:rPr lang="ru-RU" sz="1600" b="1" dirty="0" smtClean="0">
                <a:solidFill>
                  <a:schemeClr val="accent4"/>
                </a:solidFill>
              </a:rPr>
              <a:t>того или иного упражнения.</a:t>
            </a:r>
          </a:p>
          <a:p>
            <a:pPr marL="342900" indent="-342900" algn="ctr"/>
            <a:endParaRPr lang="ru-RU" sz="400" b="1" dirty="0" smtClean="0">
              <a:solidFill>
                <a:schemeClr val="accent4"/>
              </a:solidFill>
            </a:endParaRPr>
          </a:p>
          <a:p>
            <a:pPr marL="342900" indent="-342900" algn="ctr"/>
            <a:r>
              <a:rPr lang="ru-RU" sz="1600" b="1" dirty="0" smtClean="0">
                <a:solidFill>
                  <a:schemeClr val="accent4"/>
                </a:solidFill>
              </a:rPr>
              <a:t>2. При крайнем разогнутом, согнутом, отведенном, </a:t>
            </a:r>
          </a:p>
          <a:p>
            <a:pPr marL="342900" indent="-342900" algn="ctr"/>
            <a:r>
              <a:rPr lang="ru-RU" sz="1600" b="1" dirty="0" smtClean="0">
                <a:solidFill>
                  <a:schemeClr val="accent4"/>
                </a:solidFill>
              </a:rPr>
              <a:t>приведенном  положении сустава не покачиваться; </a:t>
            </a:r>
          </a:p>
          <a:p>
            <a:pPr marL="342900" indent="-342900" algn="ctr"/>
            <a:r>
              <a:rPr lang="ru-RU" sz="1600" b="1" dirty="0" smtClean="0">
                <a:solidFill>
                  <a:schemeClr val="accent4"/>
                </a:solidFill>
              </a:rPr>
              <a:t>растягивать связки и мышцы только за счет статического </a:t>
            </a:r>
          </a:p>
          <a:p>
            <a:pPr marL="342900" indent="-342900" algn="ctr"/>
            <a:r>
              <a:rPr lang="ru-RU" sz="1600" b="1" dirty="0" smtClean="0">
                <a:solidFill>
                  <a:schemeClr val="accent4"/>
                </a:solidFill>
              </a:rPr>
              <a:t>давления, находясь в неподвижном состоянии.</a:t>
            </a:r>
          </a:p>
          <a:p>
            <a:pPr marL="342900" indent="-342900" algn="ctr"/>
            <a:endParaRPr lang="ru-RU" sz="400" b="1" dirty="0" smtClean="0">
              <a:solidFill>
                <a:schemeClr val="accent4"/>
              </a:solidFill>
            </a:endParaRPr>
          </a:p>
          <a:p>
            <a:pPr marL="342900" indent="-342900" algn="ctr"/>
            <a:r>
              <a:rPr lang="ru-RU" sz="1600" b="1" dirty="0" smtClean="0">
                <a:solidFill>
                  <a:schemeClr val="accent4"/>
                </a:solidFill>
              </a:rPr>
              <a:t>3. Во время выполнения упражнения дышать спокойно, ритмично.</a:t>
            </a:r>
          </a:p>
          <a:p>
            <a:pPr marL="342900" indent="-342900" algn="ctr"/>
            <a:endParaRPr lang="ru-RU" sz="400" b="1" dirty="0" smtClean="0">
              <a:solidFill>
                <a:schemeClr val="accent4"/>
              </a:solidFill>
            </a:endParaRPr>
          </a:p>
          <a:p>
            <a:pPr marL="342900" indent="-342900" algn="ctr"/>
            <a:r>
              <a:rPr lang="ru-RU" sz="1600" b="1" dirty="0" smtClean="0">
                <a:solidFill>
                  <a:schemeClr val="accent4"/>
                </a:solidFill>
              </a:rPr>
              <a:t>4. При появлении острых болевых ощущений </a:t>
            </a:r>
          </a:p>
          <a:p>
            <a:pPr marL="342900" indent="-342900" algn="ctr"/>
            <a:r>
              <a:rPr lang="ru-RU" sz="1600" b="1" dirty="0" smtClean="0">
                <a:solidFill>
                  <a:schemeClr val="accent4"/>
                </a:solidFill>
              </a:rPr>
              <a:t>прекратить выполнение упражнения.</a:t>
            </a:r>
          </a:p>
          <a:p>
            <a:pPr marL="342900" indent="-342900" algn="ctr"/>
            <a:endParaRPr lang="ru-RU" sz="400" b="1" dirty="0" smtClean="0">
              <a:solidFill>
                <a:schemeClr val="accent4"/>
              </a:solidFill>
            </a:endParaRPr>
          </a:p>
          <a:p>
            <a:pPr marL="342900" indent="-342900" algn="ctr"/>
            <a:r>
              <a:rPr lang="ru-RU" sz="1600" b="1" dirty="0" smtClean="0">
                <a:solidFill>
                  <a:schemeClr val="accent4"/>
                </a:solidFill>
              </a:rPr>
              <a:t>5. Не выполнять несколько упражнений подряд </a:t>
            </a:r>
          </a:p>
          <a:p>
            <a:pPr marL="342900" indent="-342900" algn="ctr"/>
            <a:r>
              <a:rPr lang="ru-RU" sz="1600" b="1" dirty="0" smtClean="0">
                <a:solidFill>
                  <a:schemeClr val="accent4"/>
                </a:solidFill>
              </a:rPr>
              <a:t>на одни и те же группы мышц; тренировочную программу </a:t>
            </a:r>
          </a:p>
          <a:p>
            <a:pPr marL="342900" indent="-342900" algn="ctr"/>
            <a:r>
              <a:rPr lang="ru-RU" sz="1600" b="1" dirty="0" smtClean="0">
                <a:solidFill>
                  <a:schemeClr val="accent4"/>
                </a:solidFill>
              </a:rPr>
              <a:t>нужно максимально разнообразить.</a:t>
            </a:r>
          </a:p>
          <a:p>
            <a:pPr marL="342900" indent="-342900" algn="ctr"/>
            <a:endParaRPr lang="ru-RU" sz="400" b="1" dirty="0" smtClean="0">
              <a:solidFill>
                <a:schemeClr val="accent4"/>
              </a:solidFill>
            </a:endParaRPr>
          </a:p>
          <a:p>
            <a:pPr marL="342900" indent="-342900" algn="ctr"/>
            <a:r>
              <a:rPr lang="ru-RU" sz="1600" b="1" dirty="0" smtClean="0">
                <a:solidFill>
                  <a:schemeClr val="accent4"/>
                </a:solidFill>
              </a:rPr>
              <a:t>6. При выполнении упражнений концентрировать внимание на нагружаемой (растягиваемой) группе мышц.</a:t>
            </a:r>
          </a:p>
          <a:p>
            <a:pPr marL="342900" indent="-342900" algn="ctr"/>
            <a:endParaRPr lang="ru-RU" sz="400" b="1" dirty="0" smtClean="0">
              <a:solidFill>
                <a:schemeClr val="accent4"/>
              </a:solidFill>
            </a:endParaRPr>
          </a:p>
          <a:p>
            <a:pPr marL="342900" indent="-342900" algn="ctr"/>
            <a:r>
              <a:rPr lang="ru-RU" sz="1600" b="1" dirty="0" smtClean="0">
                <a:solidFill>
                  <a:schemeClr val="accent4"/>
                </a:solidFill>
              </a:rPr>
              <a:t>7. Неукоснительно следовать принципам постепенности и систематичности</a:t>
            </a:r>
          </a:p>
          <a:p>
            <a:pPr marL="342900" indent="-342900" algn="ctr"/>
            <a:endParaRPr lang="ru-RU" sz="800" b="1" dirty="0">
              <a:solidFill>
                <a:schemeClr val="accent4"/>
              </a:solidFill>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sp>
        <p:nvSpPr>
          <p:cNvPr id="6" name="TextBox 5"/>
          <p:cNvSpPr txBox="1"/>
          <p:nvPr/>
        </p:nvSpPr>
        <p:spPr>
          <a:xfrm>
            <a:off x="5000627" y="2101888"/>
            <a:ext cx="3714777" cy="3970318"/>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Стоя спиной к стене, опереться </a:t>
            </a:r>
          </a:p>
          <a:p>
            <a:pPr marL="108000"/>
            <a:r>
              <a:rPr lang="ru-RU" sz="1400" b="1" dirty="0" smtClean="0"/>
              <a:t>о нее ладонью одной выпрямленной руки, пальцы </a:t>
            </a:r>
          </a:p>
          <a:p>
            <a:pPr marL="108000"/>
            <a:r>
              <a:rPr lang="ru-RU" sz="1400" b="1" dirty="0" smtClean="0"/>
              <a:t>«смотрят» вверх; затем на той же высоте, несколько шире плеч коснуться стены ладонью другой руки. Держа спину прямо, медленно присесть до появления</a:t>
            </a:r>
          </a:p>
          <a:p>
            <a:pPr marL="108000"/>
            <a:r>
              <a:rPr lang="ru-RU" sz="1400" b="1" dirty="0" smtClean="0"/>
              <a:t>напряжения в мышцах груди и плечевого пояса. Дыхание спокойное. Удерживать принятую позу 10-20 с и затем вернуться в и.п. Выполнить упражнение 4-6 раз с отдыхом 10-15 с между повторениями.</a:t>
            </a:r>
          </a:p>
          <a:p>
            <a:endParaRPr lang="ru-RU" sz="1400" b="1" dirty="0"/>
          </a:p>
        </p:txBody>
      </p:sp>
      <p:pic>
        <p:nvPicPr>
          <p:cNvPr id="8" name="Рисунок 7" descr="21.10.10-002.jpg"/>
          <p:cNvPicPr>
            <a:picLocks noChangeAspect="1"/>
          </p:cNvPicPr>
          <p:nvPr/>
        </p:nvPicPr>
        <p:blipFill>
          <a:blip r:embed="rId3"/>
          <a:stretch>
            <a:fillRect/>
          </a:stretch>
        </p:blipFill>
        <p:spPr>
          <a:xfrm>
            <a:off x="500034" y="1643050"/>
            <a:ext cx="1743075" cy="4048125"/>
          </a:xfrm>
          <a:prstGeom prst="rect">
            <a:avLst/>
          </a:prstGeom>
          <a:ln>
            <a:noFill/>
          </a:ln>
          <a:effectLst>
            <a:outerShdw blurRad="190500" algn="tl" rotWithShape="0">
              <a:srgbClr val="000000">
                <a:alpha val="70000"/>
              </a:srgbClr>
            </a:outerShdw>
          </a:effectLst>
        </p:spPr>
      </p:pic>
      <p:pic>
        <p:nvPicPr>
          <p:cNvPr id="9" name="Рисунок 8" descr="21.10.10-004.jpg"/>
          <p:cNvPicPr>
            <a:picLocks noChangeAspect="1"/>
          </p:cNvPicPr>
          <p:nvPr/>
        </p:nvPicPr>
        <p:blipFill>
          <a:blip r:embed="rId4"/>
          <a:stretch>
            <a:fillRect/>
          </a:stretch>
        </p:blipFill>
        <p:spPr>
          <a:xfrm>
            <a:off x="2459957" y="2285992"/>
            <a:ext cx="2397795" cy="3214710"/>
          </a:xfrm>
          <a:prstGeom prst="rect">
            <a:avLst/>
          </a:prstGeom>
          <a:ln>
            <a:noFill/>
          </a:ln>
          <a:effectLst>
            <a:outerShdw blurRad="190500" algn="tl" rotWithShape="0">
              <a:srgbClr val="000000">
                <a:alpha val="70000"/>
              </a:srgbClr>
            </a:outerShdw>
          </a:effectLst>
        </p:spPr>
      </p:pic>
      <p:sp>
        <p:nvSpPr>
          <p:cNvPr id="10" name="Стрелка вниз 9"/>
          <p:cNvSpPr/>
          <p:nvPr/>
        </p:nvSpPr>
        <p:spPr>
          <a:xfrm>
            <a:off x="3000364" y="3357562"/>
            <a:ext cx="142876" cy="3571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2571736" y="1272589"/>
            <a:ext cx="5857916" cy="584775"/>
          </a:xfrm>
          <a:prstGeom prst="rect">
            <a:avLst/>
          </a:prstGeom>
          <a:solidFill>
            <a:srgbClr val="CC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1. Растягивание больших грудных мышц, мышц-сгибателей бедра.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sp>
        <p:nvSpPr>
          <p:cNvPr id="4" name="TextBox 3"/>
          <p:cNvSpPr txBox="1"/>
          <p:nvPr/>
        </p:nvSpPr>
        <p:spPr>
          <a:xfrm>
            <a:off x="2500298" y="2176715"/>
            <a:ext cx="4143404" cy="3323987"/>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Стоя боком к стенке на расстоянии вытянутой руки, опереться о нее всей ладонью. Медленно разворачивать корпус в сторону от стены; при появлении чувства растянутости мышц прекратить движение и удерживать принятую позу 10-20 с. После этого вернуться в и.п., отдохнуть 10-20 с, поменять положение рук и повторить упражнение в другую сторону. Выполнить 4-6 раз в каждую сторону.</a:t>
            </a:r>
          </a:p>
          <a:p>
            <a:endParaRPr lang="ru-RU" sz="1400" b="1" dirty="0"/>
          </a:p>
        </p:txBody>
      </p:sp>
      <p:pic>
        <p:nvPicPr>
          <p:cNvPr id="5" name="Рисунок 4" descr="21.10.10-005.jpg"/>
          <p:cNvPicPr>
            <a:picLocks noChangeAspect="1"/>
          </p:cNvPicPr>
          <p:nvPr/>
        </p:nvPicPr>
        <p:blipFill>
          <a:blip r:embed="rId3"/>
          <a:stretch>
            <a:fillRect/>
          </a:stretch>
        </p:blipFill>
        <p:spPr>
          <a:xfrm>
            <a:off x="6919940" y="2024081"/>
            <a:ext cx="1581150" cy="4048125"/>
          </a:xfrm>
          <a:prstGeom prst="rect">
            <a:avLst/>
          </a:prstGeom>
          <a:ln>
            <a:noFill/>
          </a:ln>
          <a:effectLst>
            <a:outerShdw blurRad="190500" algn="tl" rotWithShape="0">
              <a:srgbClr val="000000">
                <a:alpha val="70000"/>
              </a:srgbClr>
            </a:outerShdw>
          </a:effectLst>
        </p:spPr>
      </p:pic>
      <p:pic>
        <p:nvPicPr>
          <p:cNvPr id="6" name="Рисунок 5" descr="21.10.10-006.jpg"/>
          <p:cNvPicPr>
            <a:picLocks noChangeAspect="1"/>
          </p:cNvPicPr>
          <p:nvPr/>
        </p:nvPicPr>
        <p:blipFill>
          <a:blip r:embed="rId4"/>
          <a:stretch>
            <a:fillRect/>
          </a:stretch>
        </p:blipFill>
        <p:spPr>
          <a:xfrm>
            <a:off x="528621" y="2000240"/>
            <a:ext cx="1685925" cy="4048125"/>
          </a:xfrm>
          <a:prstGeom prst="rect">
            <a:avLst/>
          </a:prstGeom>
          <a:ln>
            <a:noFill/>
          </a:ln>
          <a:effectLst>
            <a:outerShdw blurRad="190500" algn="tl" rotWithShape="0">
              <a:srgbClr val="000000">
                <a:alpha val="70000"/>
              </a:srgbClr>
            </a:outerShdw>
          </a:effectLst>
        </p:spPr>
      </p:pic>
      <p:sp>
        <p:nvSpPr>
          <p:cNvPr id="9" name="Выгнутая вправо стрелка 8"/>
          <p:cNvSpPr/>
          <p:nvPr/>
        </p:nvSpPr>
        <p:spPr>
          <a:xfrm>
            <a:off x="7000892" y="2500306"/>
            <a:ext cx="357190" cy="357190"/>
          </a:xfrm>
          <a:prstGeom prst="curvedLeftArrow">
            <a:avLst/>
          </a:prstGeom>
          <a:solidFill>
            <a:srgbClr val="FF0000"/>
          </a:solidFill>
          <a:ln>
            <a:solidFill>
              <a:srgbClr val="FF0000">
                <a:alpha val="4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Выгнутая вправо стрелка 9"/>
          <p:cNvSpPr/>
          <p:nvPr/>
        </p:nvSpPr>
        <p:spPr>
          <a:xfrm flipH="1">
            <a:off x="1785918" y="2500306"/>
            <a:ext cx="357190" cy="357190"/>
          </a:xfrm>
          <a:prstGeom prst="curvedLeftArrow">
            <a:avLst/>
          </a:prstGeom>
          <a:solidFill>
            <a:srgbClr val="FF0000"/>
          </a:solidFill>
          <a:ln>
            <a:solidFill>
              <a:srgbClr val="FF0000">
                <a:alpha val="4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 name="Прямоугольник 7"/>
          <p:cNvSpPr/>
          <p:nvPr/>
        </p:nvSpPr>
        <p:spPr>
          <a:xfrm>
            <a:off x="2285984" y="1142984"/>
            <a:ext cx="4572000" cy="584775"/>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spAutoFit/>
          </a:bodyPr>
          <a:lstStyle/>
          <a:p>
            <a:pPr algn="ctr"/>
            <a:r>
              <a:rPr lang="ru-RU" sz="1600" b="1" dirty="0" smtClean="0">
                <a:solidFill>
                  <a:srgbClr val="C00000"/>
                </a:solidFill>
              </a:rPr>
              <a:t>2. Растягивание грудных мышц, сгибателей плеча и предплечья.</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sp>
        <p:nvSpPr>
          <p:cNvPr id="4" name="TextBox 3"/>
          <p:cNvSpPr txBox="1"/>
          <p:nvPr/>
        </p:nvSpPr>
        <p:spPr>
          <a:xfrm>
            <a:off x="2500298" y="2538423"/>
            <a:ext cx="4143404" cy="2462213"/>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Стоя, ноги вместе, локоть согнутой левой руки завести за голову. Взяться правой рукой за локоть левой руки и потянуть его вправо. Удерживать положение 10-20 с, а затем вернуться в и.п. Отдохнуть 15-20 с и повторить упражнение в другую сторону. Выполнить 4-6 раз в каждую сторону.</a:t>
            </a:r>
          </a:p>
          <a:p>
            <a:endParaRPr lang="ru-RU" sz="1400" b="1" dirty="0"/>
          </a:p>
        </p:txBody>
      </p:sp>
      <p:pic>
        <p:nvPicPr>
          <p:cNvPr id="5" name="Рисунок 4" descr="21.10.10-007.jpg"/>
          <p:cNvPicPr>
            <a:picLocks noChangeAspect="1"/>
          </p:cNvPicPr>
          <p:nvPr/>
        </p:nvPicPr>
        <p:blipFill>
          <a:blip r:embed="rId3"/>
          <a:stretch>
            <a:fillRect/>
          </a:stretch>
        </p:blipFill>
        <p:spPr>
          <a:xfrm>
            <a:off x="576246" y="2095519"/>
            <a:ext cx="1638300" cy="4048125"/>
          </a:xfrm>
          <a:prstGeom prst="rect">
            <a:avLst/>
          </a:prstGeom>
          <a:ln>
            <a:noFill/>
          </a:ln>
          <a:effectLst>
            <a:outerShdw blurRad="190500" algn="tl" rotWithShape="0">
              <a:srgbClr val="000000">
                <a:alpha val="70000"/>
              </a:srgbClr>
            </a:outerShdw>
          </a:effectLst>
        </p:spPr>
      </p:pic>
      <p:pic>
        <p:nvPicPr>
          <p:cNvPr id="6" name="Рисунок 5" descr="21.10.10-008.jpg"/>
          <p:cNvPicPr>
            <a:picLocks noChangeAspect="1"/>
          </p:cNvPicPr>
          <p:nvPr/>
        </p:nvPicPr>
        <p:blipFill>
          <a:blip r:embed="rId4"/>
          <a:stretch>
            <a:fillRect/>
          </a:stretch>
        </p:blipFill>
        <p:spPr>
          <a:xfrm>
            <a:off x="6929454" y="2071678"/>
            <a:ext cx="1571625" cy="4048125"/>
          </a:xfrm>
          <a:prstGeom prst="rect">
            <a:avLst/>
          </a:prstGeom>
          <a:ln>
            <a:noFill/>
          </a:ln>
          <a:effectLst>
            <a:outerShdw blurRad="190500" algn="tl" rotWithShape="0">
              <a:srgbClr val="000000">
                <a:alpha val="70000"/>
              </a:srgbClr>
            </a:outerShdw>
          </a:effectLst>
        </p:spPr>
      </p:pic>
      <p:sp>
        <p:nvSpPr>
          <p:cNvPr id="7" name="Стрелка вправо 6"/>
          <p:cNvSpPr/>
          <p:nvPr/>
        </p:nvSpPr>
        <p:spPr>
          <a:xfrm>
            <a:off x="642910" y="2311711"/>
            <a:ext cx="214314"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285984" y="1142984"/>
            <a:ext cx="4500594" cy="584775"/>
          </a:xfrm>
          <a:prstGeom prst="rect">
            <a:avLst/>
          </a:prstGeom>
          <a:solidFill>
            <a:srgbClr val="99FFCC"/>
          </a:solid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1600" b="1" dirty="0" smtClean="0">
                <a:solidFill>
                  <a:srgbClr val="C00000"/>
                </a:solidFill>
              </a:rPr>
              <a:t>3. Растягивание широчайших мышц спины и разгибателей плеча. </a:t>
            </a:r>
            <a:endParaRPr lang="ru-RU" sz="1600" dirty="0">
              <a:solidFill>
                <a:srgbClr val="C00000"/>
              </a:solidFill>
            </a:endParaRPr>
          </a:p>
        </p:txBody>
      </p:sp>
      <p:sp>
        <p:nvSpPr>
          <p:cNvPr id="10" name="Стрелка вправо 9"/>
          <p:cNvSpPr/>
          <p:nvPr/>
        </p:nvSpPr>
        <p:spPr>
          <a:xfrm rot="10800000" flipV="1">
            <a:off x="8143900" y="2311711"/>
            <a:ext cx="285752"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57356" y="428604"/>
            <a:ext cx="5429288" cy="707886"/>
          </a:xfrm>
          <a:prstGeom prst="rect">
            <a:avLst/>
          </a:prstGeom>
          <a:noFill/>
        </p:spPr>
        <p:txBody>
          <a:bodyPr wrap="square" rtlCol="0">
            <a:spAutoFit/>
          </a:bodyPr>
          <a:lstStyle/>
          <a:p>
            <a:r>
              <a:rPr lang="ru-RU" sz="4000" b="1" i="1" dirty="0" smtClean="0">
                <a:solidFill>
                  <a:schemeClr val="accent4"/>
                </a:solidFill>
                <a:latin typeface="Mistral" pitchFamily="66" charset="0"/>
              </a:rPr>
              <a:t>Индивидуальные упражнения </a:t>
            </a:r>
            <a:endParaRPr lang="ru-RU" sz="4000" b="1" i="1" dirty="0">
              <a:solidFill>
                <a:schemeClr val="accent4"/>
              </a:solidFill>
              <a:latin typeface="Mistral" pitchFamily="66" charset="0"/>
            </a:endParaRPr>
          </a:p>
        </p:txBody>
      </p:sp>
      <p:sp>
        <p:nvSpPr>
          <p:cNvPr id="4" name="TextBox 3"/>
          <p:cNvSpPr txBox="1"/>
          <p:nvPr/>
        </p:nvSpPr>
        <p:spPr>
          <a:xfrm>
            <a:off x="2714612" y="2462467"/>
            <a:ext cx="3714776" cy="3323987"/>
          </a:xfrm>
          <a:prstGeom prst="rect">
            <a:avLst/>
          </a:prstGeom>
          <a:solidFill>
            <a:srgbClr val="99FFCC">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endParaRPr lang="ru-RU" sz="1400" b="1" dirty="0" smtClean="0"/>
          </a:p>
          <a:p>
            <a:pPr marL="108000"/>
            <a:r>
              <a:rPr lang="ru-RU" sz="1400" b="1" dirty="0" smtClean="0"/>
              <a:t>Стоя лицом к опоре, опираясь левой рукой о стену, завести колено правой ноги назад, не допуская сильного прогиба в спине. Подтягивать стопу правой рукой в направлении ягодицы, не меняя положения бедра. Дыхание спокойное. Удерживать эту позу 20-30 с. Вернуться в и.п. и после 10-15 с отдыха повторить упражнение, сгибая левую ногу. Выполнить 4-5 раз на каждую ногу.</a:t>
            </a:r>
          </a:p>
          <a:p>
            <a:endParaRPr lang="ru-RU" sz="1400" b="1" dirty="0"/>
          </a:p>
        </p:txBody>
      </p:sp>
      <p:pic>
        <p:nvPicPr>
          <p:cNvPr id="5" name="Рисунок 4" descr="21.10.10-009.jpg"/>
          <p:cNvPicPr>
            <a:picLocks noChangeAspect="1"/>
          </p:cNvPicPr>
          <p:nvPr/>
        </p:nvPicPr>
        <p:blipFill>
          <a:blip r:embed="rId3"/>
          <a:stretch>
            <a:fillRect/>
          </a:stretch>
        </p:blipFill>
        <p:spPr>
          <a:xfrm>
            <a:off x="6715140" y="2238395"/>
            <a:ext cx="1762125" cy="4048125"/>
          </a:xfrm>
          <a:prstGeom prst="rect">
            <a:avLst/>
          </a:prstGeom>
          <a:ln>
            <a:noFill/>
          </a:ln>
          <a:effectLst>
            <a:outerShdw blurRad="190500" algn="tl" rotWithShape="0">
              <a:srgbClr val="000000">
                <a:alpha val="70000"/>
              </a:srgbClr>
            </a:outerShdw>
          </a:effectLst>
        </p:spPr>
      </p:pic>
      <p:sp>
        <p:nvSpPr>
          <p:cNvPr id="6" name="Стрелка вправо 5"/>
          <p:cNvSpPr/>
          <p:nvPr/>
        </p:nvSpPr>
        <p:spPr>
          <a:xfrm>
            <a:off x="6786578" y="3526157"/>
            <a:ext cx="214314"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descr="21.10.10-010.jpg"/>
          <p:cNvPicPr>
            <a:picLocks noChangeAspect="1"/>
          </p:cNvPicPr>
          <p:nvPr/>
        </p:nvPicPr>
        <p:blipFill>
          <a:blip r:embed="rId4"/>
          <a:stretch>
            <a:fillRect/>
          </a:stretch>
        </p:blipFill>
        <p:spPr>
          <a:xfrm>
            <a:off x="766747" y="2214554"/>
            <a:ext cx="1590675" cy="4048125"/>
          </a:xfrm>
          <a:prstGeom prst="rect">
            <a:avLst/>
          </a:prstGeom>
          <a:ln>
            <a:noFill/>
          </a:ln>
          <a:effectLst>
            <a:outerShdw blurRad="190500" algn="tl" rotWithShape="0">
              <a:srgbClr val="000000">
                <a:alpha val="70000"/>
              </a:srgbClr>
            </a:outerShdw>
          </a:effectLst>
        </p:spPr>
      </p:pic>
      <p:sp>
        <p:nvSpPr>
          <p:cNvPr id="10" name="Стрелка вправо 9"/>
          <p:cNvSpPr/>
          <p:nvPr/>
        </p:nvSpPr>
        <p:spPr>
          <a:xfrm>
            <a:off x="2000232" y="5240669"/>
            <a:ext cx="285752"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право 10"/>
          <p:cNvSpPr/>
          <p:nvPr/>
        </p:nvSpPr>
        <p:spPr>
          <a:xfrm rot="10800000" flipV="1">
            <a:off x="1714480" y="3954785"/>
            <a:ext cx="214314"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право 11"/>
          <p:cNvSpPr/>
          <p:nvPr/>
        </p:nvSpPr>
        <p:spPr>
          <a:xfrm rot="10800000" flipV="1">
            <a:off x="6929455" y="4572008"/>
            <a:ext cx="285752"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2286016" y="1142984"/>
            <a:ext cx="4572000" cy="830997"/>
          </a:xfrm>
          <a:prstGeom prst="rect">
            <a:avLst/>
          </a:prstGeom>
          <a:solidFill>
            <a:srgbClr val="99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spAutoFit/>
          </a:bodyPr>
          <a:lstStyle/>
          <a:p>
            <a:pPr algn="ctr"/>
            <a:r>
              <a:rPr lang="ru-RU" sz="1600" b="1" dirty="0" smtClean="0">
                <a:solidFill>
                  <a:srgbClr val="C00000"/>
                </a:solidFill>
              </a:rPr>
              <a:t>4. Растягивание мышц, сгибающих и приводящих бедро, разгибающих голень и стопу. </a:t>
            </a:r>
            <a:endParaRPr lang="ru-RU" sz="1600" dirty="0">
              <a:solidFill>
                <a:srgbClr val="C00000"/>
              </a:solidFill>
            </a:endParaRPr>
          </a:p>
        </p:txBody>
      </p:sp>
    </p:spTree>
  </p:cSld>
  <p:clrMapOvr>
    <a:masterClrMapping/>
  </p:clrMapOvr>
  <p:transition spd="slow">
    <p:cove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430</TotalTime>
  <Words>1743</Words>
  <PresentationFormat>Экран (4:3)</PresentationFormat>
  <Paragraphs>165</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Аспект</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Valued Acer Customer</cp:lastModifiedBy>
  <cp:revision>15</cp:revision>
  <dcterms:modified xsi:type="dcterms:W3CDTF">2010-10-31T19:36:16Z</dcterms:modified>
</cp:coreProperties>
</file>