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67" r:id="rId3"/>
    <p:sldId id="256" r:id="rId4"/>
    <p:sldId id="264" r:id="rId5"/>
    <p:sldId id="268" r:id="rId6"/>
    <p:sldId id="263" r:id="rId7"/>
    <p:sldId id="269" r:id="rId8"/>
    <p:sldId id="257" r:id="rId9"/>
    <p:sldId id="272" r:id="rId10"/>
    <p:sldId id="270" r:id="rId11"/>
    <p:sldId id="273" r:id="rId12"/>
    <p:sldId id="282" r:id="rId13"/>
    <p:sldId id="276" r:id="rId14"/>
    <p:sldId id="283" r:id="rId15"/>
    <p:sldId id="284" r:id="rId16"/>
    <p:sldId id="285" r:id="rId17"/>
    <p:sldId id="288" r:id="rId18"/>
    <p:sldId id="278" r:id="rId19"/>
    <p:sldId id="274" r:id="rId20"/>
    <p:sldId id="29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4507-1AF3-41A8-A186-C0CDB18147D2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D54E6-64D9-46AF-BD36-951424CA7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4507-1AF3-41A8-A186-C0CDB18147D2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D54E6-64D9-46AF-BD36-951424CA7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4507-1AF3-41A8-A186-C0CDB18147D2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D54E6-64D9-46AF-BD36-951424CA7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4507-1AF3-41A8-A186-C0CDB18147D2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D54E6-64D9-46AF-BD36-951424CA7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4507-1AF3-41A8-A186-C0CDB18147D2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D54E6-64D9-46AF-BD36-951424CA7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4507-1AF3-41A8-A186-C0CDB18147D2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D54E6-64D9-46AF-BD36-951424CA7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4507-1AF3-41A8-A186-C0CDB18147D2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D54E6-64D9-46AF-BD36-951424CA7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4507-1AF3-41A8-A186-C0CDB18147D2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D54E6-64D9-46AF-BD36-951424CA7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4507-1AF3-41A8-A186-C0CDB18147D2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D54E6-64D9-46AF-BD36-951424CA7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4507-1AF3-41A8-A186-C0CDB18147D2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D54E6-64D9-46AF-BD36-951424CA7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4507-1AF3-41A8-A186-C0CDB18147D2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D54E6-64D9-46AF-BD36-951424CA7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64507-1AF3-41A8-A186-C0CDB18147D2}" type="datetimeFigureOut">
              <a:rPr lang="ru-RU" smtClean="0"/>
              <a:pPr/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54E6-64D9-46AF-BD36-951424CA7D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source=wiz&amp;text=&#1089;&#1082;&#1072;&#1079;&#1086;&#1095;&#1085;&#1099;&#1081;%20&#1076;&#1074;&#1086;&#1088;&#1077;&#1094;%20&#1082;&#1072;&#1088;&#1090;&#1080;&#1085;&#1082;&#1080;&amp;" TargetMode="External"/><Relationship Id="rId13" Type="http://schemas.openxmlformats.org/officeDocument/2006/relationships/hyperlink" Target="http://images.yandex.ru/yandsearch?text=%D0%9C%D0%B0%D1%88%D0%B0%20%D0%B8%20%D0%BC%D0%B5%D0%B4%D0%B2%D0%B5%D0%B4%D1%8C,%20%D0%B8%D0%BD%D1%82%D0%B5%D1%80%D0%B5%D1%81,%20%D0%BF%D1%83%D0%BB%D1%8C%D1%82,%20%D0%BA%D1%80%D0%B5%D1%81%D0%BB%D0%BE.%20%D0%BE%D0%B1%D0%BE%D0%B8%20%D0%9C%D0%B0%D1%88%D0%B0&amp;lr=64&amp;noreask=1&amp;source=wiz" TargetMode="External"/><Relationship Id="rId3" Type="http://schemas.openxmlformats.org/officeDocument/2006/relationships/hyperlink" Target="http://images.yandex.ru/?lr=64&amp;source=wiz" TargetMode="External"/><Relationship Id="rId7" Type="http://schemas.openxmlformats.org/officeDocument/2006/relationships/hyperlink" Target="http://images.yandex.ru/yandsearch?text=%D1%80%D0%B8%D1%81%D1%83%D0%BD%D0%BA%D0%B8%20%D0%BA%20%D0%BC%D1%83%D0%BB%D1%8C%D1%82%D1%84%D0%B8%D0%BB%D1%8C%D0%BC%D0%B0%D0%BC%20%D0%BF%D1%80%D0%BE%20%D0%B7%D0%BB%D1%8B%D1%85%20%D0%B2%D0%BE%D0%BB%D1%88%D0%B5%D0%B1%D0%BD%D0%B8%D0%BA%D0%BE%D0%B2&amp;lr=64&amp;noreask=1&amp;source=wiz" TargetMode="External"/><Relationship Id="rId12" Type="http://schemas.openxmlformats.org/officeDocument/2006/relationships/hyperlink" Target="http://www.youloveit.ru/gallery/masha_bear_kartinki/93968-masha_bear_images-48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1%80%D0%B8%D1%81%D1%83%D0%BD%D0%BE%D0%BA%20%D0%BF%D1%80%D0%B8%D0%BD%D1%86%D0%B5%D1%81%D1%81%D1%8B&amp;lr=64&amp;noreask=1&amp;source=wiz" TargetMode="External"/><Relationship Id="rId11" Type="http://schemas.openxmlformats.org/officeDocument/2006/relationships/hyperlink" Target="http://allforchildren.ru/pictures/showimg/mim/mim011gif.htm" TargetMode="External"/><Relationship Id="rId5" Type="http://schemas.openxmlformats.org/officeDocument/2006/relationships/hyperlink" Target="http://www.youloveit.ru/gallery/masha_bear_kartinki/93938-masha_bear_images-20.html" TargetMode="External"/><Relationship Id="rId10" Type="http://schemas.openxmlformats.org/officeDocument/2006/relationships/hyperlink" Target="http://allforchildren.ru/pictures/mim.php" TargetMode="External"/><Relationship Id="rId4" Type="http://schemas.openxmlformats.org/officeDocument/2006/relationships/hyperlink" Target="http://images.yandex.ru/yandsearch?text=%D0%BA%D0%B0%D1%80%D1%82%D0%B8%D0%BD%D0%BA%D0%B8%20%D0%BA%20%D0%BC%D1%83%D0%BB%D1%8C%D1%82%D1%84%D0%B8%D0%BB%D1%8C%D0%BC%D1%83%20%D0%BC%D0%B0%D1%88%D0%B0%20%D0%B8%20%D0%BC%D0%B5%D0%B4%D0%B2%D0%B5%D0%B4%D1%8C&amp;lr=64&amp;noreask=1&amp;source=wiz" TargetMode="External"/><Relationship Id="rId9" Type="http://schemas.openxmlformats.org/officeDocument/2006/relationships/hyperlink" Target="http://natali-malc.narod.ru/oboi/mmm1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Администратор\Pictures\Рисунок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606964"/>
              </a:clrFrom>
              <a:clrTo>
                <a:srgbClr val="60696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714356"/>
            <a:ext cx="79296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Порядок  разбора                                                                                                        глагола по составу.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Знакомство с алгоритмом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371475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</a:rPr>
              <a:t>Урок разработала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Ганжала</a:t>
            </a:r>
            <a:r>
              <a:rPr lang="ru-RU" b="1" dirty="0" smtClean="0">
                <a:solidFill>
                  <a:schemeClr val="bg1"/>
                </a:solidFill>
              </a:rPr>
              <a:t> Любовь Александровна,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</a:rPr>
              <a:t>учитель начальных классов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</a:rPr>
              <a:t>МБОУ «Школа № 44» 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</a:rPr>
              <a:t>г. Полысаево, Кемеровской области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www.okartinki.ru/index.php?option=com_datsogallery&amp;func=wmark&amp;mid=174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806" y="0"/>
            <a:ext cx="9160806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2886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err="1" smtClean="0">
                <a:solidFill>
                  <a:srgbClr val="C00000"/>
                </a:solidFill>
                <a:latin typeface="Monotype Corsiva" pitchFamily="66" charset="0"/>
              </a:rPr>
              <a:t>Морфемика</a:t>
            </a:r>
            <a:endParaRPr lang="ru-RU" sz="4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" name="Дуга 6"/>
          <p:cNvSpPr/>
          <p:nvPr/>
        </p:nvSpPr>
        <p:spPr>
          <a:xfrm>
            <a:off x="0" y="4214818"/>
            <a:ext cx="3143240" cy="714380"/>
          </a:xfrm>
          <a:prstGeom prst="arc">
            <a:avLst>
              <a:gd name="adj1" fmla="val 10794734"/>
              <a:gd name="adj2" fmla="val 13431"/>
            </a:avLst>
          </a:prstGeom>
          <a:ln w="190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 descr="http://hugehdwallpaper.com/images/711/thumbbig-2709-1981-71159.jpg">
            <a:hlinkClick r:id="rId2"/>
          </p:cNvPr>
          <p:cNvPicPr>
            <a:picLocks noChangeAspect="1" noChangeArrowheads="1"/>
          </p:cNvPicPr>
          <p:nvPr/>
        </p:nvPicPr>
        <p:blipFill>
          <a:blip r:embed="rId4"/>
          <a:srcRect l="33917" t="31751" r="31196" b="31205"/>
          <a:stretch>
            <a:fillRect/>
          </a:stretch>
        </p:blipFill>
        <p:spPr bwMode="auto">
          <a:xfrm>
            <a:off x="6215074" y="4429132"/>
            <a:ext cx="2571768" cy="2000264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7286644" y="3357562"/>
            <a:ext cx="1343028" cy="1200152"/>
          </a:xfrm>
          <a:prstGeom prst="line">
            <a:avLst/>
          </a:prstGeom>
          <a:ln w="190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6215074" y="3357562"/>
            <a:ext cx="1214446" cy="1214446"/>
          </a:xfrm>
          <a:prstGeom prst="line">
            <a:avLst/>
          </a:prstGeom>
          <a:ln w="190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 descr="http://hugehdwallpaper.com/images/711/thumbbig-2709-1981-71159.jpg">
            <a:hlinkClick r:id="rId2"/>
          </p:cNvPr>
          <p:cNvPicPr>
            <a:picLocks noChangeAspect="1" noChangeArrowheads="1"/>
          </p:cNvPicPr>
          <p:nvPr/>
        </p:nvPicPr>
        <p:blipFill>
          <a:blip r:embed="rId4"/>
          <a:srcRect l="10682" t="43750" r="65664" b="7291"/>
          <a:stretch>
            <a:fillRect/>
          </a:stretch>
        </p:blipFill>
        <p:spPr bwMode="auto">
          <a:xfrm>
            <a:off x="285720" y="785794"/>
            <a:ext cx="1928794" cy="2924301"/>
          </a:xfrm>
          <a:prstGeom prst="rect">
            <a:avLst/>
          </a:prstGeom>
          <a:noFill/>
        </p:spPr>
      </p:pic>
      <p:sp>
        <p:nvSpPr>
          <p:cNvPr id="16" name="Фигура, имеющая форму буквы L 15"/>
          <p:cNvSpPr/>
          <p:nvPr/>
        </p:nvSpPr>
        <p:spPr>
          <a:xfrm rot="10800000">
            <a:off x="214282" y="428604"/>
            <a:ext cx="2143140" cy="295278"/>
          </a:xfrm>
          <a:prstGeom prst="corner">
            <a:avLst>
              <a:gd name="adj1" fmla="val 3258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Фигура, имеющая форму буквы L 11"/>
          <p:cNvSpPr/>
          <p:nvPr/>
        </p:nvSpPr>
        <p:spPr>
          <a:xfrm>
            <a:off x="428596" y="5357826"/>
            <a:ext cx="5214974" cy="1500174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 descr="http://s4.afisha.net/Afisha7Files/UGPhotos/090715104118/090717225507/p_f.jpg">
            <a:hlinkClick r:id="rId2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4500568"/>
            <a:ext cx="3143242" cy="2357432"/>
          </a:xfrm>
          <a:prstGeom prst="rect">
            <a:avLst/>
          </a:prstGeom>
          <a:noFill/>
        </p:spPr>
      </p:pic>
      <p:sp>
        <p:nvSpPr>
          <p:cNvPr id="14" name="Фигура, имеющая форму буквы L 13"/>
          <p:cNvSpPr/>
          <p:nvPr/>
        </p:nvSpPr>
        <p:spPr>
          <a:xfrm flipH="1">
            <a:off x="4000496" y="5357826"/>
            <a:ext cx="2062178" cy="1500174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http://www.gluxix.net/images/stories/news11/pic02124_03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0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Pictures\Рисунок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606964"/>
              </a:clrFrom>
              <a:clrTo>
                <a:srgbClr val="60696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subTitle" idx="1"/>
          </p:nvPr>
        </p:nvSpPr>
        <p:spPr>
          <a:xfrm>
            <a:off x="1214414" y="2143116"/>
            <a:ext cx="6715172" cy="100013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«Витает  в облаках»</a:t>
            </a:r>
            <a:br>
              <a:rPr lang="ru-RU" sz="5400" b="1" dirty="0" smtClean="0">
                <a:solidFill>
                  <a:schemeClr val="bg1"/>
                </a:solidFill>
              </a:rPr>
            </a:br>
            <a:endParaRPr lang="ru-RU" sz="5400" b="1" dirty="0"/>
          </a:p>
        </p:txBody>
      </p:sp>
      <p:pic>
        <p:nvPicPr>
          <p:cNvPr id="1027" name="Picture 3" descr="C:\Users\Администратор\Pictures\iCAWLIR3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3857628"/>
            <a:ext cx="2667019" cy="2000264"/>
          </a:xfrm>
          <a:prstGeom prst="rect">
            <a:avLst/>
          </a:prstGeom>
          <a:noFill/>
        </p:spPr>
      </p:pic>
      <p:sp>
        <p:nvSpPr>
          <p:cNvPr id="18" name="Текст 4"/>
          <p:cNvSpPr txBox="1">
            <a:spLocks/>
          </p:cNvSpPr>
          <p:nvPr/>
        </p:nvSpPr>
        <p:spPr>
          <a:xfrm>
            <a:off x="1142976" y="714356"/>
            <a:ext cx="6715172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Морфемная разминка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Pictures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Разбор глагола по составу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3244335"/>
            <a:ext cx="31432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</a:rPr>
              <a:t>Думать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5" name="Picture 3" descr="C:\Users\Администратор\Pictures\iCAWLIR3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9000" y="5214950"/>
            <a:ext cx="1905000" cy="1428750"/>
          </a:xfrm>
          <a:prstGeom prst="rect">
            <a:avLst/>
          </a:prstGeom>
          <a:noFill/>
        </p:spPr>
      </p:pic>
      <p:sp>
        <p:nvSpPr>
          <p:cNvPr id="8" name="Арка 7"/>
          <p:cNvSpPr/>
          <p:nvPr/>
        </p:nvSpPr>
        <p:spPr>
          <a:xfrm>
            <a:off x="785786" y="3143248"/>
            <a:ext cx="1000132" cy="500066"/>
          </a:xfrm>
          <a:prstGeom prst="blockArc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2178827" y="3178967"/>
            <a:ext cx="357190" cy="285752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V="1">
            <a:off x="2464579" y="3178967"/>
            <a:ext cx="428628" cy="357190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V="1">
            <a:off x="1893075" y="3321843"/>
            <a:ext cx="428628" cy="71438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1750199" y="3250405"/>
            <a:ext cx="428628" cy="214314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>
            <a:off x="714348" y="3929066"/>
            <a:ext cx="2286016" cy="1588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 flipH="1" flipV="1">
            <a:off x="563547" y="3779065"/>
            <a:ext cx="300809" cy="793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2858282" y="3785396"/>
            <a:ext cx="285752" cy="1588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714348" y="4500570"/>
            <a:ext cx="31432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</a:rPr>
              <a:t>Думать-</a:t>
            </a:r>
            <a:endParaRPr lang="ru-RU" sz="4400" dirty="0">
              <a:solidFill>
                <a:schemeClr val="bg1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10800000">
            <a:off x="714348" y="5214950"/>
            <a:ext cx="1357322" cy="1588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706819" y="3936595"/>
            <a:ext cx="15058" cy="1588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564340" y="5079206"/>
            <a:ext cx="300809" cy="793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1965307" y="5106999"/>
            <a:ext cx="214314" cy="1588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Арка 29"/>
          <p:cNvSpPr/>
          <p:nvPr/>
        </p:nvSpPr>
        <p:spPr>
          <a:xfrm>
            <a:off x="785786" y="4500570"/>
            <a:ext cx="1000132" cy="357190"/>
          </a:xfrm>
          <a:prstGeom prst="blockArc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5400000">
            <a:off x="1678761" y="4464851"/>
            <a:ext cx="428628" cy="214314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16200000" flipV="1">
            <a:off x="1821637" y="4464851"/>
            <a:ext cx="428628" cy="214314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6200000" flipV="1">
            <a:off x="2321703" y="4393413"/>
            <a:ext cx="428628" cy="357190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 flipH="1" flipV="1">
            <a:off x="2107389" y="4393413"/>
            <a:ext cx="357190" cy="285752"/>
          </a:xfrm>
          <a:prstGeom prst="line">
            <a:avLst/>
          </a:prstGeom>
          <a:ln w="666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5072066" y="4429132"/>
            <a:ext cx="25717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</a:rPr>
              <a:t>неопр.ф.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071802" y="4429132"/>
            <a:ext cx="25717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</a:rPr>
              <a:t>глагол,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 animBg="1"/>
      <p:bldP spid="14" grpId="0"/>
      <p:bldP spid="30" grpId="0" animBg="1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истратор\Pictures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" y="0"/>
            <a:ext cx="912971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Разбор глагола по составу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Цель 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составить алгоритм 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разбора глагола по составу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Порядок разбора глагола по составу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3" descr="C:\Users\Администратор\Pictures\iCAWLIR3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5072074"/>
            <a:ext cx="1905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Pictures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214678" y="1142984"/>
            <a:ext cx="214314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глагол</a:t>
            </a:r>
            <a:endParaRPr lang="ru-RU" sz="3200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Алгоритм разбора глагола по составу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14678" y="4429132"/>
            <a:ext cx="221457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286116" y="3571876"/>
            <a:ext cx="2071702" cy="500066"/>
          </a:xfrm>
          <a:prstGeom prst="rect">
            <a:avLst/>
          </a:prstGeom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428860" y="2714620"/>
            <a:ext cx="364333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не входят в основу</a:t>
            </a:r>
            <a:endParaRPr lang="ru-RU" sz="3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71736" y="5357826"/>
            <a:ext cx="342902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  </a:t>
            </a:r>
            <a:endParaRPr lang="ru-RU" sz="3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214678" y="1928802"/>
            <a:ext cx="214314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 форма</a:t>
            </a:r>
            <a:endParaRPr lang="ru-RU" sz="3200" dirty="0"/>
          </a:p>
        </p:txBody>
      </p:sp>
      <p:pic>
        <p:nvPicPr>
          <p:cNvPr id="22" name="Picture 3" descr="C:\Users\Администратор\Pictures\iCAWLIR3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9000" y="5429250"/>
            <a:ext cx="1905000" cy="1428750"/>
          </a:xfrm>
          <a:prstGeom prst="rect">
            <a:avLst/>
          </a:prstGeom>
          <a:noFill/>
        </p:spPr>
      </p:pic>
      <p:cxnSp>
        <p:nvCxnSpPr>
          <p:cNvPr id="25" name="Прямая соединительная линия 24"/>
          <p:cNvCxnSpPr/>
          <p:nvPr/>
        </p:nvCxnSpPr>
        <p:spPr>
          <a:xfrm>
            <a:off x="3643306" y="3929066"/>
            <a:ext cx="1357322" cy="1588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3536149" y="3821909"/>
            <a:ext cx="215108" cy="794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 flipH="1" flipV="1">
            <a:off x="4893471" y="3821909"/>
            <a:ext cx="215108" cy="794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Арка 39"/>
          <p:cNvSpPr/>
          <p:nvPr/>
        </p:nvSpPr>
        <p:spPr>
          <a:xfrm>
            <a:off x="3643306" y="4643446"/>
            <a:ext cx="1285884" cy="428628"/>
          </a:xfrm>
          <a:prstGeom prst="blockArc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2857488" y="5500702"/>
            <a:ext cx="1428760" cy="1588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 flipH="1" flipV="1">
            <a:off x="4107653" y="5607859"/>
            <a:ext cx="215108" cy="794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4786314" y="5500702"/>
            <a:ext cx="285752" cy="28575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6200000" flipV="1">
            <a:off x="5000628" y="5500702"/>
            <a:ext cx="285752" cy="28575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трелка вниз 28"/>
          <p:cNvSpPr/>
          <p:nvPr/>
        </p:nvSpPr>
        <p:spPr>
          <a:xfrm>
            <a:off x="4071934" y="1571612"/>
            <a:ext cx="285752" cy="35719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4071934" y="2357430"/>
            <a:ext cx="285752" cy="35719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4071934" y="3214686"/>
            <a:ext cx="285752" cy="35719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4071934" y="4071942"/>
            <a:ext cx="285752" cy="35719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4071934" y="5000636"/>
            <a:ext cx="285752" cy="35719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9" grpId="0" animBg="1"/>
      <p:bldP spid="21" grpId="0" animBg="1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Pictures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" y="0"/>
            <a:ext cx="912971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42886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5400" b="1" dirty="0" err="1" smtClean="0">
                <a:solidFill>
                  <a:schemeClr val="bg1"/>
                </a:solidFill>
              </a:rPr>
              <a:t>Физминутка</a:t>
            </a:r>
            <a:r>
              <a:rPr lang="ru-RU" sz="5400" b="1" dirty="0" smtClean="0">
                <a:solidFill>
                  <a:schemeClr val="bg1"/>
                </a:solidFill>
              </a:rPr>
              <a:t> </a:t>
            </a:r>
            <a:br>
              <a:rPr lang="ru-RU" sz="5400" b="1" dirty="0" smtClean="0">
                <a:solidFill>
                  <a:schemeClr val="bg1"/>
                </a:solidFill>
              </a:rPr>
            </a:br>
            <a:endParaRPr lang="ru-RU" sz="5400" b="1" dirty="0"/>
          </a:p>
        </p:txBody>
      </p:sp>
      <p:pic>
        <p:nvPicPr>
          <p:cNvPr id="8" name="Picture 3" descr="C:\Users\Администратор\Pictures\iCAWLIR3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5429250"/>
            <a:ext cx="1905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Pictures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" y="0"/>
            <a:ext cx="912971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142984"/>
            <a:ext cx="8501122" cy="1470025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Зная </a:t>
            </a:r>
            <a:r>
              <a:rPr lang="ru-RU" sz="5400" b="1" dirty="0" err="1" smtClean="0">
                <a:solidFill>
                  <a:schemeClr val="bg1"/>
                </a:solidFill>
              </a:rPr>
              <a:t>_____________разбора</a:t>
            </a:r>
            <a:r>
              <a:rPr lang="ru-RU" sz="5400" b="1" dirty="0" smtClean="0">
                <a:solidFill>
                  <a:schemeClr val="bg1"/>
                </a:solidFill>
              </a:rPr>
              <a:t>,</a:t>
            </a:r>
            <a:br>
              <a:rPr lang="ru-RU" sz="5400" b="1" dirty="0" smtClean="0">
                <a:solidFill>
                  <a:schemeClr val="bg1"/>
                </a:solidFill>
              </a:rPr>
            </a:br>
            <a:r>
              <a:rPr lang="ru-RU" sz="5400" b="1" dirty="0" smtClean="0">
                <a:solidFill>
                  <a:schemeClr val="bg1"/>
                </a:solidFill>
              </a:rPr>
              <a:t>разберёшь </a:t>
            </a:r>
            <a:r>
              <a:rPr lang="ru-RU" sz="5400" b="1" dirty="0" err="1" smtClean="0">
                <a:solidFill>
                  <a:schemeClr val="bg1"/>
                </a:solidFill>
              </a:rPr>
              <a:t>_________толково</a:t>
            </a:r>
            <a:r>
              <a:rPr lang="ru-RU" sz="5400" b="1" dirty="0" smtClean="0">
                <a:solidFill>
                  <a:schemeClr val="bg1"/>
                </a:solidFill>
              </a:rPr>
              <a:t>.</a:t>
            </a:r>
            <a:br>
              <a:rPr lang="ru-RU" sz="5400" b="1" dirty="0" smtClean="0">
                <a:solidFill>
                  <a:schemeClr val="bg1"/>
                </a:solidFill>
              </a:rPr>
            </a:br>
            <a:endParaRPr lang="ru-RU" sz="4000" b="1" dirty="0"/>
          </a:p>
        </p:txBody>
      </p:sp>
      <p:pic>
        <p:nvPicPr>
          <p:cNvPr id="8" name="Picture 3" descr="C:\Users\Администратор\Pictures\iCAWLIR3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4000504"/>
            <a:ext cx="1905000" cy="14287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428860" y="785794"/>
            <a:ext cx="31432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</a:rPr>
              <a:t>алгоритм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1500174"/>
            <a:ext cx="31432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bg1"/>
                </a:solidFill>
              </a:rPr>
              <a:t>глагол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Pictures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" y="0"/>
            <a:ext cx="912971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6" name="Picture 2" descr="http://dreamworlds.ru/uploads/posts/2010-08/1282284211_8.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02"/>
            <a:ext cx="9144000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357158" y="0"/>
            <a:ext cx="3455987" cy="2714620"/>
          </a:xfrm>
          <a:prstGeom prst="wedgeRoundRectCallout">
            <a:avLst>
              <a:gd name="adj1" fmla="val -21267"/>
              <a:gd name="adj2" fmla="val 7406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/>
              <a:t>Мне стало  понятно, как разбирать глаголы по составу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Pictures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" y="0"/>
            <a:ext cx="9129713" cy="6858000"/>
          </a:xfrm>
          <a:prstGeom prst="rect">
            <a:avLst/>
          </a:prstGeom>
          <a:noFill/>
        </p:spPr>
      </p:pic>
      <p:pic>
        <p:nvPicPr>
          <p:cNvPr id="3075" name="Picture 3" descr="http://russiancompass.com/uploads/pict/171/171276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8"/>
            <a:ext cx="6858016" cy="6858018"/>
          </a:xfrm>
          <a:prstGeom prst="rect">
            <a:avLst/>
          </a:prstGeom>
          <a:noFill/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5688012" y="0"/>
            <a:ext cx="3455988" cy="302099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/>
              <a:t>Спасибо, </a:t>
            </a:r>
            <a:r>
              <a:rPr lang="ru-RU" sz="2800" dirty="0"/>
              <a:t>ребята, за помощь. Отведайте наших гостинцев.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http://www.gluxix.net/images/stories/news11/pic02124_03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0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Администратор\Pictures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" y="0"/>
            <a:ext cx="912971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Источники изображения: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571472" y="2285992"/>
            <a:ext cx="80010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142984"/>
            <a:ext cx="84296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images.yandex.ru</a:t>
            </a:r>
            <a:r>
              <a:rPr lang="ru-RU" dirty="0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›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картинки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к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мультфильму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маша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и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медведь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http://www.youloveit.ru/gallery/masha_bear_kartinki/93938-masha_bear_images-20.html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images.yandex.ru</a:t>
            </a:r>
            <a:r>
              <a:rPr lang="ru-RU" dirty="0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›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6"/>
              </a:rPr>
              <a:t>рисунок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6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6"/>
              </a:rPr>
              <a:t>принцессы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images.yandex.ru</a:t>
            </a:r>
            <a:r>
              <a:rPr lang="ru-RU" dirty="0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›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рисунки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к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мультфильмам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про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злых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волшебников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8"/>
              </a:rPr>
              <a:t>http://images.yandex.ru/yandsearch?source=wiz&amp;text=сказочный%20дворец%20картинки&amp;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поиск по ключевым словам - сказочный дворец</a:t>
            </a:r>
            <a:endParaRPr 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images.yandex.ru</a:t>
            </a:r>
            <a:r>
              <a:rPr lang="ru-RU" dirty="0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›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рисунки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к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мультфильмам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про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злых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волшебников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http://natali-malc.narod.ru/oboi/mmm1.html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 «Принцы и принцессы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Диснея»;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0"/>
              </a:rPr>
              <a:t>http://allforchildren.ru/pictures/mim.php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1"/>
              </a:rPr>
              <a:t>http://allforchildren.ru/pictures/showimg/mim/mim011gif.htm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2"/>
              </a:rPr>
              <a:t>http://www.youloveit.ru/gallery/masha_bear_kartinki/93968-masha_bear_images-48.html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FFFF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Маша</a:t>
            </a:r>
            <a:r>
              <a:rPr lang="ru-RU" b="1" dirty="0" smtClean="0">
                <a:solidFill>
                  <a:srgbClr val="FFFF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images.yandex.ru</a:t>
            </a:r>
            <a:r>
              <a:rPr lang="ru-RU" dirty="0" smtClean="0">
                <a:latin typeface="Verdana" pitchFamily="34" charset="0"/>
                <a:ea typeface="Times New Roman" pitchFamily="18" charset="0"/>
                <a:cs typeface="Arial" pitchFamily="34" charset="0"/>
              </a:rPr>
              <a:t>›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Маша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и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медведь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,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интерес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,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пульт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,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кресло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.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обои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Маша</a:t>
            </a:r>
            <a:endParaRPr lang="ru-RU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images.yandex.ru</a:t>
            </a:r>
            <a:r>
              <a:rPr lang="ru-RU" dirty="0" smtClean="0">
                <a:latin typeface="Verdana" pitchFamily="34" charset="0"/>
                <a:ea typeface="Times New Roman" pitchFamily="18" charset="0"/>
                <a:cs typeface="Times New Roman" pitchFamily="18" charset="0"/>
              </a:rPr>
              <a:t>›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картинки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к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мультфильму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маша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и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 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медведь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www.okartinki.ru/index.php?option=com_datsogallery&amp;func=wmark&amp;mid=174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60807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2886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err="1" smtClean="0">
                <a:solidFill>
                  <a:srgbClr val="C00000"/>
                </a:solidFill>
                <a:latin typeface="Monotype Corsiva" pitchFamily="66" charset="0"/>
              </a:rPr>
              <a:t>Морфемика</a:t>
            </a:r>
            <a:endParaRPr lang="ru-RU" sz="4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Фигура, имеющая форму буквы L 5"/>
          <p:cNvSpPr/>
          <p:nvPr/>
        </p:nvSpPr>
        <p:spPr>
          <a:xfrm rot="10800000">
            <a:off x="357158" y="785794"/>
            <a:ext cx="1785950" cy="295278"/>
          </a:xfrm>
          <a:prstGeom prst="corner">
            <a:avLst>
              <a:gd name="adj1" fmla="val 3258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>
            <a:off x="357158" y="1643050"/>
            <a:ext cx="2000264" cy="571504"/>
          </a:xfrm>
          <a:prstGeom prst="arc">
            <a:avLst>
              <a:gd name="adj1" fmla="val 10794734"/>
              <a:gd name="adj2" fmla="val 18464"/>
            </a:avLst>
          </a:prstGeom>
          <a:ln w="190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786710" y="2071678"/>
            <a:ext cx="914400" cy="914400"/>
          </a:xfrm>
          <a:prstGeom prst="line">
            <a:avLst/>
          </a:prstGeom>
          <a:ln w="190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7108049" y="2178835"/>
            <a:ext cx="928694" cy="714380"/>
          </a:xfrm>
          <a:prstGeom prst="line">
            <a:avLst/>
          </a:prstGeom>
          <a:ln w="190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7358082" y="4143380"/>
            <a:ext cx="1214446" cy="1000132"/>
          </a:xfrm>
          <a:prstGeom prst="rect">
            <a:avLst/>
          </a:prstGeom>
          <a:noFill/>
          <a:ln w="190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Фигура, имеющая форму буквы L 10"/>
          <p:cNvSpPr/>
          <p:nvPr/>
        </p:nvSpPr>
        <p:spPr>
          <a:xfrm>
            <a:off x="1071538" y="5357826"/>
            <a:ext cx="5214974" cy="1500174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Фигура, имеющая форму буквы L 11"/>
          <p:cNvSpPr/>
          <p:nvPr/>
        </p:nvSpPr>
        <p:spPr>
          <a:xfrm flipH="1">
            <a:off x="4857752" y="5357826"/>
            <a:ext cx="2062178" cy="1500174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7" name="Picture 3" descr="http://w7t.ru/zooms/7da6/i/7a2604f6cc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68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9" name="Picture 3" descr="http://мамамолл.рф/media/catalog/product/cache/1/image/38ce4a0cd800652c0540dde1fc40cd19/4/2/4250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5514" t="9192" r="2574" b="99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3" name="Picture 3" descr="http://hugehdwallpaper.com/images/711/thumbbig-2709-1981-71159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6251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www.okartinki.ru/index.php?option=com_datsogallery&amp;func=wmark&amp;mid=174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806" y="0"/>
            <a:ext cx="9160806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2886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err="1" smtClean="0">
                <a:solidFill>
                  <a:srgbClr val="C00000"/>
                </a:solidFill>
                <a:latin typeface="Monotype Corsiva" pitchFamily="66" charset="0"/>
              </a:rPr>
              <a:t>Морфемика</a:t>
            </a:r>
            <a:endParaRPr lang="ru-RU" sz="4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1" name="Фигура, имеющая форму буквы L 10"/>
          <p:cNvSpPr/>
          <p:nvPr/>
        </p:nvSpPr>
        <p:spPr>
          <a:xfrm>
            <a:off x="428596" y="5357826"/>
            <a:ext cx="5214974" cy="1500174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Фигура, имеющая форму буквы L 11"/>
          <p:cNvSpPr/>
          <p:nvPr/>
        </p:nvSpPr>
        <p:spPr>
          <a:xfrm flipH="1">
            <a:off x="4857752" y="5357826"/>
            <a:ext cx="2062178" cy="1500174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http://www.okartinki.ru/index.php?option=com_datsogallery&amp;func=wmark&amp;mid=183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080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ttp://w7t.ru/zooms/7da6/i/7a2604f6cc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7072338"/>
          </a:xfrm>
          <a:prstGeom prst="rect">
            <a:avLst/>
          </a:prstGeom>
          <a:noFill/>
        </p:spPr>
      </p:pic>
      <p:pic>
        <p:nvPicPr>
          <p:cNvPr id="3" name="Picture 3" descr="http://мамамолл.рф/media/catalog/product/cache/1/image/38ce4a0cd800652c0540dde1fc40cd19/4/2/4250.jpg">
            <a:hlinkClick r:id="rId2"/>
          </p:cNvPr>
          <p:cNvPicPr>
            <a:picLocks noChangeAspect="1" noChangeArrowheads="1"/>
          </p:cNvPicPr>
          <p:nvPr/>
        </p:nvPicPr>
        <p:blipFill>
          <a:blip r:embed="rId4"/>
          <a:srcRect l="5514" t="9192" r="2574" b="9926"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114</Words>
  <Application>Microsoft Office PowerPoint</Application>
  <PresentationFormat>Экран (4:3)</PresentationFormat>
  <Paragraphs>49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Морфемика</vt:lpstr>
      <vt:lpstr>Слайд 4</vt:lpstr>
      <vt:lpstr>Слайд 5</vt:lpstr>
      <vt:lpstr>Слайд 6</vt:lpstr>
      <vt:lpstr>Морфемика</vt:lpstr>
      <vt:lpstr>Слайд 8</vt:lpstr>
      <vt:lpstr>Слайд 9</vt:lpstr>
      <vt:lpstr>Морфемика</vt:lpstr>
      <vt:lpstr>Слайд 11</vt:lpstr>
      <vt:lpstr>Слайд 12</vt:lpstr>
      <vt:lpstr>Разбор глагола по составу</vt:lpstr>
      <vt:lpstr>Разбор глагола по составу</vt:lpstr>
      <vt:lpstr>Алгоритм разбора глагола по составу</vt:lpstr>
      <vt:lpstr>Физминутка  </vt:lpstr>
      <vt:lpstr>Зная _____________разбора, разберёшь _________толково. </vt:lpstr>
      <vt:lpstr>Слайд 18</vt:lpstr>
      <vt:lpstr>Слайд 19</vt:lpstr>
      <vt:lpstr>Источники изображения: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люба</cp:lastModifiedBy>
  <cp:revision>83</cp:revision>
  <dcterms:created xsi:type="dcterms:W3CDTF">2013-03-25T14:20:24Z</dcterms:created>
  <dcterms:modified xsi:type="dcterms:W3CDTF">2014-05-07T17:07:03Z</dcterms:modified>
</cp:coreProperties>
</file>