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259" r:id="rId6"/>
    <p:sldId id="260" r:id="rId7"/>
    <p:sldId id="283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87" r:id="rId16"/>
    <p:sldId id="288" r:id="rId17"/>
    <p:sldId id="289" r:id="rId18"/>
    <p:sldId id="292" r:id="rId19"/>
    <p:sldId id="291" r:id="rId20"/>
    <p:sldId id="293" r:id="rId21"/>
    <p:sldId id="294" r:id="rId22"/>
    <p:sldId id="295" r:id="rId23"/>
    <p:sldId id="296" r:id="rId24"/>
    <p:sldId id="272" r:id="rId25"/>
    <p:sldId id="273" r:id="rId26"/>
    <p:sldId id="279" r:id="rId27"/>
    <p:sldId id="284" r:id="rId28"/>
    <p:sldId id="275" r:id="rId29"/>
    <p:sldId id="276" r:id="rId30"/>
    <p:sldId id="277" r:id="rId31"/>
    <p:sldId id="278" r:id="rId32"/>
    <p:sldId id="285" r:id="rId33"/>
    <p:sldId id="28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07F4-A332-4A63-84E6-74644D601A9C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EC419-D7E8-41DF-A20D-8F1E996D2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07F4-A332-4A63-84E6-74644D601A9C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EC419-D7E8-41DF-A20D-8F1E996D2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07F4-A332-4A63-84E6-74644D601A9C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EC419-D7E8-41DF-A20D-8F1E996D2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07F4-A332-4A63-84E6-74644D601A9C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EC419-D7E8-41DF-A20D-8F1E996D2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07F4-A332-4A63-84E6-74644D601A9C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EC419-D7E8-41DF-A20D-8F1E996D2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07F4-A332-4A63-84E6-74644D601A9C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EC419-D7E8-41DF-A20D-8F1E996D2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07F4-A332-4A63-84E6-74644D601A9C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EC419-D7E8-41DF-A20D-8F1E996D2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07F4-A332-4A63-84E6-74644D601A9C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EC419-D7E8-41DF-A20D-8F1E996D2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07F4-A332-4A63-84E6-74644D601A9C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EC419-D7E8-41DF-A20D-8F1E996D2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07F4-A332-4A63-84E6-74644D601A9C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EC419-D7E8-41DF-A20D-8F1E996D2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207F4-A332-4A63-84E6-74644D601A9C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EC419-D7E8-41DF-A20D-8F1E996D2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207F4-A332-4A63-84E6-74644D601A9C}" type="datetimeFigureOut">
              <a:rPr lang="ru-RU" smtClean="0"/>
              <a:pPr/>
              <a:t>09.04.2014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EC419-D7E8-41DF-A20D-8F1E996D2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2;&#1085;&#1077;&#1082;&#1083;&#1072;&#1089;&#1089;&#1085;&#1086;&#1077;%20&#1084;&#1077;&#1088;&#1086;&#1087;&#1088;&#1080;&#1103;&#1090;&#1080;&#1077;%20&#1085;&#1072;%20&#1090;&#1077;&#1084;&#1091;\Boney%20M%20-%20Hooray!%20Hooray!%20It's%20a%20Holi-Holiday.mp3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2;&#1085;&#1077;&#1082;&#1083;&#1072;&#1089;&#1089;&#1085;&#1086;&#1077;%20&#1084;&#1077;&#1088;&#1086;&#1087;&#1088;&#1080;&#1103;&#1090;&#1080;&#1077;%20&#1085;&#1072;%20&#1090;&#1077;&#1084;&#1091;\pustsolnce.mp3" TargetMode="Externa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2;&#1085;&#1077;&#1082;&#1083;&#1072;&#1089;&#1089;&#1085;&#1086;&#1077;%20&#1084;&#1077;&#1088;&#1086;&#1087;&#1088;&#1080;&#1103;&#1090;&#1080;&#1077;%20&#1085;&#1072;%20&#1090;&#1077;&#1084;&#1091;\&#1055;&#1086;&#1083;&#1100;%20&#1052;&#1086;&#1088;&#1080;&#1072;%20-%20&#1044;&#1091;&#1096;&#1072;.mp3" TargetMode="Externa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2;&#1085;&#1077;&#1082;&#1083;&#1072;&#1089;&#1089;&#1085;&#1086;&#1077;%20&#1084;&#1077;&#1088;&#1086;&#1087;&#1088;&#1080;&#1103;&#1090;&#1080;&#1077;%20&#1085;&#1072;%20&#1090;&#1077;&#1084;&#1091;\Nike%20-%20This%20is%20Halloween%20(minus).mp3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hutterstock.com/pic.mhtml?src=PS5DwrRy6S3EBRIUs8iKRA-1-1&amp;id=94341772" TargetMode="External"/><Relationship Id="rId3" Type="http://schemas.openxmlformats.org/officeDocument/2006/relationships/hyperlink" Target="http://chagan-tranzit.ru/?p=7362" TargetMode="External"/><Relationship Id="rId7" Type="http://schemas.openxmlformats.org/officeDocument/2006/relationships/hyperlink" Target="http://painting.artyx.ru/painting/item/f00/s00/e0000003/" TargetMode="External"/><Relationship Id="rId2" Type="http://schemas.openxmlformats.org/officeDocument/2006/relationships/hyperlink" Target="http://www.zastavki.com/rus/World/Russia/wallpaper-35272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karlanolan.com/dataviewer.asp?keyvalue=7871&amp;page=Blog&amp;blogmonth=20092" TargetMode="External"/><Relationship Id="rId5" Type="http://schemas.openxmlformats.org/officeDocument/2006/relationships/hyperlink" Target="http://my1love.ru/info/mjenju-i-pozdravljenija-na-novyj-god.html" TargetMode="External"/><Relationship Id="rId4" Type="http://schemas.openxmlformats.org/officeDocument/2006/relationships/hyperlink" Target="http://kvedomosti.com/1391-rozhdestvo-2014-gadaniya-kak-uznat-sudzhenogo.html" TargetMode="External"/><Relationship Id="rId9" Type="http://schemas.openxmlformats.org/officeDocument/2006/relationships/hyperlink" Target="http://youlove.com.ua/uploads/posts/2013-05/thumbs/1367699068_pasha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2;&#1085;&#1077;&#1082;&#1083;&#1072;&#1089;&#1089;&#1085;&#1086;&#1077;%20&#1084;&#1077;&#1088;&#1086;&#1087;&#1088;&#1080;&#1103;&#1090;&#1080;&#1077;%20&#1085;&#1072;%20&#1090;&#1077;&#1084;&#1091;\031.%20Andre%20Rieu%20And%20His%20Johann%20Strauss%20Orchestra%20-%20Jinlge%20Bells.mp3" TargetMode="Externa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2;&#1085;&#1077;&#1082;&#1083;&#1072;&#1089;&#1089;&#1085;&#1086;&#1077;%20&#1084;&#1077;&#1088;&#1086;&#1087;&#1088;&#1080;&#1103;&#1090;&#1080;&#1077;%20&#1085;&#1072;%20&#1090;&#1077;&#1084;&#1091;\Scottish%20Folk%20Song%20-%20My%20Bonny%20is%20over%20the%20Ocean%20(minus%20edit%204%20verses).mp3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20140305xL95INweDnOS5KVQ_FOuxZ_large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65618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Внеклассное мероприятие на тему: «Праздники Великобритании и России»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79208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Разработала учитель английского языка  Шарипова Н.М.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88640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Муниципальное образовательное учреждение «СОШ </a:t>
            </a:r>
            <a:r>
              <a:rPr lang="ru-RU" sz="1400" dirty="0" err="1" smtClean="0"/>
              <a:t>им.В.И.Чуйкова</a:t>
            </a:r>
            <a:r>
              <a:rPr lang="ru-RU" sz="1400" dirty="0" smtClean="0"/>
              <a:t>» </a:t>
            </a:r>
            <a:r>
              <a:rPr lang="ru-RU" sz="1400" dirty="0" err="1" smtClean="0"/>
              <a:t>пгт</a:t>
            </a:r>
            <a:r>
              <a:rPr lang="ru-RU" sz="1400" dirty="0" smtClean="0"/>
              <a:t>. Серебряные Пруды Московской области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2987824" y="652534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</a:t>
            </a:r>
            <a:r>
              <a:rPr lang="ru-RU" dirty="0" smtClean="0"/>
              <a:t>арт, 2014 год</a:t>
            </a:r>
            <a:endParaRPr lang="ru-RU" dirty="0"/>
          </a:p>
        </p:txBody>
      </p:sp>
      <p:pic>
        <p:nvPicPr>
          <p:cNvPr id="8" name="Boney M - Hooray! Hooray! It's a Holi-Holida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55968" y="6569968"/>
            <a:ext cx="288032" cy="288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6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485913-1920x1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ustsolnce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6453336"/>
            <a:ext cx="228600" cy="22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1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дубович мать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412776"/>
            <a:ext cx="7839502" cy="4525963"/>
          </a:xfrm>
        </p:spPr>
      </p:pic>
      <p:pic>
        <p:nvPicPr>
          <p:cNvPr id="5" name="Поль Мориа - Душ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саенк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836712"/>
            <a:ext cx="5544616" cy="54726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аски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260648"/>
            <a:ext cx="4536504" cy="60486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назарова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692696"/>
            <a:ext cx="6696743" cy="55774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K:\Внеклассное мероприятие на тему\hVoBq_croper_ru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96752"/>
            <a:ext cx="6441108" cy="4426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K:\Внеклассное мероприятие на тему\y3Wem_croper_ru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68760"/>
            <a:ext cx="6048672" cy="41368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3094037" cy="792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83497" cy="70383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P10008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943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hristmas_383_Dona_Gelsinger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6512" y="0"/>
            <a:ext cx="928903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Image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379"/>
            <a:ext cx="9632216" cy="6877878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_20140306_173714_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ь</a:t>
            </a:r>
            <a:endParaRPr lang="ru-RU" dirty="0"/>
          </a:p>
        </p:txBody>
      </p:sp>
      <p:pic>
        <p:nvPicPr>
          <p:cNvPr id="4" name="Содержимое 3" descr="407950-1920x1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9144000" cy="52174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87731841_13754904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24528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рнг</a:t>
            </a:r>
            <a:endParaRPr lang="ru-RU" dirty="0"/>
          </a:p>
        </p:txBody>
      </p:sp>
      <p:pic>
        <p:nvPicPr>
          <p:cNvPr id="5" name="Содержимое 4" descr="Масленица_рГюг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404664"/>
            <a:ext cx="7344816" cy="57214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52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67699068_pash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2" descr="Animation6_512x40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714625"/>
            <a:ext cx="478631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8" descr="easter_eg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42875"/>
            <a:ext cx="1639887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10" descr="chick-hatchin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63" y="857250"/>
            <a:ext cx="221456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Прямоугольник 4"/>
          <p:cNvSpPr>
            <a:spLocks noChangeArrowheads="1"/>
          </p:cNvSpPr>
          <p:nvPr/>
        </p:nvSpPr>
        <p:spPr bwMode="auto">
          <a:xfrm>
            <a:off x="4932363" y="620713"/>
            <a:ext cx="3929062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u="sng">
                <a:solidFill>
                  <a:srgbClr val="FF3300"/>
                </a:solidFill>
                <a:latin typeface="Comic Sans MS" pitchFamily="66" charset="0"/>
              </a:rPr>
              <a:t>Easter</a:t>
            </a:r>
            <a:endParaRPr lang="ru-RU" sz="2800" b="1" u="sng">
              <a:solidFill>
                <a:srgbClr val="FF3300"/>
              </a:solidFill>
              <a:latin typeface="Comic Sans MS" pitchFamily="66" charset="0"/>
            </a:endParaRPr>
          </a:p>
          <a:p>
            <a:pPr algn="ctr"/>
            <a:endParaRPr lang="ru-RU" sz="2800" b="1">
              <a:solidFill>
                <a:srgbClr val="FF3300"/>
              </a:solidFill>
              <a:latin typeface="Comic Sans MS" pitchFamily="66" charset="0"/>
            </a:endParaRPr>
          </a:p>
          <a:p>
            <a:pPr algn="ctr"/>
            <a:r>
              <a:rPr lang="en-US" sz="2800" b="1">
                <a:solidFill>
                  <a:srgbClr val="FF3300"/>
                </a:solidFill>
                <a:latin typeface="Comic Sans MS" pitchFamily="66" charset="0"/>
              </a:rPr>
              <a:t>In April or at the end of March English people celebrate Easter Day. </a:t>
            </a:r>
            <a:endParaRPr lang="ru-RU" sz="2800" b="1">
              <a:solidFill>
                <a:srgbClr val="FF3300"/>
              </a:solidFill>
              <a:latin typeface="Comic Sans MS" pitchFamily="66" charset="0"/>
            </a:endParaRPr>
          </a:p>
          <a:p>
            <a:pPr algn="ctr"/>
            <a:endParaRPr lang="ru-RU" sz="2800" b="1">
              <a:solidFill>
                <a:srgbClr val="FF3300"/>
              </a:solidFill>
              <a:latin typeface="Comic Sans MS" pitchFamily="66" charset="0"/>
            </a:endParaRPr>
          </a:p>
          <a:p>
            <a:pPr algn="ctr"/>
            <a:r>
              <a:rPr lang="en-US" sz="2800" b="1">
                <a:solidFill>
                  <a:srgbClr val="FF3300"/>
                </a:solidFill>
                <a:latin typeface="Comic Sans MS" pitchFamily="66" charset="0"/>
              </a:rPr>
              <a:t>On Easter Sunday children get chocolate eggs and rabbits</a:t>
            </a:r>
            <a:r>
              <a:rPr lang="en-US" b="1">
                <a:solidFill>
                  <a:srgbClr val="FF3300"/>
                </a:solidFill>
                <a:latin typeface="Comic Sans MS" pitchFamily="66" charset="0"/>
              </a:rPr>
              <a:t>.</a:t>
            </a:r>
            <a:r>
              <a:rPr lang="en-US" b="1">
                <a:solidFill>
                  <a:srgbClr val="FFFF00"/>
                </a:solidFill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1 сентября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80728"/>
            <a:ext cx="9144000" cy="51454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урожай девоч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124744"/>
            <a:ext cx="6617708" cy="521744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ow-to-celebrate-christma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мбай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груш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96536" cy="697463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 descr="happy_hallowe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500313"/>
            <a:ext cx="35718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Прямоугольник 2"/>
          <p:cNvSpPr>
            <a:spLocks noChangeArrowheads="1"/>
          </p:cNvSpPr>
          <p:nvPr/>
        </p:nvSpPr>
        <p:spPr bwMode="auto">
          <a:xfrm>
            <a:off x="4214813" y="571500"/>
            <a:ext cx="4786312" cy="600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u="sng" dirty="0">
                <a:solidFill>
                  <a:srgbClr val="FF0000"/>
                </a:solidFill>
              </a:rPr>
              <a:t>Halloween</a:t>
            </a:r>
          </a:p>
          <a:p>
            <a:pPr algn="ctr"/>
            <a:endParaRPr lang="ru-RU" sz="3200" b="1" dirty="0">
              <a:solidFill>
                <a:srgbClr val="FF0000"/>
              </a:solidFill>
            </a:endParaRPr>
          </a:p>
          <a:p>
            <a:pPr algn="ctr"/>
            <a:r>
              <a:rPr lang="en-US" sz="3200" dirty="0">
                <a:solidFill>
                  <a:srgbClr val="6600CC"/>
                </a:solidFill>
              </a:rPr>
              <a:t>On the 31st of October there is </a:t>
            </a:r>
            <a:r>
              <a:rPr lang="en-US" sz="3200" dirty="0" err="1">
                <a:solidFill>
                  <a:srgbClr val="6600CC"/>
                </a:solidFill>
              </a:rPr>
              <a:t>Halowe’en</a:t>
            </a:r>
            <a:r>
              <a:rPr lang="en-US" sz="3200" dirty="0">
                <a:solidFill>
                  <a:srgbClr val="6600CC"/>
                </a:solidFill>
              </a:rPr>
              <a:t>. The symbol of this holiday is "Jack o'lantern". People make it from a pumpkin. </a:t>
            </a:r>
            <a:endParaRPr lang="ru-RU" sz="3200" dirty="0">
              <a:solidFill>
                <a:srgbClr val="6600CC"/>
              </a:solidFill>
            </a:endParaRPr>
          </a:p>
          <a:p>
            <a:pPr algn="ctr"/>
            <a:r>
              <a:rPr lang="ru-RU" sz="3200" dirty="0">
                <a:solidFill>
                  <a:srgbClr val="6600CC"/>
                </a:solidFill>
              </a:rPr>
              <a:t>  Children like Haloween parties, they put on witch’s and  ghost’s dresses. They </a:t>
            </a:r>
            <a:r>
              <a:rPr lang="ru-RU" sz="3200" dirty="0" err="1">
                <a:solidFill>
                  <a:srgbClr val="6600CC"/>
                </a:solidFill>
              </a:rPr>
              <a:t>go</a:t>
            </a:r>
            <a:r>
              <a:rPr lang="ru-RU" sz="3200" dirty="0">
                <a:solidFill>
                  <a:srgbClr val="6600CC"/>
                </a:solidFill>
              </a:rPr>
              <a:t> “trick or treat”.</a:t>
            </a:r>
            <a:r>
              <a:rPr lang="ru-RU" sz="3200" dirty="0"/>
              <a:t> </a:t>
            </a:r>
          </a:p>
        </p:txBody>
      </p:sp>
      <p:pic>
        <p:nvPicPr>
          <p:cNvPr id="13316" name="Picture 4" descr="hel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-500063"/>
            <a:ext cx="342900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Nike - This is Halloween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76456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6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5085184"/>
            <a:ext cx="4462264" cy="79208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2656"/>
            <a:ext cx="6400800" cy="504056"/>
          </a:xfrm>
        </p:spPr>
        <p:txBody>
          <a:bodyPr>
            <a:normAutofit fontScale="92500" lnSpcReduction="10000"/>
          </a:bodyPr>
          <a:lstStyle/>
          <a:p>
            <a:r>
              <a:rPr lang="ru-RU" sz="2500" dirty="0" smtClean="0"/>
              <a:t>Источники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0" y="188640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1124745"/>
            <a:ext cx="83529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 smtClean="0"/>
              <a:t>1 слайд: </a:t>
            </a:r>
            <a:r>
              <a:rPr lang="en-US" sz="1500" dirty="0" smtClean="0">
                <a:hlinkClick r:id="rId2"/>
              </a:rPr>
              <a:t>http://www.zastavki.com/rus/World/Russia/wallpaper-35272.htm</a:t>
            </a:r>
            <a:endParaRPr lang="ru-RU" sz="1500" dirty="0" smtClean="0"/>
          </a:p>
          <a:p>
            <a:r>
              <a:rPr lang="ru-RU" sz="1500" dirty="0" smtClean="0"/>
              <a:t>2 слайд: </a:t>
            </a:r>
            <a:r>
              <a:rPr lang="en-US" sz="1500" dirty="0" smtClean="0">
                <a:hlinkClick r:id="rId3"/>
              </a:rPr>
              <a:t>http://chagan-tranzit.ru/?p=7362</a:t>
            </a:r>
            <a:endParaRPr lang="ru-RU" sz="1500" dirty="0" smtClean="0"/>
          </a:p>
          <a:p>
            <a:r>
              <a:rPr lang="ru-RU" sz="1500" dirty="0" smtClean="0"/>
              <a:t>3 слайд: </a:t>
            </a:r>
            <a:r>
              <a:rPr lang="en-US" sz="1500" dirty="0" smtClean="0">
                <a:hlinkClick r:id="rId4"/>
              </a:rPr>
              <a:t>http://kvedomosti.com/1391-rozhdestvo-2014-gadaniya-kak-uznat-sudzhenogo.html</a:t>
            </a:r>
            <a:endParaRPr lang="ru-RU" sz="1500" dirty="0" smtClean="0"/>
          </a:p>
          <a:p>
            <a:r>
              <a:rPr lang="ru-RU" sz="1500" dirty="0" smtClean="0"/>
              <a:t>6 слайд: </a:t>
            </a:r>
            <a:r>
              <a:rPr lang="en-US" sz="1500" dirty="0" smtClean="0">
                <a:hlinkClick r:id="rId5"/>
              </a:rPr>
              <a:t>http://my1love.ru/info/mjenju-i-pozdravljenija-na-novyj-god.html</a:t>
            </a:r>
            <a:endParaRPr lang="ru-RU" sz="1500" dirty="0" smtClean="0"/>
          </a:p>
          <a:p>
            <a:r>
              <a:rPr lang="ru-RU" sz="1500" dirty="0" smtClean="0"/>
              <a:t>8 слайд: </a:t>
            </a:r>
            <a:r>
              <a:rPr lang="en-US" sz="1500" dirty="0" smtClean="0">
                <a:hlinkClick r:id="rId6"/>
              </a:rPr>
              <a:t>http://karlanolan.com/dataviewer.asp?keyvalue=7871&amp;page=Blog&amp;blogmonth=20092</a:t>
            </a:r>
            <a:r>
              <a:rPr lang="ru-RU" sz="1500" dirty="0" smtClean="0"/>
              <a:t>  ;</a:t>
            </a:r>
            <a:r>
              <a:rPr lang="en-US" sz="1500" dirty="0" smtClean="0"/>
              <a:t> </a:t>
            </a:r>
            <a:r>
              <a:rPr lang="ru-RU" sz="1500" dirty="0" smtClean="0"/>
              <a:t>картина </a:t>
            </a:r>
            <a:r>
              <a:rPr lang="en-US" sz="1500" dirty="0" smtClean="0"/>
              <a:t>“Sail Away”</a:t>
            </a:r>
            <a:r>
              <a:rPr lang="ru-RU" sz="1500" dirty="0" smtClean="0"/>
              <a:t> автор </a:t>
            </a:r>
            <a:r>
              <a:rPr lang="en-US" sz="1500" dirty="0" smtClean="0"/>
              <a:t>Karla Nolan, 2009</a:t>
            </a:r>
            <a:endParaRPr lang="ru-RU" sz="1500" dirty="0" smtClean="0"/>
          </a:p>
          <a:p>
            <a:r>
              <a:rPr lang="ru-RU" sz="1500" dirty="0" smtClean="0"/>
              <a:t>9 слайд: </a:t>
            </a:r>
            <a:r>
              <a:rPr lang="en-US" sz="1500" dirty="0" smtClean="0">
                <a:hlinkClick r:id="rId7"/>
              </a:rPr>
              <a:t>http://painting.artyx.ru/painting/item/f00/s00/e0000003/</a:t>
            </a:r>
            <a:r>
              <a:rPr lang="en-US" sz="1500" dirty="0" smtClean="0"/>
              <a:t> </a:t>
            </a:r>
            <a:r>
              <a:rPr lang="ru-RU" sz="1500" dirty="0" smtClean="0"/>
              <a:t>  ;  Леонардо да Винчи «Мадонна с младенцем», 1490</a:t>
            </a:r>
          </a:p>
          <a:p>
            <a:r>
              <a:rPr lang="ru-RU" sz="1500" dirty="0" smtClean="0"/>
              <a:t>22 слайд: </a:t>
            </a:r>
            <a:r>
              <a:rPr lang="en-US" sz="1500" dirty="0" smtClean="0">
                <a:hlinkClick r:id="rId8"/>
              </a:rPr>
              <a:t>http://www.shutterstock.com/pic.mhtml?src=PS5DwrRy6S3EBRIUs8iKRA-1-1&amp;id=94341772</a:t>
            </a:r>
            <a:endParaRPr lang="en-US" sz="1500" dirty="0" smtClean="0"/>
          </a:p>
          <a:p>
            <a:r>
              <a:rPr lang="en-US" sz="1500" dirty="0" smtClean="0"/>
              <a:t>26 </a:t>
            </a:r>
            <a:r>
              <a:rPr lang="ru-RU" sz="1500" dirty="0" smtClean="0"/>
              <a:t>слайд: </a:t>
            </a:r>
            <a:r>
              <a:rPr lang="en-US" sz="1500" dirty="0" smtClean="0">
                <a:hlinkClick r:id="rId9"/>
              </a:rPr>
              <a:t>http://youlove.com.ua/uploads/posts/2013-05/thumbs/1367699068_pasha.jpg</a:t>
            </a:r>
            <a:r>
              <a:rPr lang="ru-RU" sz="1500" dirty="0" smtClean="0"/>
              <a:t> </a:t>
            </a:r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christmas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928688"/>
            <a:ext cx="3810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214313" y="785813"/>
            <a:ext cx="4857750" cy="529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u="sng">
                <a:solidFill>
                  <a:srgbClr val="FF0000"/>
                </a:solidFill>
                <a:latin typeface="Comic Sans MS" pitchFamily="66" charset="0"/>
              </a:rPr>
              <a:t>Christmas</a:t>
            </a:r>
            <a:endParaRPr lang="en-US" sz="3200" b="1" u="sng">
              <a:solidFill>
                <a:srgbClr val="FF0000"/>
              </a:solidFill>
              <a:latin typeface="Comic Sans MS" pitchFamily="66" charset="0"/>
            </a:endParaRPr>
          </a:p>
          <a:p>
            <a:pPr algn="ctr"/>
            <a:endParaRPr lang="ru-RU" sz="2400" b="1">
              <a:solidFill>
                <a:srgbClr val="FF0000"/>
              </a:solidFill>
              <a:latin typeface="Comic Sans MS" pitchFamily="66" charset="0"/>
            </a:endParaRPr>
          </a:p>
          <a:p>
            <a:pPr algn="ctr"/>
            <a:r>
              <a:rPr lang="en-US" sz="2400" b="1">
                <a:latin typeface="Comic Sans MS" pitchFamily="66" charset="0"/>
              </a:rPr>
              <a:t>On the 25th of December there is the greatest holiday of all in England – Christmas. People send X-mas cards to their friends and relatives. People buy a Christmas tree and decorate it with toys, coloured balls and lights. </a:t>
            </a:r>
            <a:endParaRPr lang="ru-RU" sz="2400" b="1">
              <a:latin typeface="Comic Sans MS" pitchFamily="66" charset="0"/>
            </a:endParaRPr>
          </a:p>
          <a:p>
            <a:pPr algn="ctr"/>
            <a:r>
              <a:rPr lang="en-US" sz="2400" b="1">
                <a:latin typeface="Comic Sans MS" pitchFamily="66" charset="0"/>
              </a:rPr>
              <a:t>Children wake up early to find stockings full of small presents on thei</a:t>
            </a:r>
            <a:r>
              <a:rPr lang="en-US" b="1">
                <a:latin typeface="Comic Sans MS" pitchFamily="66" charset="0"/>
              </a:rPr>
              <a:t>r bed. </a:t>
            </a:r>
            <a:endParaRPr lang="ru-RU" b="1">
              <a:latin typeface="Comic Sans MS" pitchFamily="66" charset="0"/>
            </a:endParaRPr>
          </a:p>
          <a:p>
            <a:pPr algn="ctr"/>
            <a:r>
              <a:rPr lang="en-US" b="1">
                <a:latin typeface="Comic Sans MS" pitchFamily="66" charset="0"/>
              </a:rPr>
              <a:t> </a:t>
            </a:r>
            <a:endParaRPr lang="ru-RU" b="1">
              <a:latin typeface="Comic Sans MS" pitchFamily="66" charset="0"/>
            </a:endParaRPr>
          </a:p>
        </p:txBody>
      </p:sp>
      <p:pic>
        <p:nvPicPr>
          <p:cNvPr id="5" name="031. Andre Rieu And His Johann Strauss Orchestra - Jinlge Bell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45333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9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что-дарят-на-новый-го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548680"/>
            <a:ext cx="8208913" cy="56166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Новый-го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valentin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0"/>
            <a:ext cx="29400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8" descr="prod_713_3322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15000" y="357188"/>
            <a:ext cx="21431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1143000" y="3143250"/>
            <a:ext cx="8001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rgbClr val="CC0000"/>
                </a:solidFill>
                <a:latin typeface="Comic Sans MS" pitchFamily="66" charset="0"/>
              </a:rPr>
              <a:t>St. Valentine’s day</a:t>
            </a:r>
            <a:endParaRPr lang="ru-RU" sz="3200" b="1">
              <a:solidFill>
                <a:srgbClr val="CC0000"/>
              </a:solidFill>
              <a:latin typeface="Comic Sans MS" pitchFamily="66" charset="0"/>
            </a:endParaRPr>
          </a:p>
          <a:p>
            <a:pPr algn="ctr"/>
            <a:r>
              <a:rPr lang="en-US" sz="3200" b="1">
                <a:solidFill>
                  <a:srgbClr val="0000CC"/>
                </a:solidFill>
                <a:latin typeface="Comic Sans MS" pitchFamily="66" charset="0"/>
              </a:rPr>
              <a:t>On the 14th of February there is St. Valentine’s Day. People send Valentine’s cards to someone they love. Usually they don’t sign them – you must guess who sent cards to you.</a:t>
            </a:r>
            <a:r>
              <a:rPr lang="en-US">
                <a:solidFill>
                  <a:srgbClr val="0000CC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Scottish Folk Song - My Bonny is over the Ocean (minus edit 4 verses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5" name="Рисунок 4" descr="my_bonnie_lies_over_the_ocean_art-detai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6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ermitage000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0"/>
            <a:ext cx="619268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263</Words>
  <Application>Microsoft Office PowerPoint</Application>
  <PresentationFormat>Экран (4:3)</PresentationFormat>
  <Paragraphs>36</Paragraphs>
  <Slides>33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Внеклассное мероприятие на тему: «Праздники Великобритании и России»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ь</vt:lpstr>
      <vt:lpstr>Слайд 23</vt:lpstr>
      <vt:lpstr>рнг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 на тему: «Праздники Великобритании и России»</dc:title>
  <dc:creator>\</dc:creator>
  <cp:lastModifiedBy>XTreme.ws</cp:lastModifiedBy>
  <cp:revision>57</cp:revision>
  <dcterms:created xsi:type="dcterms:W3CDTF">2014-03-02T18:07:29Z</dcterms:created>
  <dcterms:modified xsi:type="dcterms:W3CDTF">2014-04-09T16:43:00Z</dcterms:modified>
</cp:coreProperties>
</file>