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2" r:id="rId2"/>
    <p:sldId id="273" r:id="rId3"/>
    <p:sldId id="274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76" r:id="rId13"/>
    <p:sldId id="277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4/20/2014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142844" y="357167"/>
            <a:ext cx="8858312" cy="1571635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</a:rPr>
              <a:t>                   </a:t>
            </a:r>
            <a:r>
              <a:rPr lang="ru-RU" sz="5300" dirty="0" smtClean="0">
                <a:solidFill>
                  <a:srgbClr val="C00000"/>
                </a:solidFill>
                <a:effectLst/>
              </a:rPr>
              <a:t>Тест по теме</a:t>
            </a:r>
            <a:br>
              <a:rPr lang="ru-RU" sz="5300" dirty="0" smtClean="0">
                <a:solidFill>
                  <a:srgbClr val="C00000"/>
                </a:solidFill>
                <a:effectLst/>
              </a:rPr>
            </a:br>
            <a:r>
              <a:rPr lang="ru-RU" sz="5300" dirty="0" smtClean="0">
                <a:solidFill>
                  <a:srgbClr val="C00000"/>
                </a:solidFill>
                <a:effectLst/>
              </a:rPr>
              <a:t>            «Водные богатства»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0200" y="3071810"/>
            <a:ext cx="4784725" cy="1990728"/>
          </a:xfrm>
          <a:solidFill>
            <a:schemeClr val="bg2"/>
          </a:solidFill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      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Окружающий мир УМК «Школа России»  2 класс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       Создано учителем начальной  школы высшей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latin typeface="+mj-lt"/>
              </a:rPr>
              <a:t>        категории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 Ивановой  Светланой Владимировной     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latin typeface="+mj-lt"/>
              </a:rPr>
              <a:t>         МБОУ </a:t>
            </a:r>
            <a:r>
              <a:rPr lang="ru-RU" sz="1600" dirty="0" err="1" smtClean="0">
                <a:latin typeface="+mj-lt"/>
              </a:rPr>
              <a:t>Голынковская</a:t>
            </a:r>
            <a:r>
              <a:rPr lang="ru-RU" sz="1600" dirty="0" smtClean="0">
                <a:latin typeface="+mj-lt"/>
              </a:rPr>
              <a:t>  СОШ Смоленская область      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 </a:t>
            </a:r>
            <a:r>
              <a:rPr lang="ru-RU" sz="4400" b="1" dirty="0" smtClean="0">
                <a:solidFill>
                  <a:srgbClr val="C00000"/>
                </a:solidFill>
              </a:rPr>
              <a:t>9. Выбери верное утверждение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1910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sz="2800" b="1" dirty="0" smtClean="0">
                <a:latin typeface="+mj-lt"/>
              </a:rPr>
              <a:t>1). Канал создают для накопления и хранения воды;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2). Пруды создают для разведения рыбы и водоплавающей птицы;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3). Приток – это начало реки;</a:t>
            </a:r>
            <a:endParaRPr lang="ru-RU" sz="2800" b="1" dirty="0">
              <a:latin typeface="+mj-lt"/>
            </a:endParaRPr>
          </a:p>
        </p:txBody>
      </p:sp>
      <p:pic>
        <p:nvPicPr>
          <p:cNvPr id="5" name="Picture 2" descr="C:\Users\SANO\Desktop\Картинка к тест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4317872"/>
            <a:ext cx="3467172" cy="2310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4900" b="1" dirty="0" smtClean="0">
                <a:solidFill>
                  <a:srgbClr val="C00000"/>
                </a:solidFill>
              </a:rPr>
              <a:t>10. Что называется устьем реки?</a:t>
            </a:r>
            <a:endParaRPr lang="ru-RU" sz="49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09625" indent="-809625">
              <a:buNone/>
            </a:pPr>
            <a:r>
              <a:rPr lang="ru-RU" b="1" dirty="0" smtClean="0"/>
              <a:t>   </a:t>
            </a:r>
            <a:r>
              <a:rPr lang="ru-RU" sz="2800" b="1" dirty="0" smtClean="0">
                <a:latin typeface="+mj-lt"/>
              </a:rPr>
              <a:t>1).  Место, где река впадает в другую реку, море, в  озеро или море;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2).  Начало реки;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3).  Самое широкое место на реке; </a:t>
            </a:r>
            <a:endParaRPr lang="ru-RU" sz="2800" b="1" dirty="0">
              <a:latin typeface="+mj-lt"/>
            </a:endParaRPr>
          </a:p>
        </p:txBody>
      </p:sp>
      <p:pic>
        <p:nvPicPr>
          <p:cNvPr id="5" name="Picture 2" descr="C:\Users\SANO\Desktop\Картинка к тест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4114800"/>
            <a:ext cx="3771972" cy="2513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>
            <a:normAutofit/>
          </a:bodyPr>
          <a:lstStyle/>
          <a:p>
            <a:pPr algn="l"/>
            <a:r>
              <a:rPr lang="ru-RU" sz="6000" dirty="0" smtClean="0">
                <a:solidFill>
                  <a:srgbClr val="C00000"/>
                </a:solidFill>
                <a:latin typeface="Comic Sans MS" pitchFamily="66" charset="0"/>
              </a:rPr>
              <a:t>         </a:t>
            </a:r>
            <a:r>
              <a:rPr lang="ru-RU" sz="4400" b="1" dirty="0" smtClean="0">
                <a:solidFill>
                  <a:srgbClr val="C00000"/>
                </a:solidFill>
                <a:cs typeface="BrowalliaUPC" pitchFamily="34" charset="-34"/>
              </a:rPr>
              <a:t>Проверь себя:</a:t>
            </a:r>
            <a:endParaRPr lang="ru-RU" sz="4400" b="1" dirty="0">
              <a:solidFill>
                <a:srgbClr val="C00000"/>
              </a:solidFill>
              <a:cs typeface="BrowalliaUPC" pitchFamily="34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                    </a:t>
            </a:r>
            <a:r>
              <a:rPr lang="ru-RU" sz="2800" b="1" dirty="0" smtClean="0">
                <a:latin typeface="+mj-lt"/>
              </a:rPr>
              <a:t>1.    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3).              </a:t>
            </a:r>
            <a:r>
              <a:rPr lang="ru-RU" sz="2800" b="1" dirty="0" smtClean="0">
                <a:latin typeface="+mj-lt"/>
              </a:rPr>
              <a:t>6.     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3).     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       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                 2.    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3).</a:t>
            </a:r>
            <a:r>
              <a:rPr lang="ru-RU" sz="2800" b="1" dirty="0" smtClean="0">
                <a:latin typeface="+mj-lt"/>
              </a:rPr>
              <a:t>             7.     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1).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       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                 3.    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2).</a:t>
            </a:r>
            <a:r>
              <a:rPr lang="ru-RU" sz="2800" b="1" dirty="0" smtClean="0">
                <a:latin typeface="+mj-lt"/>
              </a:rPr>
              <a:t>              8.     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1).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      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                 4.    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1).              </a:t>
            </a:r>
            <a:r>
              <a:rPr lang="ru-RU" sz="2800" b="1" dirty="0" smtClean="0">
                <a:latin typeface="+mj-lt"/>
              </a:rPr>
              <a:t>9.     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2).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      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                 5.   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2).             </a:t>
            </a:r>
            <a:r>
              <a:rPr lang="ru-RU" sz="2800" b="1" dirty="0" smtClean="0">
                <a:latin typeface="+mj-lt"/>
              </a:rPr>
              <a:t>10.    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1).</a:t>
            </a:r>
            <a:endParaRPr lang="ru-RU" sz="28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85800"/>
            <a:ext cx="8534400" cy="914400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Calibri" pitchFamily="34" charset="0"/>
                <a:cs typeface="Calibri" pitchFamily="34" charset="0"/>
              </a:rPr>
              <a:t>        </a:t>
            </a:r>
            <a:r>
              <a:rPr lang="ru-RU" sz="4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Оцени свои достижения:</a:t>
            </a:r>
            <a:endParaRPr lang="ru-RU" sz="44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                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10 правильных ответов – «5»</a:t>
            </a:r>
          </a:p>
          <a:p>
            <a:pPr>
              <a:buNone/>
            </a:pP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        </a:t>
            </a:r>
          </a:p>
          <a:p>
            <a:pPr>
              <a:buNone/>
            </a:pP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                 9 – 7 правильных ответов – «4»</a:t>
            </a:r>
          </a:p>
          <a:p>
            <a:pPr>
              <a:buNone/>
            </a:pP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       </a:t>
            </a:r>
          </a:p>
          <a:p>
            <a:pPr>
              <a:buNone/>
            </a:pP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                 6 – 5 правильных ответов – «3»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685800"/>
            <a:ext cx="9001156" cy="1371600"/>
          </a:xfrm>
        </p:spPr>
        <p:txBody>
          <a:bodyPr>
            <a:noAutofit/>
          </a:bodyPr>
          <a:lstStyle/>
          <a:p>
            <a:pPr algn="l"/>
            <a:r>
              <a:rPr lang="ru-RU" sz="4800" dirty="0" smtClean="0">
                <a:solidFill>
                  <a:srgbClr val="C00000"/>
                </a:solidFill>
              </a:rPr>
              <a:t>     </a:t>
            </a:r>
            <a:r>
              <a:rPr lang="ru-RU" sz="4400" b="1" dirty="0" smtClean="0">
                <a:solidFill>
                  <a:srgbClr val="C00000"/>
                </a:solidFill>
              </a:rPr>
              <a:t>1. Что относится к водным </a:t>
            </a:r>
            <a:br>
              <a:rPr lang="ru-RU" sz="4400" b="1" dirty="0" smtClean="0">
                <a:solidFill>
                  <a:srgbClr val="C00000"/>
                </a:solidFill>
              </a:rPr>
            </a:br>
            <a:r>
              <a:rPr lang="ru-RU" sz="4400" b="1" dirty="0" smtClean="0">
                <a:solidFill>
                  <a:srgbClr val="C00000"/>
                </a:solidFill>
              </a:rPr>
              <a:t>                   богатствам?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2285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  1). Реки, озёра, овраги, равнины;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  2). Горы, холмы, перелески, болота;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  3). Реки, озёра, моря, океаны;</a:t>
            </a:r>
            <a:endParaRPr lang="ru-RU" sz="2800" b="1" dirty="0">
              <a:latin typeface="+mj-lt"/>
            </a:endParaRPr>
          </a:p>
        </p:txBody>
      </p:sp>
      <p:pic>
        <p:nvPicPr>
          <p:cNvPr id="6" name="Picture 2" descr="C:\Users\SANO\Desktop\Картинка к тест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3911822"/>
            <a:ext cx="4191000" cy="2792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001156" cy="10668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>
                <a:solidFill>
                  <a:srgbClr val="C00000"/>
                </a:solidFill>
              </a:rPr>
              <a:t>  </a:t>
            </a:r>
            <a:r>
              <a:rPr lang="ru-RU" sz="4900" b="1" dirty="0" smtClean="0">
                <a:solidFill>
                  <a:srgbClr val="C00000"/>
                </a:solidFill>
              </a:rPr>
              <a:t>2. Что относится к искусственным </a:t>
            </a:r>
            <a:br>
              <a:rPr lang="ru-RU" sz="4900" b="1" dirty="0" smtClean="0">
                <a:solidFill>
                  <a:srgbClr val="C00000"/>
                </a:solidFill>
              </a:rPr>
            </a:br>
            <a:r>
              <a:rPr lang="ru-RU" sz="4900" b="1" dirty="0" smtClean="0">
                <a:solidFill>
                  <a:srgbClr val="C00000"/>
                </a:solidFill>
              </a:rPr>
              <a:t>          водоёмам?   </a:t>
            </a:r>
            <a:endParaRPr lang="ru-RU" sz="49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+mj-lt"/>
              </a:rPr>
              <a:t>       1). Океан;</a:t>
            </a: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2). Болото;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</a:t>
            </a: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3). Водохранилище;</a:t>
            </a:r>
            <a:endParaRPr lang="ru-RU" sz="2800" b="1" dirty="0">
              <a:latin typeface="+mj-lt"/>
            </a:endParaRPr>
          </a:p>
        </p:txBody>
      </p:sp>
      <p:pic>
        <p:nvPicPr>
          <p:cNvPr id="9" name="Рисунок 8" descr="C:\Users\SANO\Desktop\52639941_33078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2971800"/>
            <a:ext cx="2667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SANO\Desktop\im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295400"/>
            <a:ext cx="2667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ANO\Desktop\MG_1167-400x26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8600" y="4953000"/>
            <a:ext cx="2667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0"/>
            <a:ext cx="8763000" cy="6858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effectLst/>
              </a:rPr>
              <a:t> </a:t>
            </a:r>
            <a:r>
              <a:rPr lang="ru-RU" sz="4400" dirty="0" smtClean="0">
                <a:solidFill>
                  <a:srgbClr val="C00000"/>
                </a:solidFill>
                <a:effectLst/>
              </a:rPr>
              <a:t>3. Как называется начало реки?</a:t>
            </a:r>
            <a:endParaRPr lang="ru-RU" sz="4400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305800" cy="46482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     </a:t>
            </a:r>
            <a:r>
              <a:rPr lang="ru-RU" sz="2800" b="1" dirty="0" smtClean="0">
                <a:solidFill>
                  <a:schemeClr val="bg1"/>
                </a:solidFill>
              </a:rPr>
              <a:t>1</a:t>
            </a: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). Приток</a:t>
            </a:r>
          </a:p>
          <a:p>
            <a:pPr algn="l"/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    </a:t>
            </a:r>
          </a:p>
          <a:p>
            <a:pPr algn="l"/>
            <a:endParaRPr lang="ru-RU" sz="2800" b="1" dirty="0" smtClean="0">
              <a:solidFill>
                <a:schemeClr val="bg1"/>
              </a:solidFill>
              <a:latin typeface="+mj-lt"/>
            </a:endParaRPr>
          </a:p>
          <a:p>
            <a:pPr algn="l"/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  </a:t>
            </a:r>
          </a:p>
          <a:p>
            <a:pPr algn="l"/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      2). Исток;</a:t>
            </a:r>
          </a:p>
          <a:p>
            <a:pPr algn="l"/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     </a:t>
            </a:r>
          </a:p>
          <a:p>
            <a:pPr algn="l"/>
            <a:endParaRPr lang="ru-RU" sz="2800" b="1" dirty="0" smtClean="0">
              <a:solidFill>
                <a:schemeClr val="bg1"/>
              </a:solidFill>
              <a:latin typeface="+mj-lt"/>
            </a:endParaRPr>
          </a:p>
          <a:p>
            <a:pPr algn="l"/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      </a:t>
            </a:r>
            <a:endParaRPr lang="ru-RU" sz="2800" b="1" dirty="0" smtClean="0">
              <a:solidFill>
                <a:schemeClr val="bg1"/>
              </a:solidFill>
              <a:latin typeface="+mj-lt"/>
            </a:endParaRPr>
          </a:p>
          <a:p>
            <a:pPr algn="l"/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   </a:t>
            </a: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  </a:t>
            </a: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3). Устье</a:t>
            </a:r>
            <a:endParaRPr lang="ru-RU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 descr="C:\Users\SANO\Desktop\2013-07-06-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838200"/>
            <a:ext cx="2819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ANO\Desktop\77967181_large_nachalo_dnepr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2819400"/>
            <a:ext cx="2819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SANO\Desktop\CIMG459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4724400"/>
            <a:ext cx="2819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4900" b="1" dirty="0" smtClean="0">
                <a:solidFill>
                  <a:srgbClr val="C00000"/>
                </a:solidFill>
              </a:rPr>
              <a:t>4. Как называется углубление, по которому течёт река?</a:t>
            </a:r>
            <a:endParaRPr lang="ru-RU" sz="4900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5181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+mj-lt"/>
              </a:rPr>
              <a:t> 1). Русло;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</a:t>
            </a: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2). Канал;</a:t>
            </a: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3). Овраг;</a:t>
            </a:r>
            <a:endParaRPr lang="ru-RU" sz="2800" b="1" dirty="0">
              <a:latin typeface="+mj-lt"/>
            </a:endParaRPr>
          </a:p>
        </p:txBody>
      </p:sp>
      <p:pic>
        <p:nvPicPr>
          <p:cNvPr id="6" name="Рисунок 5" descr="C:\Users\SANO\Desktop\clip_image0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295400"/>
            <a:ext cx="2895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SANO\Desktop\k_telataipal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2971800"/>
            <a:ext cx="2895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SANO\Desktop\o00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4876800"/>
            <a:ext cx="2895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r>
              <a:rPr lang="ru-RU" sz="4900" b="1" dirty="0" smtClean="0">
                <a:solidFill>
                  <a:srgbClr val="C00000"/>
                </a:solidFill>
              </a:rPr>
              <a:t>5.Какое утверждение неверно? </a:t>
            </a:r>
            <a:endParaRPr lang="ru-RU" sz="49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    </a:t>
            </a:r>
            <a:r>
              <a:rPr lang="ru-RU" sz="2800" b="1" dirty="0" smtClean="0">
                <a:latin typeface="+mj-lt"/>
              </a:rPr>
              <a:t>1). Реки, которые впадают в главную реку 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      называются притоками;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2). Болото – это искусственный водоём;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3). У реки есть правый и левый берега;</a:t>
            </a:r>
            <a:endParaRPr lang="ru-RU" sz="2800" b="1" dirty="0">
              <a:latin typeface="+mj-lt"/>
            </a:endParaRPr>
          </a:p>
        </p:txBody>
      </p:sp>
      <p:pic>
        <p:nvPicPr>
          <p:cNvPr id="6" name="Picture 2" descr="C:\Users\SANO\Desktop\Картинка к тест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4191000"/>
            <a:ext cx="3771972" cy="2513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219200"/>
          </a:xfrm>
        </p:spPr>
        <p:txBody>
          <a:bodyPr>
            <a:noAutofit/>
          </a:bodyPr>
          <a:lstStyle/>
          <a:p>
            <a:pPr marL="809625" indent="-723900"/>
            <a:r>
              <a:rPr lang="ru-RU" sz="4800" dirty="0" smtClean="0"/>
              <a:t>  </a:t>
            </a:r>
            <a:r>
              <a:rPr lang="ru-RU" sz="4400" b="1" dirty="0" smtClean="0">
                <a:solidFill>
                  <a:srgbClr val="C00000"/>
                </a:solidFill>
              </a:rPr>
              <a:t>6. Что не относится к естественным  водоёмам?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+mj-lt"/>
              </a:rPr>
              <a:t>  1). Море;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2). Озеро;</a:t>
            </a: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3). Канал;</a:t>
            </a:r>
            <a:endParaRPr lang="ru-RU" sz="2800" b="1" dirty="0">
              <a:latin typeface="+mj-lt"/>
            </a:endParaRPr>
          </a:p>
        </p:txBody>
      </p:sp>
      <p:pic>
        <p:nvPicPr>
          <p:cNvPr id="7" name="Рисунок 6" descr="C:\Users\SANO\Desktop\black-se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600200"/>
            <a:ext cx="2895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SANO\Desktop\clip_image4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3276600"/>
            <a:ext cx="2895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SANO\Desktop\00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5029200"/>
            <a:ext cx="2895600" cy="16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28600"/>
            <a:ext cx="9144000" cy="1676400"/>
          </a:xfrm>
        </p:spPr>
        <p:txBody>
          <a:bodyPr>
            <a:normAutofit/>
          </a:bodyPr>
          <a:lstStyle/>
          <a:p>
            <a:pPr marL="534988" indent="-534988"/>
            <a:r>
              <a:rPr lang="ru-RU" sz="4400" dirty="0" smtClean="0"/>
              <a:t> </a:t>
            </a:r>
            <a:r>
              <a:rPr lang="ru-RU" sz="4400" b="1" dirty="0" smtClean="0">
                <a:solidFill>
                  <a:srgbClr val="C00000"/>
                </a:solidFill>
              </a:rPr>
              <a:t>7. Как называется водный источник, текущий из глубины земли?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+mj-lt"/>
              </a:rPr>
              <a:t>   1). Родник;</a:t>
            </a: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2). Ручей;</a:t>
            </a: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3). Река;</a:t>
            </a:r>
            <a:endParaRPr lang="ru-RU" sz="2800" b="1" dirty="0">
              <a:latin typeface="+mj-lt"/>
            </a:endParaRPr>
          </a:p>
        </p:txBody>
      </p:sp>
      <p:pic>
        <p:nvPicPr>
          <p:cNvPr id="6" name="Рисунок 5" descr="C:\Users\SANO\Desktop\rodnik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371600"/>
            <a:ext cx="2667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ANO\Desktop\ad41667302159jp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3200400"/>
            <a:ext cx="2667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SANO\Desktop\9488-original.jpe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4953000"/>
            <a:ext cx="2667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981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r>
              <a:rPr lang="ru-RU" sz="4900" b="1" dirty="0" smtClean="0">
                <a:solidFill>
                  <a:srgbClr val="C00000"/>
                </a:solidFill>
              </a:rPr>
              <a:t>8. Между двумя реками люди  прорыли  углубление, которое назвали…</a:t>
            </a:r>
            <a:endParaRPr lang="ru-RU" sz="49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886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+mj-lt"/>
              </a:rPr>
              <a:t>     1). Канал; </a:t>
            </a: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 2). Пруд;</a:t>
            </a: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endParaRPr lang="ru-RU" sz="2800" b="1" dirty="0" smtClean="0">
              <a:latin typeface="+mj-lt"/>
            </a:endParaRP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   3). Ключ;</a:t>
            </a:r>
            <a:endParaRPr lang="ru-RU" sz="2800" b="1" dirty="0">
              <a:latin typeface="+mj-lt"/>
            </a:endParaRPr>
          </a:p>
        </p:txBody>
      </p:sp>
      <p:pic>
        <p:nvPicPr>
          <p:cNvPr id="5" name="Рисунок 4" descr="C:\Users\SANO\Desktop\19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905000"/>
            <a:ext cx="2209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ANO\Desktop\5031269c366a27546c21d85c47ec80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657600"/>
            <a:ext cx="2209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SANO\Desktop\rozhdenie-rodnik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1" y="5257800"/>
            <a:ext cx="2209800" cy="145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553</TotalTime>
  <Words>439</Words>
  <PresentationFormat>Экран (4:3)</PresentationFormat>
  <Paragraphs>97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                   Тест по теме             «Водные богатства»</vt:lpstr>
      <vt:lpstr>     1. Что относится к водным                     богатствам?</vt:lpstr>
      <vt:lpstr>  2. Что относится к искусственным            водоёмам?   </vt:lpstr>
      <vt:lpstr> 3. Как называется начало реки?</vt:lpstr>
      <vt:lpstr> 4. Как называется углубление, по которому течёт река?</vt:lpstr>
      <vt:lpstr>   5.Какое утверждение неверно? </vt:lpstr>
      <vt:lpstr>  6. Что не относится к естественным  водоёмам?</vt:lpstr>
      <vt:lpstr> 7. Как называется водный источник, текущий из глубины земли?</vt:lpstr>
      <vt:lpstr>   8. Между двумя реками люди  прорыли  углубление, которое назвали…</vt:lpstr>
      <vt:lpstr> 9. Выбери верное утверждение</vt:lpstr>
      <vt:lpstr> 10. Что называется устьем реки?</vt:lpstr>
      <vt:lpstr>         Проверь себя:</vt:lpstr>
      <vt:lpstr>        Оцени свои достижения: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Тест по теме «Водные богатства»</dc:title>
  <dc:creator>SANO</dc:creator>
  <cp:lastModifiedBy>SANO</cp:lastModifiedBy>
  <cp:revision>60</cp:revision>
  <dcterms:created xsi:type="dcterms:W3CDTF">2014-04-09T20:05:39Z</dcterms:created>
  <dcterms:modified xsi:type="dcterms:W3CDTF">2014-04-20T18:03:17Z</dcterms:modified>
</cp:coreProperties>
</file>