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65" r:id="rId4"/>
    <p:sldId id="258" r:id="rId5"/>
    <p:sldId id="264" r:id="rId6"/>
    <p:sldId id="266" r:id="rId7"/>
    <p:sldId id="260" r:id="rId8"/>
    <p:sldId id="267" r:id="rId9"/>
    <p:sldId id="262" r:id="rId10"/>
    <p:sldId id="268" r:id="rId11"/>
    <p:sldId id="270" r:id="rId12"/>
    <p:sldId id="271" r:id="rId1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3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5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D83740-B83B-4518-A5F7-562DFC405E2C}" type="datetimeFigureOut">
              <a:rPr lang="ru-RU"/>
              <a:pPr>
                <a:defRPr/>
              </a:pPr>
              <a:t>04.11.2010</a:t>
            </a:fld>
            <a:endParaRPr lang="ru-RU"/>
          </a:p>
        </p:txBody>
      </p:sp>
      <p:sp>
        <p:nvSpPr>
          <p:cNvPr id="6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3909F4-4793-4926-B08F-BBF4D5E532B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0D9665-C939-4978-BB66-8BCB33C31881}" type="datetimeFigureOut">
              <a:rPr lang="ru-RU"/>
              <a:pPr>
                <a:defRPr/>
              </a:pPr>
              <a:t>04.11.2010</a:t>
            </a:fld>
            <a:endParaRPr lang="ru-RU"/>
          </a:p>
        </p:txBody>
      </p:sp>
      <p:sp>
        <p:nvSpPr>
          <p:cNvPr id="5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13F0E3-474F-47E1-B52A-36FA183BCE4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548C84-4E88-48A9-AF20-D7AA64709ED5}" type="datetimeFigureOut">
              <a:rPr lang="ru-RU"/>
              <a:pPr>
                <a:defRPr/>
              </a:pPr>
              <a:t>04.11.2010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AF58E4-1F18-4F82-A95F-31030B76B37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E5630A-E9F3-40CB-9F4A-C1836D4158BD}" type="datetimeFigureOut">
              <a:rPr lang="ru-RU"/>
              <a:pPr>
                <a:defRPr/>
              </a:pPr>
              <a:t>04.11.2010</a:t>
            </a:fld>
            <a:endParaRPr lang="ru-RU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5B1220-D120-4DA2-81C7-9EF6085A985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3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469EC0-C412-4F8E-B62A-BC08B7A8568D}" type="datetimeFigureOut">
              <a:rPr lang="ru-RU"/>
              <a:pPr>
                <a:defRPr/>
              </a:pPr>
              <a:t>04.11.2010</a:t>
            </a:fld>
            <a:endParaRPr lang="ru-RU"/>
          </a:p>
        </p:txBody>
      </p:sp>
      <p:sp>
        <p:nvSpPr>
          <p:cNvPr id="7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ACADE0-6FA7-4AFD-A421-9F578FB7EF6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D2894F-C029-498C-8590-CB605E54DDAB}" type="datetimeFigureOut">
              <a:rPr lang="ru-RU"/>
              <a:pPr>
                <a:defRPr/>
              </a:pPr>
              <a:t>04.11.2010</a:t>
            </a:fld>
            <a:endParaRPr lang="ru-RU"/>
          </a:p>
        </p:txBody>
      </p:sp>
      <p:sp>
        <p:nvSpPr>
          <p:cNvPr id="6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FF6EBF-74B2-4D7B-A9E2-CF9CAFAB56A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698A5B-DD71-465B-9A84-448C3A24AE1B}" type="datetimeFigureOut">
              <a:rPr lang="ru-RU"/>
              <a:pPr>
                <a:defRPr/>
              </a:pPr>
              <a:t>04.11.2010</a:t>
            </a:fld>
            <a:endParaRPr lang="ru-RU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C8E1E8-5079-47CA-B205-1C4BB4C6C4C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25CAE1-4335-4FAE-B4C7-BAEF1995BE95}" type="datetimeFigureOut">
              <a:rPr lang="ru-RU"/>
              <a:pPr>
                <a:defRPr/>
              </a:pPr>
              <a:t>04.11.2010</a:t>
            </a:fld>
            <a:endParaRPr lang="ru-RU"/>
          </a:p>
        </p:txBody>
      </p:sp>
      <p:sp>
        <p:nvSpPr>
          <p:cNvPr id="4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C83F48-5EA5-471C-BA39-C50FC12221E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5F1FF0-D552-4B78-BD62-A3436FBD561B}" type="datetimeFigureOut">
              <a:rPr lang="ru-RU"/>
              <a:pPr>
                <a:defRPr/>
              </a:pPr>
              <a:t>04.11.2010</a:t>
            </a:fld>
            <a:endParaRPr lang="ru-RU"/>
          </a:p>
        </p:txBody>
      </p:sp>
      <p:sp>
        <p:nvSpPr>
          <p:cNvPr id="3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CF6624-7C19-4F32-A9C6-CA22EBF6DD6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B1FB66-B98C-4393-989A-303E7671AAB1}" type="datetimeFigureOut">
              <a:rPr lang="ru-RU"/>
              <a:pPr>
                <a:defRPr/>
              </a:pPr>
              <a:t>04.11.2010</a:t>
            </a:fld>
            <a:endParaRPr lang="ru-RU"/>
          </a:p>
        </p:txBody>
      </p:sp>
      <p:sp>
        <p:nvSpPr>
          <p:cNvPr id="7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493473-5F08-49F0-BFC2-EE5BBE3D322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5672F7-E8C7-4A8F-863D-F1CD0306D076}" type="datetimeFigureOut">
              <a:rPr lang="ru-RU"/>
              <a:pPr>
                <a:defRPr/>
              </a:pPr>
              <a:t>04.11.2010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8ECB13-FB3D-4DA6-A3E7-2E9B2288F61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29" name="Текст 7"/>
          <p:cNvSpPr>
            <a:spLocks noGrp="1"/>
          </p:cNvSpPr>
          <p:nvPr>
            <p:ph type="body" idx="1"/>
          </p:nvPr>
        </p:nvSpPr>
        <p:spPr bwMode="auto">
          <a:xfrm>
            <a:off x="304800" y="1554163"/>
            <a:ext cx="86868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BFABB6A9-251A-4FA0-B24A-A333579188EB}" type="datetimeFigureOut">
              <a:rPr lang="ru-RU"/>
              <a:pPr>
                <a:defRPr/>
              </a:pPr>
              <a:t>04.11.2010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72F70009-2C42-453C-AC25-6C7FF3231C7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1" r:id="rId1"/>
    <p:sldLayoutId id="2147483772" r:id="rId2"/>
    <p:sldLayoutId id="2147483773" r:id="rId3"/>
    <p:sldLayoutId id="2147483768" r:id="rId4"/>
    <p:sldLayoutId id="2147483774" r:id="rId5"/>
    <p:sldLayoutId id="2147483769" r:id="rId6"/>
    <p:sldLayoutId id="2147483775" r:id="rId7"/>
    <p:sldLayoutId id="2147483776" r:id="rId8"/>
    <p:sldLayoutId id="2147483777" r:id="rId9"/>
    <p:sldLayoutId id="2147483770" r:id="rId10"/>
    <p:sldLayoutId id="2147483778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kern="1200" cap="all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"/>
        <a:defRPr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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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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 sz="20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14438" y="1928813"/>
            <a:ext cx="6715125" cy="1143000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  <a:cs typeface="Times New Roman" pitchFamily="18" charset="0"/>
              </a:rPr>
              <a:t>Урок окружающего мира в 4-ом классе</a:t>
            </a:r>
            <a:b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  <a:cs typeface="Times New Roman" pitchFamily="18" charset="0"/>
              </a:rPr>
              <a:t>УМК «Школа России»</a:t>
            </a:r>
            <a:b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  <a:cs typeface="Times New Roman" pitchFamily="18" charset="0"/>
              </a:rPr>
              <a:t>Авторы: А. А. Плешаков, Е. А. </a:t>
            </a:r>
            <a:r>
              <a:rPr lang="ru-RU" sz="2000" b="1" dirty="0" err="1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  <a:cs typeface="Times New Roman" pitchFamily="18" charset="0"/>
              </a:rPr>
              <a:t>Крючкова</a:t>
            </a:r>
            <a:endParaRPr lang="ru-RU" sz="2800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rebuchet MS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28688" y="3500438"/>
            <a:ext cx="7643812" cy="1143000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ТЕМА: «АЛЕКСАНДР НЕВСКИЙ – </a:t>
            </a:r>
          </a:p>
          <a:p>
            <a:pPr algn="ctr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ЗАЩИТНИК И СПАСИТЕЛЬ РУСИ»</a:t>
            </a:r>
            <a:endParaRPr lang="ru-RU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rebuchet MS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000250" y="571500"/>
            <a:ext cx="5214938" cy="9239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  <a:cs typeface="Times New Roman" pitchFamily="18" charset="0"/>
              </a:rPr>
              <a:t>МОУ «</a:t>
            </a:r>
            <a:r>
              <a:rPr lang="ru-RU" b="1" dirty="0" err="1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  <a:cs typeface="Times New Roman" pitchFamily="18" charset="0"/>
              </a:rPr>
              <a:t>Тресвятская</a:t>
            </a:r>
            <a:r>
              <a:rPr lang="ru-RU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  <a:cs typeface="Times New Roman" pitchFamily="18" charset="0"/>
              </a:rPr>
              <a:t> СОШ»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err="1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  <a:cs typeface="Times New Roman" pitchFamily="18" charset="0"/>
              </a:rPr>
              <a:t>Новоусманского</a:t>
            </a:r>
            <a:r>
              <a:rPr lang="ru-RU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  <a:cs typeface="Times New Roman" pitchFamily="18" charset="0"/>
              </a:rPr>
              <a:t> муниципального района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  <a:cs typeface="Times New Roman" pitchFamily="18" charset="0"/>
              </a:rPr>
              <a:t>Воронежской области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786188" y="5500688"/>
            <a:ext cx="5214937" cy="64611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  <a:cs typeface="Times New Roman" pitchFamily="18" charset="0"/>
              </a:rPr>
              <a:t>Учитель начальных классов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  <a:cs typeface="Times New Roman" pitchFamily="18" charset="0"/>
              </a:rPr>
              <a:t>Болутанова Надежда Викторовна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71472" y="571480"/>
            <a:ext cx="2428892" cy="85725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 Смелый 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500430" y="571480"/>
            <a:ext cx="2428892" cy="85725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 Трусливый 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6429388" y="3071810"/>
            <a:ext cx="2500330" cy="85725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  Справедливый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rebuchet MS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71472" y="4286256"/>
            <a:ext cx="2428892" cy="85725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 Глупый 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3500430" y="4286256"/>
            <a:ext cx="2428892" cy="85725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 Богатый  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6429388" y="4286256"/>
            <a:ext cx="2428892" cy="85725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 Терпеливый  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571472" y="5572140"/>
            <a:ext cx="2428892" cy="85725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 Самолюбивый  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3500430" y="5572140"/>
            <a:ext cx="2428892" cy="85725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Злопамятный  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571472" y="3071810"/>
            <a:ext cx="2428892" cy="85725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 Верный 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3500430" y="3071810"/>
            <a:ext cx="2428892" cy="85725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 Честный   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6429388" y="571480"/>
            <a:ext cx="2428892" cy="85725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 Храбрый 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571472" y="1857364"/>
            <a:ext cx="2471758" cy="85725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 Мужественный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rebuchet MS" pitchFamily="34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3500430" y="1857364"/>
            <a:ext cx="2428892" cy="85725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 Предатель  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6429388" y="1857364"/>
            <a:ext cx="2428892" cy="85725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Робкий  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6429388" y="5572140"/>
            <a:ext cx="2428892" cy="85725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 Осторожный 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857356" y="714356"/>
            <a:ext cx="2428892" cy="85725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 Смелый 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5214942" y="714356"/>
            <a:ext cx="2500330" cy="85725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  Справедливый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rebuchet MS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286380" y="2143116"/>
            <a:ext cx="2428892" cy="85725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 Терпеливый  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1857356" y="3429000"/>
            <a:ext cx="2428892" cy="85725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 Верный 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1857356" y="4643446"/>
            <a:ext cx="2428892" cy="85725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 Честный   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5143504" y="4714884"/>
            <a:ext cx="2428892" cy="85725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 Храбрый 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1857356" y="2071678"/>
            <a:ext cx="2471758" cy="85725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 Мужественный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rebuchet MS" pitchFamily="34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5214942" y="3500438"/>
            <a:ext cx="2428892" cy="85725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 Осторожный 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/>
          <p:nvPr/>
        </p:nvSpPr>
        <p:spPr>
          <a:xfrm>
            <a:off x="1071538" y="1142984"/>
            <a:ext cx="7500990" cy="464347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 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Использованная литература: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b="1" dirty="0" smtClean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rebuchet MS" pitchFamily="34" charset="0"/>
            </a:endParaRPr>
          </a:p>
          <a:p>
            <a:r>
              <a:rPr lang="ru-RU" sz="20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Акиньшин А. Н. «Храмы Воронежа» - Воронеж: «Кварта», 2003 </a:t>
            </a:r>
            <a:r>
              <a:rPr lang="ru-RU" sz="20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(иллюстрации слайда </a:t>
            </a:r>
            <a:r>
              <a:rPr lang="ru-RU" sz="20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9)</a:t>
            </a:r>
          </a:p>
          <a:p>
            <a:r>
              <a:rPr lang="ru-RU" sz="20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Данилов А. А., Косулина Л. Г. «История России» учебник 6 класс – М.: «Просвещение», 2008 </a:t>
            </a:r>
            <a:r>
              <a:rPr lang="ru-RU" sz="20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(иллюстрации слайдов </a:t>
            </a:r>
            <a:r>
              <a:rPr lang="ru-RU" sz="20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3, 4, 7) </a:t>
            </a:r>
          </a:p>
          <a:p>
            <a:r>
              <a:rPr lang="ru-RU" sz="20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Плешаков А. А. «Окружающий мир» в 2-х ч. – М.: «Просвещение», 2007 </a:t>
            </a:r>
            <a:r>
              <a:rPr lang="ru-RU" sz="20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(иллюстрация слайда </a:t>
            </a:r>
            <a:r>
              <a:rPr lang="ru-RU" sz="20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8)</a:t>
            </a:r>
          </a:p>
          <a:p>
            <a:r>
              <a:rPr lang="ru-RU" sz="20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«Православный календарь для детей и родителей». Издательство по благословению епископа Южно-Сахалинского и Курильского Даниила, 2008 </a:t>
            </a:r>
            <a:r>
              <a:rPr lang="ru-RU" sz="20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(иллюстрация слайда </a:t>
            </a:r>
            <a:r>
              <a:rPr lang="ru-RU" sz="20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2)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  </a:t>
            </a:r>
            <a:endParaRPr lang="ru-RU" sz="2400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rebuchet MS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леша\Мои документы\Мои рисунки\Изображение 00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57188" y="500063"/>
            <a:ext cx="8531225" cy="5500687"/>
          </a:xfrm>
          <a:ln>
            <a:solidFill>
              <a:schemeClr val="accent6">
                <a:lumMod val="50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Documents and Settings\леша\Мои документы\Мои рисунки\Изображение 00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85750" y="1571625"/>
            <a:ext cx="2566988" cy="3279775"/>
          </a:xfrm>
          <a:ln>
            <a:solidFill>
              <a:schemeClr val="accent6">
                <a:lumMod val="50000"/>
              </a:schemeClr>
            </a:solidFill>
          </a:ln>
        </p:spPr>
      </p:pic>
      <p:sp>
        <p:nvSpPr>
          <p:cNvPr id="5" name="Вертикальный свиток 4"/>
          <p:cNvSpPr/>
          <p:nvPr/>
        </p:nvSpPr>
        <p:spPr>
          <a:xfrm flipH="1">
            <a:off x="2071688" y="142875"/>
            <a:ext cx="6929437" cy="6429375"/>
          </a:xfrm>
          <a:prstGeom prst="verticalScroll">
            <a:avLst>
              <a:gd name="adj" fmla="val 15433"/>
            </a:avLst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3071813" y="1214438"/>
            <a:ext cx="4929187" cy="507841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dirty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ИЗ «ПОВЕСТИ О ЖИТИИ АЛЕКСАНДРА НЕВСКОГО»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Был там некий муж, старейшина: земли Ижорской, именем </a:t>
            </a:r>
            <a:r>
              <a:rPr lang="ru-RU" sz="1200" dirty="0" err="1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Пелгусий</a:t>
            </a:r>
            <a:r>
              <a:rPr lang="ru-RU" sz="1200" dirty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, ему была поручена стража морская... Увидел он ратников, идущих против князя Александра, и решил, что расскажет князю о станах их и укреплениях. И стоял он на берегу моря, всю ночь пребывая в бдении. Когда же начало восходить солнце, услышал он страшный шум на море и увидел корабль один, плывущий по морю, а посредине стоят мученики Борис и Глеб в красных одеждах, держа руки на плече друг у друга... И сказал Борис: «Брат Глеб! Вели грести, да поможем сроднику своему Александру»... Вскоре приехал князь Александр, </a:t>
            </a:r>
            <a:r>
              <a:rPr lang="ru-RU" sz="1200" dirty="0" err="1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Пелгусий</a:t>
            </a:r>
            <a:r>
              <a:rPr lang="ru-RU" sz="1200" dirty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... радостно поведал ему одному о видении. Князь же сказал: «Никому не рассказывай об этом». И поспешил он напасть на врага. В 6 часов дня была жаркая сеча, и побил он их бесчисленное множество, и самому королю наложил печать на лицо острым своим копьем. Здесь же из полка его явилось 6 мужей храбрых. Один, именем Таврило Алексич, увидев королевича, которого тащили под руки, напал на корабль, и въехав по доске до самого корабля, по которой восходили с королевичем на корабль; и побежали от него, а затем оборотились и сбросили его с конем с доски в воду; и Божьей милостью остался невредим и снова напал на них и бился с самим воеводой среди их войска. Второй новгородец, по имени </a:t>
            </a:r>
            <a:r>
              <a:rPr lang="ru-RU" sz="1200" dirty="0" err="1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Сбыслав</a:t>
            </a:r>
            <a:r>
              <a:rPr lang="ru-RU" sz="1200" dirty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 </a:t>
            </a:r>
            <a:r>
              <a:rPr lang="ru-RU" sz="1200" dirty="0" err="1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Якунович</a:t>
            </a:r>
            <a:r>
              <a:rPr lang="ru-RU" sz="1200" dirty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; этот не раз наезжал на их войско и сражаясь одним топором, без страха в душе своей, и несколько врагов пало от руки его, и дивились силе и храбрости его. Третий, Яков, был ловчим у князя; этот наехал на войско с мечом, и похвалил его князь. Четвертый новгородец, по имени Миша; этот пешим напал на корабли и уничтожил с дружиной своей 3 корабля. Пятый, из младших дружинников, именем Савва; этот въехал в большой королевский шатер златоверхий и подсек столп шатерный; полки Александра, увидев, что пал шатер, весьма обрадовались. Шестой, из слуг князя, именем </a:t>
            </a:r>
            <a:r>
              <a:rPr lang="ru-RU" sz="1200" dirty="0" err="1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Ратмир</a:t>
            </a:r>
            <a:r>
              <a:rPr lang="ru-RU" sz="1200" dirty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; этот бился пешим, и окружили его во множестве враги, и от многих ран он скончался.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леша\Мои документы\Мои рисунки\Изображение 00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857625" y="2786063"/>
            <a:ext cx="4984750" cy="3714750"/>
          </a:xfrm>
          <a:ln>
            <a:solidFill>
              <a:schemeClr val="accent6">
                <a:lumMod val="50000"/>
              </a:schemeClr>
            </a:solidFill>
          </a:ln>
        </p:spPr>
      </p:pic>
      <p:pic>
        <p:nvPicPr>
          <p:cNvPr id="5" name="Picture 2" descr="C:\Documents and Settings\леша\Мои документы\Мои рисунки\Изображение 00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500" y="571500"/>
            <a:ext cx="4173538" cy="2000250"/>
          </a:xfrm>
          <a:prstGeom prst="rect">
            <a:avLst/>
          </a:prstGeom>
          <a:noFill/>
          <a:ln>
            <a:solidFill>
              <a:schemeClr val="accent6">
                <a:lumMod val="50000"/>
              </a:schemeClr>
            </a:solidFill>
          </a:ln>
        </p:spPr>
      </p:pic>
      <p:sp>
        <p:nvSpPr>
          <p:cNvPr id="6" name="Содержимое 2"/>
          <p:cNvSpPr txBox="1">
            <a:spLocks/>
          </p:cNvSpPr>
          <p:nvPr/>
        </p:nvSpPr>
        <p:spPr>
          <a:xfrm>
            <a:off x="4857750" y="285750"/>
            <a:ext cx="4071938" cy="642938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defRPr/>
            </a:pP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Невская битва. 1240 год.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5072063" y="1071563"/>
            <a:ext cx="3786187" cy="1200150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«Нас не много, а враг силён. Но не в силе Бог, а в правде…» </a:t>
            </a:r>
            <a:endParaRPr lang="ru-RU" sz="2400" dirty="0">
              <a:latin typeface="+mn-lt"/>
            </a:endParaRPr>
          </a:p>
        </p:txBody>
      </p:sp>
      <p:sp>
        <p:nvSpPr>
          <p:cNvPr id="8" name="Содержимое 4"/>
          <p:cNvSpPr txBox="1">
            <a:spLocks/>
          </p:cNvSpPr>
          <p:nvPr/>
        </p:nvSpPr>
        <p:spPr>
          <a:xfrm>
            <a:off x="357188" y="3000375"/>
            <a:ext cx="3357562" cy="3357563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None/>
              <a:defRPr/>
            </a:pP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    Русское войско одержало на Неве блестящую победу, за которую народ назвал Александра Невским.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00100" y="214290"/>
            <a:ext cx="3357586" cy="121444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Сам погибай, а …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000100" y="1714488"/>
            <a:ext cx="3357586" cy="1285884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Трудно в ученье, …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000100" y="3286124"/>
            <a:ext cx="3357586" cy="1285884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Богатырь от напасти не бежит, …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000100" y="4929198"/>
            <a:ext cx="3357586" cy="1285884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Слава не у того, кто ищет, а  … 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4786314" y="5000636"/>
            <a:ext cx="3357586" cy="121444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товарища выручай. 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4857752" y="3357562"/>
            <a:ext cx="3357586" cy="1285884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легко в бою.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4857752" y="1857364"/>
            <a:ext cx="3357586" cy="1285884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друзей в беде не покидает. 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4786314" y="285728"/>
            <a:ext cx="3357586" cy="1285884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 кто в бою добывает.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кругленный прямоугольник 7"/>
          <p:cNvSpPr/>
          <p:nvPr/>
        </p:nvSpPr>
        <p:spPr>
          <a:xfrm>
            <a:off x="1071563" y="214313"/>
            <a:ext cx="7358062" cy="6143625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0" name="Содержимое 3"/>
          <p:cNvSpPr>
            <a:spLocks noGrp="1"/>
          </p:cNvSpPr>
          <p:nvPr>
            <p:ph idx="1"/>
          </p:nvPr>
        </p:nvSpPr>
        <p:spPr>
          <a:xfrm>
            <a:off x="1214438" y="357188"/>
            <a:ext cx="6929437" cy="5786437"/>
          </a:xfrm>
          <a:noFill/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70000" lnSpcReduction="20000"/>
          </a:bodyPr>
          <a:lstStyle/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2900" b="1" dirty="0" smtClean="0"/>
              <a:t>         </a:t>
            </a: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2900" b="1" dirty="0" smtClean="0"/>
              <a:t>        СВИНЬЯ, ПОДКЛАДЫВАТЬ/ПОДЛОЖИТЬ СВИНЬЮ. Неодобр. Устраивать кому-либо втихомолку какую-либо </a:t>
            </a:r>
            <a:r>
              <a:rPr lang="ru-RU" sz="2900" b="1" i="1" dirty="0" smtClean="0"/>
              <a:t>(чаще </a:t>
            </a:r>
            <a:r>
              <a:rPr lang="ru-RU" sz="2900" b="1" dirty="0" smtClean="0"/>
              <a:t>— </a:t>
            </a:r>
            <a:r>
              <a:rPr lang="ru-RU" sz="2900" b="1" i="1" dirty="0" smtClean="0"/>
              <a:t>крупную) </a:t>
            </a:r>
            <a:r>
              <a:rPr lang="ru-RU" sz="2900" b="1" dirty="0" smtClean="0"/>
              <a:t>неприятность, пакость.</a:t>
            </a: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sz="2900" b="1" dirty="0" smtClean="0"/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2900" b="1" dirty="0" smtClean="0"/>
              <a:t>          Свинья в этом выражении означает боевой строй клином или «кабаньей головой».</a:t>
            </a: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sz="2900" b="1" dirty="0" smtClean="0"/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2900" b="1" dirty="0" smtClean="0"/>
              <a:t>           Строй свиньей, как таран, проламывал ряды противника. Слово свинья, в «военном» значении, употребляется в Новгородской летописи при описании Ледового побоища на Чудском озере (недалеко от г. Пскова), где 5 апреля 1242 года войска русского князя Александра Невского сражались с «псами-рыцарями», вторгшимися в Новгородскую землю. В «Софийском временнике» об этом событии рассказывается так: «Был субботний день, и оба полка сомкнулись; немцы же ...пробились сквозь полки свиньею, и была сеча злой и великой».</a:t>
            </a:r>
          </a:p>
          <a:p>
            <a:pPr eaLnBrk="1" fontAlgn="auto" hangingPunct="1">
              <a:spcAft>
                <a:spcPts val="0"/>
              </a:spcAft>
              <a:buFont typeface="Wingdings 2"/>
              <a:buChar char=""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 descr="C:\Documents and Settings\леша\Мои документы\Мои рисунки\Копия Изображение 00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43063" y="1071563"/>
            <a:ext cx="5934075" cy="3787775"/>
          </a:xfrm>
          <a:prstGeom prst="rect">
            <a:avLst/>
          </a:prstGeom>
          <a:noFill/>
          <a:ln>
            <a:solidFill>
              <a:schemeClr val="accent6">
                <a:lumMod val="50000"/>
              </a:schemeClr>
            </a:solidFill>
          </a:ln>
        </p:spPr>
      </p:pic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714875" y="5072063"/>
            <a:ext cx="3205163" cy="1143000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Ледовое побоище.</a:t>
            </a: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5 апреля 1242 год</a:t>
            </a: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  <a:latin typeface="Trebuchet MS" pitchFamily="34" charset="0"/>
              </a:rPr>
              <a:t>.</a:t>
            </a:r>
            <a:endParaRPr lang="ru-RU" sz="2400" dirty="0">
              <a:solidFill>
                <a:schemeClr val="accent6">
                  <a:lumMod val="50000"/>
                </a:schemeClr>
              </a:solidFill>
              <a:latin typeface="Trebuchet MS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леша\Мои документы\Мои рисунки\Копия Изображение 0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86375" y="357188"/>
            <a:ext cx="2928938" cy="5845175"/>
          </a:xfrm>
          <a:prstGeom prst="rect">
            <a:avLst/>
          </a:prstGeom>
          <a:noFill/>
          <a:ln>
            <a:solidFill>
              <a:schemeClr val="accent6">
                <a:lumMod val="50000"/>
              </a:schemeClr>
            </a:solidFill>
          </a:ln>
        </p:spPr>
      </p:pic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28625" y="2500313"/>
            <a:ext cx="4572003" cy="2357437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/>
              <a:t>   </a:t>
            </a:r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«Кто к нам с мечом придёт,  тот от меча и падёт»</a:t>
            </a:r>
            <a:endParaRPr lang="ru-RU" b="1" dirty="0" smtClean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Char char=""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Documents and Settings\леша\Мои документы\Мои рисунки\Изображение 00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143500" y="357188"/>
            <a:ext cx="3298825" cy="5143500"/>
          </a:xfrm>
          <a:noFill/>
        </p:spPr>
      </p:pic>
      <p:pic>
        <p:nvPicPr>
          <p:cNvPr id="1028" name="Picture 4" descr="C:\Documents and Settings\леша\Мои документы\Мои рисунки\Изображение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125" y="642938"/>
            <a:ext cx="3305175" cy="3857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Содержимое 5"/>
          <p:cNvSpPr txBox="1">
            <a:spLocks/>
          </p:cNvSpPr>
          <p:nvPr/>
        </p:nvSpPr>
        <p:spPr>
          <a:xfrm>
            <a:off x="642938" y="4714875"/>
            <a:ext cx="3571875" cy="1143000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None/>
              <a:defRPr/>
            </a:pP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    Святой благоверный князь  Александр Невский</a:t>
            </a:r>
          </a:p>
        </p:txBody>
      </p:sp>
      <p:sp>
        <p:nvSpPr>
          <p:cNvPr id="10" name="Содержимое 5"/>
          <p:cNvSpPr txBox="1">
            <a:spLocks/>
          </p:cNvSpPr>
          <p:nvPr/>
        </p:nvSpPr>
        <p:spPr>
          <a:xfrm>
            <a:off x="5072063" y="5500688"/>
            <a:ext cx="3429000" cy="1143000"/>
          </a:xfrm>
          <a:prstGeom prst="rect">
            <a:avLst/>
          </a:prstGeom>
        </p:spPr>
        <p:txBody>
          <a:bodyPr>
            <a:normAutofit fontScale="92500" lnSpcReduction="20000"/>
          </a:bodyPr>
          <a:lstStyle/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None/>
              <a:defRPr/>
            </a:pP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    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Храм-часовня во имя   св. благоверного князя  Александра Невского          г. Воронеж</a:t>
            </a:r>
            <a:endParaRPr lang="ru-RU" sz="2400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rebuchet MS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577</TotalTime>
  <Words>842</Words>
  <Application>Microsoft Office PowerPoint</Application>
  <PresentationFormat>Экран (4:3)</PresentationFormat>
  <Paragraphs>62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Трек</vt:lpstr>
      <vt:lpstr>Урок окружающего мира в 4-ом классе УМК «Школа России» Авторы: А. А. Плешаков, Е. А. Крючкова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Company>дом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я</dc:creator>
  <cp:lastModifiedBy>Надя</cp:lastModifiedBy>
  <cp:revision>46</cp:revision>
  <dcterms:created xsi:type="dcterms:W3CDTF">2009-06-06T13:38:07Z</dcterms:created>
  <dcterms:modified xsi:type="dcterms:W3CDTF">2010-11-04T16:26:15Z</dcterms:modified>
</cp:coreProperties>
</file>