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85" r:id="rId11"/>
    <p:sldId id="265" r:id="rId12"/>
    <p:sldId id="267" r:id="rId13"/>
    <p:sldId id="268" r:id="rId14"/>
    <p:sldId id="270" r:id="rId15"/>
    <p:sldId id="273" r:id="rId16"/>
    <p:sldId id="286" r:id="rId17"/>
    <p:sldId id="275" r:id="rId18"/>
    <p:sldId id="276" r:id="rId19"/>
    <p:sldId id="277" r:id="rId20"/>
    <p:sldId id="278" r:id="rId21"/>
    <p:sldId id="279" r:id="rId22"/>
    <p:sldId id="280" r:id="rId23"/>
    <p:sldId id="282" r:id="rId24"/>
    <p:sldId id="283" r:id="rId25"/>
    <p:sldId id="28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36861" autoAdjust="0"/>
  </p:normalViewPr>
  <p:slideViewPr>
    <p:cSldViewPr>
      <p:cViewPr varScale="1">
        <p:scale>
          <a:sx n="74" d="100"/>
          <a:sy n="74" d="100"/>
        </p:scale>
        <p:origin x="-3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737687-DDA9-4331-A2CA-1E26297296C7}" type="datetimeFigureOut">
              <a:rPr lang="ru-RU" smtClean="0"/>
              <a:pPr/>
              <a:t>31.07.2014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F3EC59-4385-4CE4-A682-7C5C07D06B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347FB3-55D3-41EA-90DA-C63B3AFB20DC}" type="slidenum">
              <a:rPr lang="ru-RU"/>
              <a:pPr/>
              <a:t>1</a:t>
            </a:fld>
            <a:endParaRPr lang="ru-RU"/>
          </a:p>
        </p:txBody>
      </p:sp>
      <p:sp>
        <p:nvSpPr>
          <p:cNvPr id="716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1684" name="Rectangle 2"/>
          <p:cNvSpPr txBox="1"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F3EC59-4385-4CE4-A682-7C5C07D06BF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007D8D-D6D8-4379-8652-7A2944F52AB1}" type="slidenum">
              <a:rPr lang="ru-RU"/>
              <a:pPr/>
              <a:t>9</a:t>
            </a:fld>
            <a:endParaRPr lang="ru-RU"/>
          </a:p>
        </p:txBody>
      </p:sp>
      <p:sp>
        <p:nvSpPr>
          <p:cNvPr id="737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3732" name="Rectangle 2"/>
          <p:cNvSpPr txBox="1"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31.07.2014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F0B0F2-7F63-4EBB-9F43-EBD11FA973F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31.07.2014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31.07.2014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31.07.2014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31.07.2014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31.07.2014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31.07.2014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8.gif"/><Relationship Id="rId7" Type="http://schemas.openxmlformats.org/officeDocument/2006/relationships/image" Target="../media/image12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Relationship Id="rId9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1%D0%BE%D0%B5%D0%B4%D0%B8%D0%BD%D1%91%D0%BD%D0%BD%D0%BE%D0%B5_%D0%BA%D0%BE%D1%80%D0%BE%D0%BB%D0%B5%D0%B2%D1%81%D1%82%D0%B2%D0%BE_%D0%92%D0%B5%D0%BB%D0%B8%D0%BA%D0%BE%D0%B1%D1%80%D0%B8%D1%82%D0%B0%D0%BD%D0%B8%D0%B8_%D0%B8_%D0%98%D1%80%D0%BB%D0%B0%D0%BD%D0%B4%D0%B8%D0%B8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manyreferats.ru/major/255/51787/" TargetMode="External"/><Relationship Id="rId2" Type="http://schemas.openxmlformats.org/officeDocument/2006/relationships/hyperlink" Target="http://www.rusich1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u.rodovid.org/wk/%D0%A0%D0%BE%D0%BC%D0%B0%D0%BD%D0%BE%D0%B2" TargetMode="External"/><Relationship Id="rId4" Type="http://schemas.openxmlformats.org/officeDocument/2006/relationships/hyperlink" Target="http://clubs.ya.ru/zh-z-l/posts.xml?tb=1710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3605218"/>
          </a:xfrm>
        </p:spPr>
        <p:txBody>
          <a:bodyPr>
            <a:normAutofit fontScale="90000"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 dirty="0" smtClean="0"/>
              <a:t>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Генетика пола. Наследование, сцепленное с полом.</a:t>
            </a:r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GB" sz="8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http://olgabut08.narod.ru/picture/ge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3714752"/>
            <a:ext cx="233997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57158" y="3786190"/>
            <a:ext cx="52149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Подготовила учитель биологии МОБУ «Целинная ООШ» поселок </a:t>
            </a:r>
            <a:r>
              <a:rPr lang="ru-RU" dirty="0" err="1" smtClean="0"/>
              <a:t>Новосельский</a:t>
            </a:r>
            <a:r>
              <a:rPr lang="ru-RU" dirty="0" smtClean="0"/>
              <a:t> </a:t>
            </a:r>
            <a:r>
              <a:rPr lang="ru-RU" dirty="0" err="1" smtClean="0"/>
              <a:t>Ясненского</a:t>
            </a:r>
            <a:r>
              <a:rPr lang="ru-RU" dirty="0" smtClean="0"/>
              <a:t> района Оренбургской области Павлоградская Екатерина Игоревна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25635" t="18195" r="3320" b="11050"/>
          <a:stretch>
            <a:fillRect/>
          </a:stretch>
        </p:blipFill>
        <p:spPr bwMode="auto">
          <a:xfrm>
            <a:off x="214282" y="0"/>
            <a:ext cx="9242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split orient="vert"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2614602" cy="603696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Задача 4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100971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Ученые давно заметили, что соотношение потомства по полу равно приблизительно 1:1. Как это достигается? Проведем скрещивание и определение пола потомства на примере млекопитающих.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Дано: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♀ -  ХХ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♂ - ХУ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_________________________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–  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♀ХХ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♂ ХУ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	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кохинуровые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потомство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– ХХ – женская особь, ХУ – мужская особь.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2614602" cy="88944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Задача 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643577"/>
          </a:xfrm>
        </p:spPr>
        <p:txBody>
          <a:bodyPr>
            <a:normAutofit fontScale="25000" lnSpcReduction="20000"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Каким будет потомство, если отец дальтоник, мать и её ближайшие родственники различают цвета нормально?</a:t>
            </a:r>
          </a:p>
          <a:p>
            <a:r>
              <a:rPr lang="ru-RU" sz="7200" i="1" dirty="0" smtClean="0">
                <a:latin typeface="Times New Roman" pitchFamily="18" charset="0"/>
                <a:cs typeface="Times New Roman" pitchFamily="18" charset="0"/>
              </a:rPr>
              <a:t>Дано: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♀ -  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7200" baseline="300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7200" baseline="300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7200" baseline="300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♂ - </a:t>
            </a:r>
            <a:r>
              <a:rPr lang="en-US" sz="7200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7200" baseline="30000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7200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7200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_________________________</a:t>
            </a:r>
          </a:p>
          <a:p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1 –  ?</a:t>
            </a: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i="1" dirty="0" smtClean="0"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P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♀ 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7200" baseline="300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7200" baseline="300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7200" baseline="30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♂ </a:t>
            </a:r>
            <a:r>
              <a:rPr lang="en-US" sz="7200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7200" baseline="30000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7200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Y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7200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7200" baseline="30000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7200" baseline="30000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	  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G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7200" baseline="30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1 - </a:t>
            </a:r>
            <a:r>
              <a:rPr lang="en-US" sz="7200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7200" baseline="30000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7200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7200" baseline="30000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7200" baseline="30000" dirty="0" smtClean="0">
                <a:latin typeface="Times New Roman" pitchFamily="18" charset="0"/>
                <a:cs typeface="Times New Roman" pitchFamily="18" charset="0"/>
              </a:rPr>
              <a:t> – 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девочка – носительница дальтонизма, 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7200" baseline="300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– здоровый мальчик.</a:t>
            </a:r>
          </a:p>
          <a:p>
            <a:r>
              <a:rPr lang="ru-RU" sz="7200" i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от брака мужчины – дальтоника и здоровой женщины могут родиться девочка – носительница дальтонизма и здоровый мальчик.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Гемофилия – это наследственное заболевание, которое обусловлено дефицитом факторов свёртывания VIII (гемофилия А) или IX (гемофилия В) плазмы крови и характеризующееся повышенной склонностью к кровоточивости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СЛОВАРЬ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5026025" cy="1295400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Физкультминутка</a:t>
            </a:r>
          </a:p>
        </p:txBody>
      </p:sp>
      <p:pic>
        <p:nvPicPr>
          <p:cNvPr id="3075" name="Picture 7" descr="cheerld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2060575"/>
            <a:ext cx="2736850" cy="3168650"/>
          </a:xfrm>
        </p:spPr>
      </p:pic>
      <p:pic>
        <p:nvPicPr>
          <p:cNvPr id="3076" name="Picture 8" descr="pis1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877050" y="404813"/>
            <a:ext cx="2009775" cy="1914525"/>
          </a:xfrm>
        </p:spPr>
      </p:pic>
      <p:pic>
        <p:nvPicPr>
          <p:cNvPr id="3077" name="Picture 10" descr="fizk8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4138613" y="2238375"/>
            <a:ext cx="1871662" cy="29416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3492500" y="1484313"/>
            <a:ext cx="2232025" cy="1439862"/>
          </a:xfrm>
          <a:prstGeom prst="cloudCallout">
            <a:avLst>
              <a:gd name="adj1" fmla="val -37338"/>
              <a:gd name="adj2" fmla="val 43056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539750" y="404813"/>
            <a:ext cx="1944688" cy="1079500"/>
          </a:xfrm>
          <a:prstGeom prst="cloudCallout">
            <a:avLst>
              <a:gd name="adj1" fmla="val -43634"/>
              <a:gd name="adj2" fmla="val 39412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69988" name="Picture 4" descr="horse1-1"/>
          <p:cNvPicPr>
            <a:picLocks noChangeAspect="1" noChangeArrowheads="1" noCrop="1"/>
          </p:cNvPicPr>
          <p:nvPr/>
        </p:nvPicPr>
        <p:blipFill>
          <a:blip r:embed="rId3">
            <a:lum bright="-12000"/>
          </a:blip>
          <a:srcRect/>
          <a:stretch>
            <a:fillRect/>
          </a:stretch>
        </p:blipFill>
        <p:spPr bwMode="auto">
          <a:xfrm>
            <a:off x="9144000" y="4941888"/>
            <a:ext cx="187325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989" name="Picture 5" descr="horse1-1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1628775"/>
            <a:ext cx="1800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990" name="Picture 6" descr="Horse25"/>
          <p:cNvPicPr>
            <a:picLocks noChangeAspect="1" noChangeArrowheads="1" noCrop="1"/>
          </p:cNvPicPr>
          <p:nvPr/>
        </p:nvPicPr>
        <p:blipFill>
          <a:blip r:embed="rId5">
            <a:lum bright="-6000"/>
          </a:blip>
          <a:srcRect/>
          <a:stretch>
            <a:fillRect/>
          </a:stretch>
        </p:blipFill>
        <p:spPr bwMode="auto">
          <a:xfrm flipH="1">
            <a:off x="3635375" y="3933825"/>
            <a:ext cx="19812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991" name="Picture 7" descr="Horse28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144000" y="3716338"/>
            <a:ext cx="1871663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AutoShape 8"/>
          <p:cNvSpPr>
            <a:spLocks noChangeArrowheads="1"/>
          </p:cNvSpPr>
          <p:nvPr/>
        </p:nvSpPr>
        <p:spPr bwMode="auto">
          <a:xfrm>
            <a:off x="6300788" y="404813"/>
            <a:ext cx="2087562" cy="1152525"/>
          </a:xfrm>
          <a:prstGeom prst="cloudCallout">
            <a:avLst>
              <a:gd name="adj1" fmla="val -40875"/>
              <a:gd name="adj2" fmla="val 41736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69993" name="Picture 9" descr="horse1-1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971550" y="1484313"/>
            <a:ext cx="2087563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994" name="Picture 10" descr="27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144000" y="404813"/>
            <a:ext cx="172402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995" name="Picture 11" descr="144"/>
          <p:cNvPicPr>
            <a:picLocks noChangeAspect="1" noChangeArrowheads="1" noCrop="1"/>
          </p:cNvPicPr>
          <p:nvPr/>
        </p:nvPicPr>
        <p:blipFill>
          <a:blip r:embed="rId8">
            <a:lum bright="6000"/>
          </a:blip>
          <a:srcRect/>
          <a:stretch>
            <a:fillRect/>
          </a:stretch>
        </p:blipFill>
        <p:spPr bwMode="auto">
          <a:xfrm>
            <a:off x="3851275" y="2852738"/>
            <a:ext cx="165735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996" name="Picture 12" descr="144"/>
          <p:cNvPicPr>
            <a:picLocks noChangeAspect="1" noChangeArrowheads="1" noCrop="1"/>
          </p:cNvPicPr>
          <p:nvPr/>
        </p:nvPicPr>
        <p:blipFill>
          <a:blip r:embed="rId8">
            <a:lum bright="6000"/>
          </a:blip>
          <a:srcRect/>
          <a:stretch>
            <a:fillRect/>
          </a:stretch>
        </p:blipFill>
        <p:spPr bwMode="auto">
          <a:xfrm flipH="1">
            <a:off x="9324975" y="2133600"/>
            <a:ext cx="1509713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9997" name="Picture 13" descr="horse1-1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9144000" y="260350"/>
            <a:ext cx="20161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14" descr="144"/>
          <p:cNvPicPr>
            <a:picLocks noChangeAspect="1" noChangeArrowheads="1" noCrop="1"/>
          </p:cNvPicPr>
          <p:nvPr/>
        </p:nvPicPr>
        <p:blipFill>
          <a:blip r:embed="rId8">
            <a:lum bright="6000"/>
          </a:blip>
          <a:srcRect/>
          <a:stretch>
            <a:fillRect/>
          </a:stretch>
        </p:blipFill>
        <p:spPr bwMode="auto">
          <a:xfrm flipH="1">
            <a:off x="9144000" y="2205038"/>
            <a:ext cx="1438275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Picture 15" descr="144"/>
          <p:cNvPicPr>
            <a:picLocks noChangeAspect="1" noChangeArrowheads="1" noCrop="1"/>
          </p:cNvPicPr>
          <p:nvPr/>
        </p:nvPicPr>
        <p:blipFill>
          <a:blip r:embed="rId8">
            <a:lum bright="6000"/>
          </a:blip>
          <a:srcRect/>
          <a:stretch>
            <a:fillRect/>
          </a:stretch>
        </p:blipFill>
        <p:spPr bwMode="auto">
          <a:xfrm flipH="1">
            <a:off x="9144000" y="2349500"/>
            <a:ext cx="1295400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0000" name="Picture 16" descr="horse1-1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9144000" y="188913"/>
            <a:ext cx="1871663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3" name="Picture 17" descr="horse1-1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9144000" y="188913"/>
            <a:ext cx="20161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0002" name="AutoShape 18"/>
          <p:cNvSpPr>
            <a:spLocks noChangeArrowheads="1"/>
          </p:cNvSpPr>
          <p:nvPr/>
        </p:nvSpPr>
        <p:spPr bwMode="auto">
          <a:xfrm>
            <a:off x="539750" y="4149725"/>
            <a:ext cx="2160588" cy="1295400"/>
          </a:xfrm>
          <a:prstGeom prst="cloudCallout">
            <a:avLst>
              <a:gd name="adj1" fmla="val -45444"/>
              <a:gd name="adj2" fmla="val 4007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70003" name="AutoShape 19"/>
          <p:cNvSpPr>
            <a:spLocks noChangeArrowheads="1"/>
          </p:cNvSpPr>
          <p:nvPr/>
        </p:nvSpPr>
        <p:spPr bwMode="auto">
          <a:xfrm>
            <a:off x="6443663" y="4221163"/>
            <a:ext cx="2160587" cy="1295400"/>
          </a:xfrm>
          <a:prstGeom prst="cloudCallout">
            <a:avLst>
              <a:gd name="adj1" fmla="val -35157"/>
              <a:gd name="adj2" fmla="val 45222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70004" name="Picture 20" descr="horse1-1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468313" y="2060575"/>
            <a:ext cx="20161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0005" name="Picture 21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лошади.wav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8604250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00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0" fill="hold"/>
                                        <p:tgtEl>
                                          <p:spTgt spid="169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169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9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3000"/>
                                        <p:tgtEl>
                                          <p:spTgt spid="169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/>
                                        <p:tgtEl>
                                          <p:spTgt spid="169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9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69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69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9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0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0"/>
                            </p:stCondLst>
                            <p:childTnLst>
                              <p:par>
                                <p:cTn id="41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0"/>
                            </p:stCondLst>
                            <p:childTnLst>
                              <p:par>
                                <p:cTn id="4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3000"/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000"/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000"/>
                            </p:stCondLst>
                            <p:childTnLst>
                              <p:par>
                                <p:cTn id="5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8000"/>
                            </p:stCondLst>
                            <p:childTnLst>
                              <p:par>
                                <p:cTn id="55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2 -0.06829 C 0.05365 -0.06829 0.125 0.02083 0.125 0.13102 C 0.125 0.24097 0.05365 0.33079 -0.0342 0.33079 C -0.12188 0.33079 -0.19288 0.24097 -0.19288 0.13102 C -0.19288 0.02083 -0.12188 -0.06829 -0.0342 -0.06829 Z " pathEditMode="relative" rAng="0" ptsTypes="fffff">
                                      <p:cBhvr>
                                        <p:cTn id="56" dur="3000" spd="-100000" fill="hold"/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4000"/>
                            </p:stCondLst>
                            <p:childTnLst>
                              <p:par>
                                <p:cTn id="58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3000"/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0"/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000"/>
                            </p:stCondLst>
                            <p:childTnLst>
                              <p:par>
                                <p:cTn id="6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0" fill="hold"/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0" fill="hold"/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0"/>
                            </p:stCondLst>
                            <p:childTnLst>
                              <p:par>
                                <p:cTn id="6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81481E-6 L 0.32709 -0.16274 " pathEditMode="relative" rAng="0" ptsTypes="AA">
                                      <p:cBhvr>
                                        <p:cTn id="69" dur="3000" fill="hold"/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" y="-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3000"/>
                            </p:stCondLst>
                            <p:childTnLst>
                              <p:par>
                                <p:cTn id="7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709 -0.16273 L 0.88611 0.02639 " pathEditMode="relative" rAng="0" ptsTypes="AA">
                                      <p:cBhvr>
                                        <p:cTn id="72" dur="3000" fill="hold"/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6000"/>
                            </p:stCondLst>
                            <p:childTnLst>
                              <p:par>
                                <p:cTn id="74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0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9000"/>
                            </p:stCondLst>
                            <p:childTnLst>
                              <p:par>
                                <p:cTn id="78" presetID="10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0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2000"/>
                            </p:stCondLst>
                            <p:childTnLst>
                              <p:par>
                                <p:cTn id="8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169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169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7000"/>
                            </p:stCondLst>
                            <p:childTnLst>
                              <p:par>
                                <p:cTn id="8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0" fill="hold"/>
                                        <p:tgtEl>
                                          <p:spTgt spid="169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0" fill="hold"/>
                                        <p:tgtEl>
                                          <p:spTgt spid="169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2000"/>
                            </p:stCondLst>
                            <p:childTnLst>
                              <p:par>
                                <p:cTn id="9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0" fill="hold"/>
                                        <p:tgtEl>
                                          <p:spTgt spid="170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0" fill="hold"/>
                                        <p:tgtEl>
                                          <p:spTgt spid="170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70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70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8000"/>
                            </p:stCondLst>
                            <p:childTnLst>
                              <p:par>
                                <p:cTn id="101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3000"/>
                                        <p:tgtEl>
                                          <p:spTgt spid="170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3000"/>
                                        <p:tgtEl>
                                          <p:spTgt spid="170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0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0005"/>
                </p:tgtEl>
              </p:cMediaNode>
            </p:audio>
          </p:childTnLst>
        </p:cTn>
      </p:par>
    </p:tnLst>
    <p:bldLst>
      <p:bldP spid="170002" grpId="0" animBg="1"/>
      <p:bldP spid="17000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orenburg.er.ru/media/userdata/news/2011/10/27/e72d2dedea3a871562b52b947253573e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iconexpo.ru/pics/4_304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1571612"/>
            <a:ext cx="2928958" cy="471490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357166"/>
            <a:ext cx="38576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ЦАРИЦА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АЛЕКСАНДРА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ФЕДОРОВНА РОМАНОВА - Св.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Царица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Александра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00496" y="857232"/>
            <a:ext cx="44291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Царица Александра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Последняя Русская императрица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Алиса Виктория Елена Луиза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Беатриса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Принцесса Гессен - Дармштадская родилась 6 июня 1872 г. В средневековом городе Дармштадте, в нескольких милях от Рейна и родилась она в многочисленной семье великого герцога Людвига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Гессен – Дармштадского. Она была названа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Аликс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(Алиса) в честь  своей матери, принцессы Алисы Английской, третьей из девяти дочерей королевы Виктории…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img0.liveinternet.ru/images/attach/c/3/77/722/77722208_59319_orKoroleva_Viktori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71546"/>
            <a:ext cx="3500463" cy="511970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000496" y="857232"/>
            <a:ext cx="442915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Виктория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( англ. 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Victoria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имя при крещении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Александрина Виктория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 англ.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Alexandrina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Victoria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  24 мая   1819 г.  —  22 января 1901 г.) — королева Соединённого Королевства Великобритании 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Иррландии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 tooltip="Соединённое королевство Великобритании и Ирландии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 20 июня 1837 года и до смерти, императрица Индии с 1 мая 1876 года  (провозглашение в Индии — 1 января 1877 г.)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Виктория была дочерью Эдуарда, герцога Кентского,   четвёртого сына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Герцога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. Оба они умерли в 1820 году, и Виктория выросла под контролем матери-немки Виктории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Сансен-Кобург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Заальфельдской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 . Она унаследовала престол в 18 лет, так как все три старших брата её отца умерли не оставив легитимных детей.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Царевич Алексей Петрович. 1710-1715. Худ. Johann Gottfried Tannauer. Государственный Русский музе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14356"/>
            <a:ext cx="3400425" cy="47625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143372" y="1166843"/>
            <a:ext cx="464347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Имя царевича Алексея, осужденного на смерть по приказу отца, царя Петра I, окружено массой домыслов и слухов. Ученые все-то спорят, был ли он на самом деле инициатором подготовки захвата власти в России, или же стал невольным заложником своего окружения, недовольного политикой монарха. Нет ясности и в том, как он скончался.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Родился царевич 18 (28 по н.с.) февраля 1690 года в селе Преображенском. Появление на свет сына Петр I встретил с радостью, хотя его отношения с женой, царицей Евдокией Федоровной, были к этому времени уже не безоблачными.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8043890" cy="44338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Сегодня на уроке мы познакомимся с процессом определения пола у различных животных и человека.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Научимся решать задачи на наследование признаков, сцепленных с полом.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000108"/>
            <a:ext cx="457240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урока: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img1.liveinternet.ru/images/attach/c/0/38/137/38137882_Dinastiya_Romanovuyh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642918"/>
            <a:ext cx="8286808" cy="5934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allphoto.in.ua/photo/52/es25368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001056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2828916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Задача 5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Дано: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♀ -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h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♂ -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1 - ♂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err="1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_________________________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♀–  ?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00496" y="357166"/>
            <a:ext cx="4686304" cy="581503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♀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♂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Y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Y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Y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	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 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 –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здоровая девочка;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Y 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 –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здоровый мальчик (но он не родился);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err="1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 –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девочка носительница гемофилии;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aseline="30000" dirty="0" smtClean="0"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 –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генотип царевича Алексея, страдавшего гемофилией.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3000372"/>
            <a:ext cx="8489060" cy="17526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Прочитайте параграф, посвященный новой теме. </a:t>
            </a: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Творческое задание:</a:t>
            </a: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Найдите дополнительный материал о болезнях, сцепленных с полом.</a:t>
            </a:r>
          </a:p>
          <a:p>
            <a:pPr algn="l"/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108294" cy="1333487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ольник 3"/>
          <p:cNvSpPr>
            <a:spLocks noChangeArrowheads="1"/>
          </p:cNvSpPr>
          <p:nvPr/>
        </p:nvSpPr>
        <p:spPr bwMode="auto">
          <a:xfrm>
            <a:off x="395288" y="549275"/>
            <a:ext cx="7991475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Источник шаблона:</a:t>
            </a:r>
          </a:p>
          <a:p>
            <a:pPr>
              <a:lnSpc>
                <a:spcPct val="80000"/>
              </a:lnSpc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en-US" dirty="0"/>
          </a:p>
          <a:p>
            <a:pPr>
              <a:lnSpc>
                <a:spcPct val="80000"/>
              </a:lnSpc>
            </a:pPr>
            <a:endParaRPr lang="ru-RU" dirty="0"/>
          </a:p>
          <a:p>
            <a:pPr>
              <a:lnSpc>
                <a:spcPct val="80000"/>
              </a:lnSpc>
            </a:pPr>
            <a:r>
              <a:rPr lang="ru-RU" dirty="0"/>
              <a:t>          </a:t>
            </a:r>
          </a:p>
        </p:txBody>
      </p:sp>
      <p:sp>
        <p:nvSpPr>
          <p:cNvPr id="28676" name="Rectangle 3"/>
          <p:cNvSpPr>
            <a:spLocks noChangeArrowheads="1"/>
          </p:cNvSpPr>
          <p:nvPr/>
        </p:nvSpPr>
        <p:spPr bwMode="auto">
          <a:xfrm>
            <a:off x="428596" y="1214422"/>
            <a:ext cx="7056437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tabLst>
                <a:tab pos="685800" algn="l"/>
              </a:tabLst>
            </a:pP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Интернет – источники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0" hangingPunct="0">
              <a:tabLst>
                <a:tab pos="685800" algn="l"/>
              </a:tabLst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www.rusich1.ru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Tx/>
              <a:buChar char="•"/>
              <a:tabLst>
                <a:tab pos="685800" algn="l"/>
              </a:tabLs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manyreferats.ru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Tx/>
              <a:buChar char="•"/>
              <a:tabLst>
                <a:tab pos="685800" algn="l"/>
              </a:tabLst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4"/>
              </a:rPr>
              <a:t>clubs.ya.ru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Tx/>
              <a:buChar char="•"/>
              <a:tabLst>
                <a:tab pos="685800" algn="l"/>
              </a:tabLst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5"/>
              </a:rPr>
              <a:t>ru.rodovid.org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0"/>
            <a:ext cx="3000396" cy="1396536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Задача 1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	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Условие: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скрещивании белого кролика с черной  крольчихой получено пять черных и четыре белых крольчонка. Определите генотипы упомянутых животных. Черный цвет доминантный.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1428736"/>
            <a:ext cx="4186238" cy="4743464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черная крольчиха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гетерозиготна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крольчата черные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гетерозиготны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белые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гомозиготны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 рецессивному признаку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соотношение по фенотипу 1:1.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Задача 2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28670"/>
            <a:ext cx="4038600" cy="5243530"/>
          </a:xfrm>
        </p:spPr>
        <p:txBody>
          <a:bodyPr>
            <a:normAutofit fontScale="70000" lnSpcReduction="2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Условие: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При скрещивании   черной  доминантной норки с белой все поколение оказалось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кохинуровым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(белая окраска с темным крестообразным рисунком на спине.)  Определите тип наследования и генотипы упомянутых животных.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71546"/>
            <a:ext cx="4038600" cy="5100654"/>
          </a:xfrm>
        </p:spPr>
        <p:txBody>
          <a:bodyPr>
            <a:normAutofit fontScale="70000" lnSpcReduction="20000"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</a:p>
          <a:p>
            <a:r>
              <a:rPr lang="ru-RU" sz="4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гетерозотное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поколение, полученное от скрещивания двух особей с противоположными признаками (доминантной и рецессивной), проявляет  промежуточный характер окраски шерсти. По генотипу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Аа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Задача 3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42984"/>
            <a:ext cx="4038600" cy="5029216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Условие: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При скрещивании   красных округлых помидоров с желтыми грушевидными получено 25% красных округлых. 25% красных грушевидных, 25% желтых округлых, 25% желтых грушевидных.  Определите генотипы родителей и потомства, если красный цвет и округлая форма – доминантные признаки.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Ответ: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Р♀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АаВв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1:АаВв,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Аавв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ааВв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аавв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8258204" cy="471203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-Как определяется пол (человека)?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http://www.media-kuban.ru/images/thumbs/2/0/4/20402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3286098"/>
            <a:ext cx="4322761" cy="3241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97629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819400"/>
            <a:ext cx="8336676" cy="3395682"/>
          </a:xfrm>
        </p:spPr>
        <p:txBody>
          <a:bodyPr>
            <a:normAutofit/>
          </a:bodyPr>
          <a:lstStyle/>
          <a:p>
            <a:pPr algn="l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Гаметы с Х- и У- хромосомой в результате мейоза образуется у самцов в равных количествах, следовательно, математическое ожидание соотношение полов составляет 1:1.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5" y="500042"/>
          <a:ext cx="8358246" cy="6299472"/>
        </p:xfrm>
        <a:graphic>
          <a:graphicData uri="http://schemas.openxmlformats.org/drawingml/2006/table">
            <a:tbl>
              <a:tblPr/>
              <a:tblGrid>
                <a:gridCol w="2497605"/>
                <a:gridCol w="2407657"/>
                <a:gridCol w="3452984"/>
              </a:tblGrid>
              <a:tr h="10108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Название животного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Женская особь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Мужская особь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10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ПЕРВАЯ ГРУППА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133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Человек, пресмыкающиеся, млекопитающие, моллюск, муха дрозофила, амфибия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Гомогаметные ХХ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/>
                          <a:ea typeface="Times New Roman"/>
                          <a:cs typeface="Times New Roman"/>
                        </a:rPr>
                        <a:t>Гетерогаметные ХУ</a:t>
                      </a:r>
                      <a:endParaRPr lang="ru-RU" sz="3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438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ВТОРАЯ ГРУППА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54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Птица, бабочка, некоторые рыбы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Гетерогаметные ХУ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Гомогаметные ХХ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438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ТРЕТЬЯ ГРУППА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54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Прямокрылые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Гомогаметные ХХ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Гетерогаметные ХО (отсутствие У- хромосомы)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438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ЧЕТВЕРТАЯ ГРУППА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54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моль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Гетерогаметные ХО (отсутствие У- хромосомы)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Гомогаметные ХХ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818" marR="668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ChangeArrowheads="1"/>
          </p:cNvSpPr>
          <p:nvPr>
            <p:ph type="title"/>
          </p:nvPr>
        </p:nvSpPr>
        <p:spPr>
          <a:xfrm>
            <a:off x="647700" y="147638"/>
            <a:ext cx="7772400" cy="6364287"/>
          </a:xfrm>
        </p:spPr>
        <p:txBody>
          <a:bodyPr>
            <a:normAutofit fontScale="90000"/>
          </a:bodyPr>
          <a:lstStyle/>
          <a:p>
            <a:pPr algn="l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Хромосомное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определение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пола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животных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существуют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половые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хромосомы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определяется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зависимости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числа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состава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половых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хромосом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Самки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животных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могут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определяться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генотипами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XX, WZ.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Самцы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генотипами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XY, ZZ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X0. </a:t>
            </a:r>
            <a:b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Примеры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XX-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самки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XY-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самцы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насекомые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мухи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), 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рыбы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пресмыкающиеся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млекопитающие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XX-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самки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X0-самцы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(насекомые)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водяной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клоп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Protenor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некоторые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бабочки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круглые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черви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b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WZ-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самки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ZZ-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самцы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некоторые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виды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бабочек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водяной клоп </a:t>
            </a:r>
            <a:r>
              <a:rPr lang="en-US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Lygaeus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рыбы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земноводные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пресмыкающися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птицы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XX-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гермафродиты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X0 -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самцы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нематоды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одновременно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XX, WZ -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самки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XY, ZZ -</a:t>
            </a:r>
            <a:b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самцы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некоторые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рыбы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некоторые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пресмыкающиеся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Диплоидные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особи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самки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гаплоидные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самцы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(</a:t>
            </a:r>
            <a:r>
              <a:rPr lang="en-GB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перепончатокрылые</a:t>
            </a:r>
            <a:r>
              <a:rPr lang="en-GB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насекомые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)  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202</TotalTime>
  <Words>613</Words>
  <PresentationFormat>Экран (4:3)</PresentationFormat>
  <Paragraphs>132</Paragraphs>
  <Slides>25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Литейная</vt:lpstr>
      <vt:lpstr>   Генетика пола. Наследование, сцепленное с полом. </vt:lpstr>
      <vt:lpstr>Слайд 2</vt:lpstr>
      <vt:lpstr>Задача 1 </vt:lpstr>
      <vt:lpstr>Задача 2 </vt:lpstr>
      <vt:lpstr>Задача 3 </vt:lpstr>
      <vt:lpstr>ВОПРОС</vt:lpstr>
      <vt:lpstr>ОТВЕТ</vt:lpstr>
      <vt:lpstr>Слайд 8</vt:lpstr>
      <vt:lpstr>Хромосомное определение пола. У животных существуют половые хромосомы, так что пол определяется в зависимости от числа и состава половых хромосом. Самки животных могут определяться генотипами XX, WZ. Самцы - генотипами XY, ZZ или X0.  Примеры - XX- самки, XY- самцы - насекомые (мухи),  рыбы, пресмыкающиеся, млекопитающие XX-самки, X0-самцы (насекомые) водяной клоп Protenor, некоторые бабочки и круглые черви.   WZ- самки, ZZ-самцы - некоторые виды бабочек, водяной клоп Lygaeus, рыбы, земноводные, пресмыкающися, птицы XX- гермафродиты, X0 -самцы - нематоды  (одновременно) XX, WZ -самки  XY, ZZ - самцы - некоторые рыбы и некоторые пресмыкающиеся. Диплоидные особи – самки, гаплоидные – самцы  (перепончатокрылые насекомые)   </vt:lpstr>
      <vt:lpstr>Слайд 10</vt:lpstr>
      <vt:lpstr>Задача 4</vt:lpstr>
      <vt:lpstr>Задача 5</vt:lpstr>
      <vt:lpstr>СЛОВАРЬ</vt:lpstr>
      <vt:lpstr>Физкультминутка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Задача 5</vt:lpstr>
      <vt:lpstr>Домашнее задание</vt:lpstr>
      <vt:lpstr>Спасибо за внимание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Генетика пола. Наследование, сцепленное с полом. </dc:title>
  <cp:lastModifiedBy>Admin</cp:lastModifiedBy>
  <cp:revision>29</cp:revision>
  <dcterms:modified xsi:type="dcterms:W3CDTF">2014-07-31T12:20:50Z</dcterms:modified>
</cp:coreProperties>
</file>